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63.jpg" ContentType="image/jp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1"/>
  </p:notesMasterIdLst>
  <p:sldIdLst>
    <p:sldId id="397" r:id="rId5"/>
    <p:sldId id="307" r:id="rId6"/>
    <p:sldId id="303" r:id="rId7"/>
    <p:sldId id="262" r:id="rId8"/>
    <p:sldId id="284" r:id="rId9"/>
    <p:sldId id="260" r:id="rId10"/>
    <p:sldId id="271" r:id="rId11"/>
    <p:sldId id="261" r:id="rId12"/>
    <p:sldId id="294" r:id="rId13"/>
    <p:sldId id="259" r:id="rId14"/>
    <p:sldId id="295" r:id="rId15"/>
    <p:sldId id="296" r:id="rId16"/>
    <p:sldId id="297" r:id="rId17"/>
    <p:sldId id="298" r:id="rId18"/>
    <p:sldId id="285" r:id="rId19"/>
    <p:sldId id="288" r:id="rId20"/>
    <p:sldId id="299" r:id="rId21"/>
    <p:sldId id="300" r:id="rId22"/>
    <p:sldId id="275" r:id="rId23"/>
    <p:sldId id="301" r:id="rId24"/>
    <p:sldId id="257" r:id="rId25"/>
    <p:sldId id="258" r:id="rId26"/>
    <p:sldId id="264" r:id="rId27"/>
    <p:sldId id="279" r:id="rId28"/>
    <p:sldId id="267" r:id="rId29"/>
    <p:sldId id="268" r:id="rId30"/>
    <p:sldId id="277" r:id="rId31"/>
    <p:sldId id="280" r:id="rId32"/>
    <p:sldId id="266" r:id="rId33"/>
    <p:sldId id="308" r:id="rId34"/>
    <p:sldId id="309" r:id="rId35"/>
    <p:sldId id="281" r:id="rId36"/>
    <p:sldId id="274" r:id="rId37"/>
    <p:sldId id="282" r:id="rId38"/>
    <p:sldId id="272" r:id="rId39"/>
    <p:sldId id="256" r:id="rId40"/>
    <p:sldId id="400" r:id="rId41"/>
    <p:sldId id="399" r:id="rId42"/>
    <p:sldId id="263" r:id="rId43"/>
    <p:sldId id="360" r:id="rId44"/>
    <p:sldId id="364" r:id="rId45"/>
    <p:sldId id="367" r:id="rId46"/>
    <p:sldId id="369" r:id="rId47"/>
    <p:sldId id="368" r:id="rId48"/>
    <p:sldId id="338" r:id="rId49"/>
    <p:sldId id="396"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8C8889-B9C8-4996-9071-C638AAC9E479}" v="41" dt="2023-05-09T16:27:47.5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5000" autoAdjust="0"/>
  </p:normalViewPr>
  <p:slideViewPr>
    <p:cSldViewPr snapToGrid="0">
      <p:cViewPr varScale="1">
        <p:scale>
          <a:sx n="75" d="100"/>
          <a:sy n="75" d="100"/>
        </p:scale>
        <p:origin x="292" y="5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_rels/data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7A3F2A-C30C-46BF-B6D4-007016BA98FA}"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DD78B32B-2107-4411-9428-CD74F5EFB9C9}">
      <dgm:prSet/>
      <dgm:spPr>
        <a:xfrm>
          <a:off x="46060" y="1457378"/>
          <a:ext cx="1800000" cy="720000"/>
        </a:xfrm>
        <a:prstGeom prst="rect">
          <a:avLst/>
        </a:prstGeom>
        <a:noFill/>
        <a:ln>
          <a:noFill/>
        </a:ln>
        <a:effectLst/>
      </dgm:spPr>
      <dgm:t>
        <a:bodyPr/>
        <a:lstStyle/>
        <a:p>
          <a:pPr>
            <a:lnSpc>
              <a:spcPct val="100000"/>
            </a:lnSpc>
            <a:defRPr cap="all"/>
          </a:pPr>
          <a:r>
            <a:rPr lang="en-IE" cap="all" dirty="0">
              <a:solidFill>
                <a:sysClr val="windowText" lastClr="000000">
                  <a:hueOff val="0"/>
                  <a:satOff val="0"/>
                  <a:lumOff val="0"/>
                  <a:alphaOff val="0"/>
                </a:sysClr>
              </a:solidFill>
              <a:latin typeface="Calibri" panose="020F0502020204030204"/>
              <a:ea typeface="+mn-ea"/>
              <a:cs typeface="+mn-cs"/>
            </a:rPr>
            <a:t>Total referrals - 1608</a:t>
          </a:r>
          <a:endParaRPr lang="en-US" cap="all" dirty="0">
            <a:solidFill>
              <a:sysClr val="windowText" lastClr="000000">
                <a:hueOff val="0"/>
                <a:satOff val="0"/>
                <a:lumOff val="0"/>
                <a:alphaOff val="0"/>
              </a:sysClr>
            </a:solidFill>
            <a:latin typeface="Calibri" panose="020F0502020204030204"/>
            <a:ea typeface="+mn-ea"/>
            <a:cs typeface="+mn-cs"/>
          </a:endParaRPr>
        </a:p>
      </dgm:t>
    </dgm:pt>
    <dgm:pt modelId="{0EF8C6AE-1C35-427D-B123-643A87C0419E}" type="parTrans" cxnId="{5DD8CD73-1965-4E1C-875E-FE6E6B0F54A4}">
      <dgm:prSet/>
      <dgm:spPr/>
      <dgm:t>
        <a:bodyPr/>
        <a:lstStyle/>
        <a:p>
          <a:endParaRPr lang="en-US"/>
        </a:p>
      </dgm:t>
    </dgm:pt>
    <dgm:pt modelId="{012933AD-EAA6-4C76-B75E-3B2916767B13}" type="sibTrans" cxnId="{5DD8CD73-1965-4E1C-875E-FE6E6B0F54A4}">
      <dgm:prSet/>
      <dgm:spPr/>
      <dgm:t>
        <a:bodyPr/>
        <a:lstStyle/>
        <a:p>
          <a:endParaRPr lang="en-US"/>
        </a:p>
      </dgm:t>
    </dgm:pt>
    <dgm:pt modelId="{C76535E7-92CF-42C8-8DCC-823E6C8D6286}">
      <dgm:prSet/>
      <dgm:spPr>
        <a:xfrm>
          <a:off x="2161060" y="1457378"/>
          <a:ext cx="1800000" cy="720000"/>
        </a:xfrm>
        <a:prstGeom prst="rect">
          <a:avLst/>
        </a:prstGeom>
        <a:noFill/>
        <a:ln>
          <a:noFill/>
        </a:ln>
        <a:effectLst/>
      </dgm:spPr>
      <dgm:t>
        <a:bodyPr/>
        <a:lstStyle/>
        <a:p>
          <a:pPr>
            <a:lnSpc>
              <a:spcPct val="100000"/>
            </a:lnSpc>
            <a:defRPr cap="all"/>
          </a:pPr>
          <a:r>
            <a:rPr lang="en-IE" cap="all" dirty="0">
              <a:solidFill>
                <a:sysClr val="windowText" lastClr="000000">
                  <a:hueOff val="0"/>
                  <a:satOff val="0"/>
                  <a:lumOff val="0"/>
                  <a:alphaOff val="0"/>
                </a:sysClr>
              </a:solidFill>
              <a:latin typeface="Calibri" panose="020F0502020204030204"/>
              <a:ea typeface="+mn-ea"/>
              <a:cs typeface="+mn-cs"/>
            </a:rPr>
            <a:t>Smoke Free Babies – 472</a:t>
          </a:r>
          <a:endParaRPr lang="en-US" cap="all" dirty="0">
            <a:solidFill>
              <a:sysClr val="windowText" lastClr="000000">
                <a:hueOff val="0"/>
                <a:satOff val="0"/>
                <a:lumOff val="0"/>
                <a:alphaOff val="0"/>
              </a:sysClr>
            </a:solidFill>
            <a:latin typeface="Calibri" panose="020F0502020204030204"/>
            <a:ea typeface="+mn-ea"/>
            <a:cs typeface="+mn-cs"/>
          </a:endParaRPr>
        </a:p>
      </dgm:t>
    </dgm:pt>
    <dgm:pt modelId="{C4D014B4-153F-41A4-BCF7-0EDAAAD06C09}" type="parTrans" cxnId="{FB91A5A3-DD22-4E22-8541-00B97DA3C726}">
      <dgm:prSet/>
      <dgm:spPr/>
      <dgm:t>
        <a:bodyPr/>
        <a:lstStyle/>
        <a:p>
          <a:endParaRPr lang="en-US"/>
        </a:p>
      </dgm:t>
    </dgm:pt>
    <dgm:pt modelId="{17DB92FF-7F9F-4A64-97F7-66BF7AB5F9D6}" type="sibTrans" cxnId="{FB91A5A3-DD22-4E22-8541-00B97DA3C726}">
      <dgm:prSet/>
      <dgm:spPr/>
      <dgm:t>
        <a:bodyPr/>
        <a:lstStyle/>
        <a:p>
          <a:endParaRPr lang="en-US"/>
        </a:p>
      </dgm:t>
    </dgm:pt>
    <dgm:pt modelId="{2AAB1F89-6D92-45C4-9E0E-A7ADF1D41173}">
      <dgm:prSet/>
      <dgm:spPr>
        <a:xfrm>
          <a:off x="4276060" y="1457378"/>
          <a:ext cx="1800000" cy="720000"/>
        </a:xfrm>
        <a:prstGeom prst="rect">
          <a:avLst/>
        </a:prstGeom>
        <a:noFill/>
        <a:ln>
          <a:noFill/>
        </a:ln>
        <a:effectLst/>
      </dgm:spPr>
      <dgm:t>
        <a:bodyPr/>
        <a:lstStyle/>
        <a:p>
          <a:pPr>
            <a:lnSpc>
              <a:spcPct val="100000"/>
            </a:lnSpc>
            <a:defRPr cap="all"/>
          </a:pPr>
          <a:r>
            <a:rPr lang="en-IE" cap="all">
              <a:solidFill>
                <a:sysClr val="windowText" lastClr="000000">
                  <a:hueOff val="0"/>
                  <a:satOff val="0"/>
                  <a:lumOff val="0"/>
                  <a:alphaOff val="0"/>
                </a:sysClr>
              </a:solidFill>
              <a:latin typeface="Calibri" panose="020F0502020204030204"/>
              <a:ea typeface="+mn-ea"/>
              <a:cs typeface="+mn-cs"/>
            </a:rPr>
            <a:t>Multiparous – 65%</a:t>
          </a:r>
          <a:endParaRPr lang="en-US" cap="all">
            <a:solidFill>
              <a:sysClr val="windowText" lastClr="000000">
                <a:hueOff val="0"/>
                <a:satOff val="0"/>
                <a:lumOff val="0"/>
                <a:alphaOff val="0"/>
              </a:sysClr>
            </a:solidFill>
            <a:latin typeface="Calibri" panose="020F0502020204030204"/>
            <a:ea typeface="+mn-ea"/>
            <a:cs typeface="+mn-cs"/>
          </a:endParaRPr>
        </a:p>
      </dgm:t>
    </dgm:pt>
    <dgm:pt modelId="{497C6DF2-80C2-44C3-8A2C-66C15DED69B1}" type="parTrans" cxnId="{B3CAF09B-5DE8-40D4-9D7A-29B2F9B9735B}">
      <dgm:prSet/>
      <dgm:spPr/>
      <dgm:t>
        <a:bodyPr/>
        <a:lstStyle/>
        <a:p>
          <a:endParaRPr lang="en-US"/>
        </a:p>
      </dgm:t>
    </dgm:pt>
    <dgm:pt modelId="{D3F7E800-3BE9-4191-A124-5B28BD0D66BF}" type="sibTrans" cxnId="{B3CAF09B-5DE8-40D4-9D7A-29B2F9B9735B}">
      <dgm:prSet/>
      <dgm:spPr/>
      <dgm:t>
        <a:bodyPr/>
        <a:lstStyle/>
        <a:p>
          <a:endParaRPr lang="en-US"/>
        </a:p>
      </dgm:t>
    </dgm:pt>
    <dgm:pt modelId="{D77EA7B4-F8A0-4D56-BB0C-54E2C57E1479}">
      <dgm:prSet/>
      <dgm:spPr>
        <a:xfrm>
          <a:off x="1103560" y="4067378"/>
          <a:ext cx="1800000" cy="720000"/>
        </a:xfrm>
        <a:prstGeom prst="rect">
          <a:avLst/>
        </a:prstGeom>
        <a:noFill/>
        <a:ln>
          <a:noFill/>
        </a:ln>
        <a:effectLst/>
      </dgm:spPr>
      <dgm:t>
        <a:bodyPr/>
        <a:lstStyle/>
        <a:p>
          <a:pPr>
            <a:lnSpc>
              <a:spcPct val="100000"/>
            </a:lnSpc>
            <a:defRPr cap="all"/>
          </a:pPr>
          <a:r>
            <a:rPr lang="en-IE" cap="all">
              <a:solidFill>
                <a:sysClr val="windowText" lastClr="000000">
                  <a:hueOff val="0"/>
                  <a:satOff val="0"/>
                  <a:lumOff val="0"/>
                  <a:alphaOff val="0"/>
                </a:sysClr>
              </a:solidFill>
              <a:latin typeface="Calibri" panose="020F0502020204030204"/>
              <a:ea typeface="+mn-ea"/>
              <a:cs typeface="+mn-cs"/>
            </a:rPr>
            <a:t>Primiparous -	27%</a:t>
          </a:r>
          <a:endParaRPr lang="en-US" cap="all">
            <a:solidFill>
              <a:sysClr val="windowText" lastClr="000000">
                <a:hueOff val="0"/>
                <a:satOff val="0"/>
                <a:lumOff val="0"/>
                <a:alphaOff val="0"/>
              </a:sysClr>
            </a:solidFill>
            <a:latin typeface="Calibri" panose="020F0502020204030204"/>
            <a:ea typeface="+mn-ea"/>
            <a:cs typeface="+mn-cs"/>
          </a:endParaRPr>
        </a:p>
      </dgm:t>
    </dgm:pt>
    <dgm:pt modelId="{C280BA8B-F52D-42B1-8F31-C471749A6B59}" type="parTrans" cxnId="{78AD4F6A-EBD6-46D4-B4D9-7A52C644A848}">
      <dgm:prSet/>
      <dgm:spPr/>
      <dgm:t>
        <a:bodyPr/>
        <a:lstStyle/>
        <a:p>
          <a:endParaRPr lang="en-US"/>
        </a:p>
      </dgm:t>
    </dgm:pt>
    <dgm:pt modelId="{22802799-57CC-41F9-B06C-EF666369406B}" type="sibTrans" cxnId="{78AD4F6A-EBD6-46D4-B4D9-7A52C644A848}">
      <dgm:prSet/>
      <dgm:spPr/>
      <dgm:t>
        <a:bodyPr/>
        <a:lstStyle/>
        <a:p>
          <a:endParaRPr lang="en-US"/>
        </a:p>
      </dgm:t>
    </dgm:pt>
    <dgm:pt modelId="{59B4DEB9-271A-4AB2-A7FB-3B5984144824}">
      <dgm:prSet/>
      <dgm:spPr>
        <a:xfrm>
          <a:off x="3218560" y="4067378"/>
          <a:ext cx="1800000" cy="720000"/>
        </a:xfrm>
        <a:prstGeom prst="rect">
          <a:avLst/>
        </a:prstGeom>
        <a:noFill/>
        <a:ln>
          <a:noFill/>
        </a:ln>
        <a:effectLst/>
      </dgm:spPr>
      <dgm:t>
        <a:bodyPr/>
        <a:lstStyle/>
        <a:p>
          <a:pPr>
            <a:lnSpc>
              <a:spcPct val="100000"/>
            </a:lnSpc>
            <a:defRPr cap="all"/>
          </a:pPr>
          <a:r>
            <a:rPr lang="en-IE" cap="all">
              <a:solidFill>
                <a:sysClr val="windowText" lastClr="000000">
                  <a:hueOff val="0"/>
                  <a:satOff val="0"/>
                  <a:lumOff val="0"/>
                  <a:alphaOff val="0"/>
                </a:sysClr>
              </a:solidFill>
              <a:latin typeface="Calibri" panose="020F0502020204030204"/>
              <a:ea typeface="+mn-ea"/>
              <a:cs typeface="+mn-cs"/>
            </a:rPr>
            <a:t>Nulliparous -	8%</a:t>
          </a:r>
          <a:endParaRPr lang="en-US" cap="all">
            <a:solidFill>
              <a:sysClr val="windowText" lastClr="000000">
                <a:hueOff val="0"/>
                <a:satOff val="0"/>
                <a:lumOff val="0"/>
                <a:alphaOff val="0"/>
              </a:sysClr>
            </a:solidFill>
            <a:latin typeface="Calibri" panose="020F0502020204030204"/>
            <a:ea typeface="+mn-ea"/>
            <a:cs typeface="+mn-cs"/>
          </a:endParaRPr>
        </a:p>
      </dgm:t>
    </dgm:pt>
    <dgm:pt modelId="{6DF5C229-BBF8-4446-B27B-29EDC9B5FCC7}" type="parTrans" cxnId="{D850F98B-5297-4D8E-A64C-70D1A0C0757F}">
      <dgm:prSet/>
      <dgm:spPr/>
      <dgm:t>
        <a:bodyPr/>
        <a:lstStyle/>
        <a:p>
          <a:endParaRPr lang="en-US"/>
        </a:p>
      </dgm:t>
    </dgm:pt>
    <dgm:pt modelId="{1ED88C8C-09F0-4F34-94FC-23A6D910F457}" type="sibTrans" cxnId="{D850F98B-5297-4D8E-A64C-70D1A0C0757F}">
      <dgm:prSet/>
      <dgm:spPr/>
      <dgm:t>
        <a:bodyPr/>
        <a:lstStyle/>
        <a:p>
          <a:endParaRPr lang="en-US"/>
        </a:p>
      </dgm:t>
    </dgm:pt>
    <dgm:pt modelId="{D450B005-3448-42A9-A1A7-723A1E3ED3F1}" type="pres">
      <dgm:prSet presAssocID="{DA7A3F2A-C30C-46BF-B6D4-007016BA98FA}" presName="root" presStyleCnt="0">
        <dgm:presLayoutVars>
          <dgm:dir/>
          <dgm:resizeHandles val="exact"/>
        </dgm:presLayoutVars>
      </dgm:prSet>
      <dgm:spPr/>
    </dgm:pt>
    <dgm:pt modelId="{26EA3897-164B-4274-9744-209A784CC0D5}" type="pres">
      <dgm:prSet presAssocID="{DD78B32B-2107-4411-9428-CD74F5EFB9C9}" presName="compNode" presStyleCnt="0"/>
      <dgm:spPr/>
    </dgm:pt>
    <dgm:pt modelId="{F4507BBE-17C9-47B7-AA25-676D1C144334}" type="pres">
      <dgm:prSet presAssocID="{DD78B32B-2107-4411-9428-CD74F5EFB9C9}" presName="iconBgRect" presStyleLbl="bgShp" presStyleIdx="0" presStyleCnt="5"/>
      <dgm:spPr>
        <a:xfrm>
          <a:off x="397060" y="17377"/>
          <a:ext cx="1098000" cy="1098000"/>
        </a:xfrm>
        <a:prstGeom prst="ellipse">
          <a:avLst/>
        </a:prstGeom>
        <a:solidFill>
          <a:srgbClr val="1D9A78">
            <a:tint val="40000"/>
            <a:hueOff val="0"/>
            <a:satOff val="0"/>
            <a:lumOff val="0"/>
            <a:alphaOff val="0"/>
          </a:srgbClr>
        </a:solidFill>
        <a:ln>
          <a:noFill/>
        </a:ln>
        <a:effectLst/>
      </dgm:spPr>
    </dgm:pt>
    <dgm:pt modelId="{13FD56AA-5882-4FC5-9981-E811002D4EEF}" type="pres">
      <dgm:prSet presAssocID="{DD78B32B-2107-4411-9428-CD74F5EFB9C9}" presName="iconRect" presStyleLbl="node1" presStyleIdx="0" presStyleCnt="5"/>
      <dgm:spPr>
        <a:xfrm>
          <a:off x="631060" y="251378"/>
          <a:ext cx="630000" cy="63000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ysClr val="window" lastClr="FFFFFF">
              <a:hueOff val="0"/>
              <a:satOff val="0"/>
              <a:lumOff val="0"/>
              <a:alphaOff val="0"/>
            </a:sysClr>
          </a:solidFill>
          <a:prstDash val="solid"/>
          <a:miter lim="800000"/>
        </a:ln>
        <a:effectLst/>
      </dgm:spPr>
      <dgm:extLst>
        <a:ext uri="{E40237B7-FDA0-4F09-8148-C483321AD2D9}">
          <dgm14:cNvPr xmlns:dgm14="http://schemas.microsoft.com/office/drawing/2010/diagram" id="0" name="" descr="Users"/>
        </a:ext>
      </dgm:extLst>
    </dgm:pt>
    <dgm:pt modelId="{7C961250-49EB-4702-BF8A-88FDF642DB03}" type="pres">
      <dgm:prSet presAssocID="{DD78B32B-2107-4411-9428-CD74F5EFB9C9}" presName="spaceRect" presStyleCnt="0"/>
      <dgm:spPr/>
    </dgm:pt>
    <dgm:pt modelId="{6E5D8066-1036-4C43-8BF2-33E74245B9CE}" type="pres">
      <dgm:prSet presAssocID="{DD78B32B-2107-4411-9428-CD74F5EFB9C9}" presName="textRect" presStyleLbl="revTx" presStyleIdx="0" presStyleCnt="5">
        <dgm:presLayoutVars>
          <dgm:chMax val="1"/>
          <dgm:chPref val="1"/>
        </dgm:presLayoutVars>
      </dgm:prSet>
      <dgm:spPr/>
    </dgm:pt>
    <dgm:pt modelId="{C6B5A9D8-4A8F-4FCB-BDAD-E2D0E7DDE767}" type="pres">
      <dgm:prSet presAssocID="{012933AD-EAA6-4C76-B75E-3B2916767B13}" presName="sibTrans" presStyleCnt="0"/>
      <dgm:spPr/>
    </dgm:pt>
    <dgm:pt modelId="{7FFC66A1-2B2B-4522-8208-F13351139B0F}" type="pres">
      <dgm:prSet presAssocID="{C76535E7-92CF-42C8-8DCC-823E6C8D6286}" presName="compNode" presStyleCnt="0"/>
      <dgm:spPr/>
    </dgm:pt>
    <dgm:pt modelId="{2CC43BB8-CA6C-4040-A976-E140147AE6AA}" type="pres">
      <dgm:prSet presAssocID="{C76535E7-92CF-42C8-8DCC-823E6C8D6286}" presName="iconBgRect" presStyleLbl="bgShp" presStyleIdx="1" presStyleCnt="5"/>
      <dgm:spPr>
        <a:xfrm>
          <a:off x="2512060" y="17377"/>
          <a:ext cx="1098000" cy="1098000"/>
        </a:xfrm>
        <a:prstGeom prst="ellipse">
          <a:avLst/>
        </a:prstGeom>
        <a:solidFill>
          <a:srgbClr val="1D9A78">
            <a:tint val="40000"/>
            <a:hueOff val="0"/>
            <a:satOff val="0"/>
            <a:lumOff val="0"/>
            <a:alphaOff val="0"/>
          </a:srgbClr>
        </a:solidFill>
        <a:ln>
          <a:noFill/>
        </a:ln>
        <a:effectLst/>
      </dgm:spPr>
    </dgm:pt>
    <dgm:pt modelId="{AE419369-18E2-4899-A1D5-559BE089EF75}" type="pres">
      <dgm:prSet presAssocID="{C76535E7-92CF-42C8-8DCC-823E6C8D6286}" presName="iconRect" presStyleLbl="node1" presStyleIdx="1" presStyleCnt="5"/>
      <dgm:spPr>
        <a:xfrm>
          <a:off x="2746060" y="251378"/>
          <a:ext cx="630000" cy="6300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ysClr val="window" lastClr="FFFFFF">
              <a:hueOff val="0"/>
              <a:satOff val="0"/>
              <a:lumOff val="0"/>
              <a:alphaOff val="0"/>
            </a:sysClr>
          </a:solidFill>
          <a:prstDash val="solid"/>
          <a:miter lim="800000"/>
        </a:ln>
        <a:effectLst/>
      </dgm:spPr>
      <dgm:extLst>
        <a:ext uri="{E40237B7-FDA0-4F09-8148-C483321AD2D9}">
          <dgm14:cNvPr xmlns:dgm14="http://schemas.microsoft.com/office/drawing/2010/diagram" id="0" name="" descr="Baby with solid fill"/>
        </a:ext>
      </dgm:extLst>
    </dgm:pt>
    <dgm:pt modelId="{F1EDD801-8BE4-43D7-9ABF-1E7B6822DA71}" type="pres">
      <dgm:prSet presAssocID="{C76535E7-92CF-42C8-8DCC-823E6C8D6286}" presName="spaceRect" presStyleCnt="0"/>
      <dgm:spPr/>
    </dgm:pt>
    <dgm:pt modelId="{289606E2-0273-4850-88C5-4A0FF502A922}" type="pres">
      <dgm:prSet presAssocID="{C76535E7-92CF-42C8-8DCC-823E6C8D6286}" presName="textRect" presStyleLbl="revTx" presStyleIdx="1" presStyleCnt="5">
        <dgm:presLayoutVars>
          <dgm:chMax val="1"/>
          <dgm:chPref val="1"/>
        </dgm:presLayoutVars>
      </dgm:prSet>
      <dgm:spPr/>
    </dgm:pt>
    <dgm:pt modelId="{3BD0D463-4469-4B53-B31E-23C5F9ED122F}" type="pres">
      <dgm:prSet presAssocID="{17DB92FF-7F9F-4A64-97F7-66BF7AB5F9D6}" presName="sibTrans" presStyleCnt="0"/>
      <dgm:spPr/>
    </dgm:pt>
    <dgm:pt modelId="{A4A0A092-6769-433D-8E31-559079750312}" type="pres">
      <dgm:prSet presAssocID="{2AAB1F89-6D92-45C4-9E0E-A7ADF1D41173}" presName="compNode" presStyleCnt="0"/>
      <dgm:spPr/>
    </dgm:pt>
    <dgm:pt modelId="{25A432C4-780B-4D52-B06F-A766B298FB94}" type="pres">
      <dgm:prSet presAssocID="{2AAB1F89-6D92-45C4-9E0E-A7ADF1D41173}" presName="iconBgRect" presStyleLbl="bgShp" presStyleIdx="2" presStyleCnt="5"/>
      <dgm:spPr>
        <a:xfrm>
          <a:off x="4627060" y="17377"/>
          <a:ext cx="1098000" cy="1098000"/>
        </a:xfrm>
        <a:prstGeom prst="ellipse">
          <a:avLst/>
        </a:prstGeom>
        <a:solidFill>
          <a:srgbClr val="1D9A78">
            <a:tint val="40000"/>
            <a:hueOff val="0"/>
            <a:satOff val="0"/>
            <a:lumOff val="0"/>
            <a:alphaOff val="0"/>
          </a:srgbClr>
        </a:solidFill>
        <a:ln>
          <a:noFill/>
        </a:ln>
        <a:effectLst/>
      </dgm:spPr>
    </dgm:pt>
    <dgm:pt modelId="{AD9D62DC-A65F-4B14-9130-A578A54A8811}" type="pres">
      <dgm:prSet presAssocID="{2AAB1F89-6D92-45C4-9E0E-A7ADF1D41173}" presName="iconRect" presStyleLbl="node1" presStyleIdx="2" presStyleCnt="5"/>
      <dgm:spPr>
        <a:xfrm>
          <a:off x="4861060" y="251378"/>
          <a:ext cx="630000" cy="63000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ysClr val="window" lastClr="FFFFFF">
              <a:hueOff val="0"/>
              <a:satOff val="0"/>
              <a:lumOff val="0"/>
              <a:alphaOff val="0"/>
            </a:sysClr>
          </a:solidFill>
          <a:prstDash val="solid"/>
          <a:miter lim="800000"/>
        </a:ln>
        <a:effectLst/>
      </dgm:spPr>
      <dgm:extLst>
        <a:ext uri="{E40237B7-FDA0-4F09-8148-C483321AD2D9}">
          <dgm14:cNvPr xmlns:dgm14="http://schemas.microsoft.com/office/drawing/2010/diagram" id="0" name="" descr="Mom with stroller with solid fill"/>
        </a:ext>
      </dgm:extLst>
    </dgm:pt>
    <dgm:pt modelId="{67DC3D3A-0576-4841-9B77-AF79FDC0F42C}" type="pres">
      <dgm:prSet presAssocID="{2AAB1F89-6D92-45C4-9E0E-A7ADF1D41173}" presName="spaceRect" presStyleCnt="0"/>
      <dgm:spPr/>
    </dgm:pt>
    <dgm:pt modelId="{A646A6FA-1101-4DBB-9C7B-380A035127D2}" type="pres">
      <dgm:prSet presAssocID="{2AAB1F89-6D92-45C4-9E0E-A7ADF1D41173}" presName="textRect" presStyleLbl="revTx" presStyleIdx="2" presStyleCnt="5">
        <dgm:presLayoutVars>
          <dgm:chMax val="1"/>
          <dgm:chPref val="1"/>
        </dgm:presLayoutVars>
      </dgm:prSet>
      <dgm:spPr/>
    </dgm:pt>
    <dgm:pt modelId="{00239535-8EA7-4805-B6B5-2DD9CCBCBC16}" type="pres">
      <dgm:prSet presAssocID="{D3F7E800-3BE9-4191-A124-5B28BD0D66BF}" presName="sibTrans" presStyleCnt="0"/>
      <dgm:spPr/>
    </dgm:pt>
    <dgm:pt modelId="{F2AC8189-EB16-4570-B3F5-F799D5ED056E}" type="pres">
      <dgm:prSet presAssocID="{D77EA7B4-F8A0-4D56-BB0C-54E2C57E1479}" presName="compNode" presStyleCnt="0"/>
      <dgm:spPr/>
    </dgm:pt>
    <dgm:pt modelId="{3848917B-FE22-4113-8530-0FD659CF7272}" type="pres">
      <dgm:prSet presAssocID="{D77EA7B4-F8A0-4D56-BB0C-54E2C57E1479}" presName="iconBgRect" presStyleLbl="bgShp" presStyleIdx="3" presStyleCnt="5"/>
      <dgm:spPr>
        <a:xfrm>
          <a:off x="1454560" y="2627378"/>
          <a:ext cx="1098000" cy="1098000"/>
        </a:xfrm>
        <a:prstGeom prst="ellipse">
          <a:avLst/>
        </a:prstGeom>
        <a:solidFill>
          <a:srgbClr val="1D9A78">
            <a:tint val="40000"/>
            <a:hueOff val="0"/>
            <a:satOff val="0"/>
            <a:lumOff val="0"/>
            <a:alphaOff val="0"/>
          </a:srgbClr>
        </a:solidFill>
        <a:ln>
          <a:noFill/>
        </a:ln>
        <a:effectLst/>
      </dgm:spPr>
    </dgm:pt>
    <dgm:pt modelId="{C71FFFF2-FAF8-4CFE-BE9D-86F60CB0BFB7}" type="pres">
      <dgm:prSet presAssocID="{D77EA7B4-F8A0-4D56-BB0C-54E2C57E1479}" presName="iconRect" presStyleLbl="node1" presStyleIdx="3" presStyleCnt="5"/>
      <dgm:spPr>
        <a:xfrm>
          <a:off x="1688560" y="2861378"/>
          <a:ext cx="630000" cy="63000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ysClr val="window" lastClr="FFFFFF">
              <a:hueOff val="0"/>
              <a:satOff val="0"/>
              <a:lumOff val="0"/>
              <a:alphaOff val="0"/>
            </a:sysClr>
          </a:solidFill>
          <a:prstDash val="solid"/>
          <a:miter lim="800000"/>
        </a:ln>
        <a:effectLst/>
      </dgm:spPr>
      <dgm:extLst>
        <a:ext uri="{E40237B7-FDA0-4F09-8148-C483321AD2D9}">
          <dgm14:cNvPr xmlns:dgm14="http://schemas.microsoft.com/office/drawing/2010/diagram" id="0" name="" descr="Pregnant lady with solid fill"/>
        </a:ext>
      </dgm:extLst>
    </dgm:pt>
    <dgm:pt modelId="{DF10CF3D-030B-417D-B1A2-90FBDEA5E730}" type="pres">
      <dgm:prSet presAssocID="{D77EA7B4-F8A0-4D56-BB0C-54E2C57E1479}" presName="spaceRect" presStyleCnt="0"/>
      <dgm:spPr/>
    </dgm:pt>
    <dgm:pt modelId="{7BA27081-4DF2-44FA-A986-670DB62E52EC}" type="pres">
      <dgm:prSet presAssocID="{D77EA7B4-F8A0-4D56-BB0C-54E2C57E1479}" presName="textRect" presStyleLbl="revTx" presStyleIdx="3" presStyleCnt="5">
        <dgm:presLayoutVars>
          <dgm:chMax val="1"/>
          <dgm:chPref val="1"/>
        </dgm:presLayoutVars>
      </dgm:prSet>
      <dgm:spPr/>
    </dgm:pt>
    <dgm:pt modelId="{96F1F19E-B3B1-49BA-BD80-CA5B44690F9E}" type="pres">
      <dgm:prSet presAssocID="{22802799-57CC-41F9-B06C-EF666369406B}" presName="sibTrans" presStyleCnt="0"/>
      <dgm:spPr/>
    </dgm:pt>
    <dgm:pt modelId="{5D86F9A4-6482-40C7-8720-446832158E17}" type="pres">
      <dgm:prSet presAssocID="{59B4DEB9-271A-4AB2-A7FB-3B5984144824}" presName="compNode" presStyleCnt="0"/>
      <dgm:spPr/>
    </dgm:pt>
    <dgm:pt modelId="{37781E94-760B-476C-8764-188266452CB0}" type="pres">
      <dgm:prSet presAssocID="{59B4DEB9-271A-4AB2-A7FB-3B5984144824}" presName="iconBgRect" presStyleLbl="bgShp" presStyleIdx="4" presStyleCnt="5"/>
      <dgm:spPr>
        <a:xfrm>
          <a:off x="3569560" y="2627378"/>
          <a:ext cx="1098000" cy="1098000"/>
        </a:xfrm>
        <a:prstGeom prst="ellipse">
          <a:avLst/>
        </a:prstGeom>
        <a:solidFill>
          <a:srgbClr val="1D9A78">
            <a:tint val="40000"/>
            <a:hueOff val="0"/>
            <a:satOff val="0"/>
            <a:lumOff val="0"/>
            <a:alphaOff val="0"/>
          </a:srgbClr>
        </a:solidFill>
        <a:ln>
          <a:noFill/>
        </a:ln>
        <a:effectLst/>
      </dgm:spPr>
    </dgm:pt>
    <dgm:pt modelId="{C82BF9A3-EA9F-4B97-A904-07CA24A517F2}" type="pres">
      <dgm:prSet presAssocID="{59B4DEB9-271A-4AB2-A7FB-3B5984144824}" presName="iconRect" presStyleLbl="node1" presStyleIdx="4" presStyleCnt="5"/>
      <dgm:spPr>
        <a:xfrm>
          <a:off x="3803560" y="2861378"/>
          <a:ext cx="630000" cy="630000"/>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ysClr val="window" lastClr="FFFFFF">
              <a:hueOff val="0"/>
              <a:satOff val="0"/>
              <a:lumOff val="0"/>
              <a:alphaOff val="0"/>
            </a:sysClr>
          </a:solidFill>
          <a:prstDash val="solid"/>
          <a:miter lim="800000"/>
        </a:ln>
        <a:effectLst/>
      </dgm:spPr>
      <dgm:extLst>
        <a:ext uri="{E40237B7-FDA0-4F09-8148-C483321AD2D9}">
          <dgm14:cNvPr xmlns:dgm14="http://schemas.microsoft.com/office/drawing/2010/diagram" id="0" name="" descr="Woman with solid fill"/>
        </a:ext>
      </dgm:extLst>
    </dgm:pt>
    <dgm:pt modelId="{B3CF78A5-02B0-44E3-87A0-842F300B6431}" type="pres">
      <dgm:prSet presAssocID="{59B4DEB9-271A-4AB2-A7FB-3B5984144824}" presName="spaceRect" presStyleCnt="0"/>
      <dgm:spPr/>
    </dgm:pt>
    <dgm:pt modelId="{CE7D0681-860E-4615-9273-2ACD6CA14C1E}" type="pres">
      <dgm:prSet presAssocID="{59B4DEB9-271A-4AB2-A7FB-3B5984144824}" presName="textRect" presStyleLbl="revTx" presStyleIdx="4" presStyleCnt="5">
        <dgm:presLayoutVars>
          <dgm:chMax val="1"/>
          <dgm:chPref val="1"/>
        </dgm:presLayoutVars>
      </dgm:prSet>
      <dgm:spPr/>
    </dgm:pt>
  </dgm:ptLst>
  <dgm:cxnLst>
    <dgm:cxn modelId="{23AA091F-8AFB-45A5-A4FB-E08BB18AD7D7}" type="presOf" srcId="{2AAB1F89-6D92-45C4-9E0E-A7ADF1D41173}" destId="{A646A6FA-1101-4DBB-9C7B-380A035127D2}" srcOrd="0" destOrd="0" presId="urn:microsoft.com/office/officeart/2018/5/layout/IconCircleLabelList"/>
    <dgm:cxn modelId="{8C0EDD2B-293F-4FAE-88E6-3D2232AC878A}" type="presOf" srcId="{DD78B32B-2107-4411-9428-CD74F5EFB9C9}" destId="{6E5D8066-1036-4C43-8BF2-33E74245B9CE}" srcOrd="0" destOrd="0" presId="urn:microsoft.com/office/officeart/2018/5/layout/IconCircleLabelList"/>
    <dgm:cxn modelId="{50245231-6D07-4FCE-A5CD-E86D67BD015B}" type="presOf" srcId="{DA7A3F2A-C30C-46BF-B6D4-007016BA98FA}" destId="{D450B005-3448-42A9-A1A7-723A1E3ED3F1}" srcOrd="0" destOrd="0" presId="urn:microsoft.com/office/officeart/2018/5/layout/IconCircleLabelList"/>
    <dgm:cxn modelId="{EA3F6A37-A5F9-4F77-B5DE-5F54354CBA1C}" type="presOf" srcId="{59B4DEB9-271A-4AB2-A7FB-3B5984144824}" destId="{CE7D0681-860E-4615-9273-2ACD6CA14C1E}" srcOrd="0" destOrd="0" presId="urn:microsoft.com/office/officeart/2018/5/layout/IconCircleLabelList"/>
    <dgm:cxn modelId="{78AD4F6A-EBD6-46D4-B4D9-7A52C644A848}" srcId="{DA7A3F2A-C30C-46BF-B6D4-007016BA98FA}" destId="{D77EA7B4-F8A0-4D56-BB0C-54E2C57E1479}" srcOrd="3" destOrd="0" parTransId="{C280BA8B-F52D-42B1-8F31-C471749A6B59}" sibTransId="{22802799-57CC-41F9-B06C-EF666369406B}"/>
    <dgm:cxn modelId="{EE20B14F-5106-46AA-9DDA-03E110B76D8C}" type="presOf" srcId="{C76535E7-92CF-42C8-8DCC-823E6C8D6286}" destId="{289606E2-0273-4850-88C5-4A0FF502A922}" srcOrd="0" destOrd="0" presId="urn:microsoft.com/office/officeart/2018/5/layout/IconCircleLabelList"/>
    <dgm:cxn modelId="{5DD8CD73-1965-4E1C-875E-FE6E6B0F54A4}" srcId="{DA7A3F2A-C30C-46BF-B6D4-007016BA98FA}" destId="{DD78B32B-2107-4411-9428-CD74F5EFB9C9}" srcOrd="0" destOrd="0" parTransId="{0EF8C6AE-1C35-427D-B123-643A87C0419E}" sibTransId="{012933AD-EAA6-4C76-B75E-3B2916767B13}"/>
    <dgm:cxn modelId="{D850F98B-5297-4D8E-A64C-70D1A0C0757F}" srcId="{DA7A3F2A-C30C-46BF-B6D4-007016BA98FA}" destId="{59B4DEB9-271A-4AB2-A7FB-3B5984144824}" srcOrd="4" destOrd="0" parTransId="{6DF5C229-BBF8-4446-B27B-29EDC9B5FCC7}" sibTransId="{1ED88C8C-09F0-4F34-94FC-23A6D910F457}"/>
    <dgm:cxn modelId="{B3CAF09B-5DE8-40D4-9D7A-29B2F9B9735B}" srcId="{DA7A3F2A-C30C-46BF-B6D4-007016BA98FA}" destId="{2AAB1F89-6D92-45C4-9E0E-A7ADF1D41173}" srcOrd="2" destOrd="0" parTransId="{497C6DF2-80C2-44C3-8A2C-66C15DED69B1}" sibTransId="{D3F7E800-3BE9-4191-A124-5B28BD0D66BF}"/>
    <dgm:cxn modelId="{FB91A5A3-DD22-4E22-8541-00B97DA3C726}" srcId="{DA7A3F2A-C30C-46BF-B6D4-007016BA98FA}" destId="{C76535E7-92CF-42C8-8DCC-823E6C8D6286}" srcOrd="1" destOrd="0" parTransId="{C4D014B4-153F-41A4-BCF7-0EDAAAD06C09}" sibTransId="{17DB92FF-7F9F-4A64-97F7-66BF7AB5F9D6}"/>
    <dgm:cxn modelId="{250D3FC8-B860-48AE-AD36-62D6301E7994}" type="presOf" srcId="{D77EA7B4-F8A0-4D56-BB0C-54E2C57E1479}" destId="{7BA27081-4DF2-44FA-A986-670DB62E52EC}" srcOrd="0" destOrd="0" presId="urn:microsoft.com/office/officeart/2018/5/layout/IconCircleLabelList"/>
    <dgm:cxn modelId="{B16D905C-2F15-4B69-885D-08DA6CB3DDF2}" type="presParOf" srcId="{D450B005-3448-42A9-A1A7-723A1E3ED3F1}" destId="{26EA3897-164B-4274-9744-209A784CC0D5}" srcOrd="0" destOrd="0" presId="urn:microsoft.com/office/officeart/2018/5/layout/IconCircleLabelList"/>
    <dgm:cxn modelId="{724BB203-83D0-4C79-ABCB-BF1AB01C3E25}" type="presParOf" srcId="{26EA3897-164B-4274-9744-209A784CC0D5}" destId="{F4507BBE-17C9-47B7-AA25-676D1C144334}" srcOrd="0" destOrd="0" presId="urn:microsoft.com/office/officeart/2018/5/layout/IconCircleLabelList"/>
    <dgm:cxn modelId="{CFFAEB63-E471-4551-AE15-47779D6B7036}" type="presParOf" srcId="{26EA3897-164B-4274-9744-209A784CC0D5}" destId="{13FD56AA-5882-4FC5-9981-E811002D4EEF}" srcOrd="1" destOrd="0" presId="urn:microsoft.com/office/officeart/2018/5/layout/IconCircleLabelList"/>
    <dgm:cxn modelId="{4030270E-C0E0-4F78-947A-D2462B0BC92D}" type="presParOf" srcId="{26EA3897-164B-4274-9744-209A784CC0D5}" destId="{7C961250-49EB-4702-BF8A-88FDF642DB03}" srcOrd="2" destOrd="0" presId="urn:microsoft.com/office/officeart/2018/5/layout/IconCircleLabelList"/>
    <dgm:cxn modelId="{9B9AA0FD-948A-402E-81AF-46CDA6758C53}" type="presParOf" srcId="{26EA3897-164B-4274-9744-209A784CC0D5}" destId="{6E5D8066-1036-4C43-8BF2-33E74245B9CE}" srcOrd="3" destOrd="0" presId="urn:microsoft.com/office/officeart/2018/5/layout/IconCircleLabelList"/>
    <dgm:cxn modelId="{9C96F0D9-817B-4EB3-8DD6-8EA478CFD306}" type="presParOf" srcId="{D450B005-3448-42A9-A1A7-723A1E3ED3F1}" destId="{C6B5A9D8-4A8F-4FCB-BDAD-E2D0E7DDE767}" srcOrd="1" destOrd="0" presId="urn:microsoft.com/office/officeart/2018/5/layout/IconCircleLabelList"/>
    <dgm:cxn modelId="{07D380CA-C9AE-40D1-94A5-1C40429DBD23}" type="presParOf" srcId="{D450B005-3448-42A9-A1A7-723A1E3ED3F1}" destId="{7FFC66A1-2B2B-4522-8208-F13351139B0F}" srcOrd="2" destOrd="0" presId="urn:microsoft.com/office/officeart/2018/5/layout/IconCircleLabelList"/>
    <dgm:cxn modelId="{C5D24BBC-AD7A-4509-BDCF-0259BBBA22B5}" type="presParOf" srcId="{7FFC66A1-2B2B-4522-8208-F13351139B0F}" destId="{2CC43BB8-CA6C-4040-A976-E140147AE6AA}" srcOrd="0" destOrd="0" presId="urn:microsoft.com/office/officeart/2018/5/layout/IconCircleLabelList"/>
    <dgm:cxn modelId="{F5CB3522-6122-46DF-A166-61FF2070AC0A}" type="presParOf" srcId="{7FFC66A1-2B2B-4522-8208-F13351139B0F}" destId="{AE419369-18E2-4899-A1D5-559BE089EF75}" srcOrd="1" destOrd="0" presId="urn:microsoft.com/office/officeart/2018/5/layout/IconCircleLabelList"/>
    <dgm:cxn modelId="{46F6B4C5-B5A0-4C7B-B678-031069DD6766}" type="presParOf" srcId="{7FFC66A1-2B2B-4522-8208-F13351139B0F}" destId="{F1EDD801-8BE4-43D7-9ABF-1E7B6822DA71}" srcOrd="2" destOrd="0" presId="urn:microsoft.com/office/officeart/2018/5/layout/IconCircleLabelList"/>
    <dgm:cxn modelId="{94552942-820E-4112-B4FA-07547CDC4831}" type="presParOf" srcId="{7FFC66A1-2B2B-4522-8208-F13351139B0F}" destId="{289606E2-0273-4850-88C5-4A0FF502A922}" srcOrd="3" destOrd="0" presId="urn:microsoft.com/office/officeart/2018/5/layout/IconCircleLabelList"/>
    <dgm:cxn modelId="{4596886F-A8E0-474C-840B-85559289E8E9}" type="presParOf" srcId="{D450B005-3448-42A9-A1A7-723A1E3ED3F1}" destId="{3BD0D463-4469-4B53-B31E-23C5F9ED122F}" srcOrd="3" destOrd="0" presId="urn:microsoft.com/office/officeart/2018/5/layout/IconCircleLabelList"/>
    <dgm:cxn modelId="{EA3B965B-ED24-4F59-9BF4-C6CA6C254226}" type="presParOf" srcId="{D450B005-3448-42A9-A1A7-723A1E3ED3F1}" destId="{A4A0A092-6769-433D-8E31-559079750312}" srcOrd="4" destOrd="0" presId="urn:microsoft.com/office/officeart/2018/5/layout/IconCircleLabelList"/>
    <dgm:cxn modelId="{2ACF041E-79CD-4244-8597-4F66564D7103}" type="presParOf" srcId="{A4A0A092-6769-433D-8E31-559079750312}" destId="{25A432C4-780B-4D52-B06F-A766B298FB94}" srcOrd="0" destOrd="0" presId="urn:microsoft.com/office/officeart/2018/5/layout/IconCircleLabelList"/>
    <dgm:cxn modelId="{CDA44AC0-38A8-4898-9D6F-F478D414A359}" type="presParOf" srcId="{A4A0A092-6769-433D-8E31-559079750312}" destId="{AD9D62DC-A65F-4B14-9130-A578A54A8811}" srcOrd="1" destOrd="0" presId="urn:microsoft.com/office/officeart/2018/5/layout/IconCircleLabelList"/>
    <dgm:cxn modelId="{81F44F9E-AD31-4EC6-B8BF-295526DEF52C}" type="presParOf" srcId="{A4A0A092-6769-433D-8E31-559079750312}" destId="{67DC3D3A-0576-4841-9B77-AF79FDC0F42C}" srcOrd="2" destOrd="0" presId="urn:microsoft.com/office/officeart/2018/5/layout/IconCircleLabelList"/>
    <dgm:cxn modelId="{4E41D8A7-00C9-436F-9C74-88D358B84769}" type="presParOf" srcId="{A4A0A092-6769-433D-8E31-559079750312}" destId="{A646A6FA-1101-4DBB-9C7B-380A035127D2}" srcOrd="3" destOrd="0" presId="urn:microsoft.com/office/officeart/2018/5/layout/IconCircleLabelList"/>
    <dgm:cxn modelId="{6A8FC9D1-58DF-43E3-A288-5CF79B2A5AE6}" type="presParOf" srcId="{D450B005-3448-42A9-A1A7-723A1E3ED3F1}" destId="{00239535-8EA7-4805-B6B5-2DD9CCBCBC16}" srcOrd="5" destOrd="0" presId="urn:microsoft.com/office/officeart/2018/5/layout/IconCircleLabelList"/>
    <dgm:cxn modelId="{9942B164-72E2-43EA-B56D-EA1B17C1D98D}" type="presParOf" srcId="{D450B005-3448-42A9-A1A7-723A1E3ED3F1}" destId="{F2AC8189-EB16-4570-B3F5-F799D5ED056E}" srcOrd="6" destOrd="0" presId="urn:microsoft.com/office/officeart/2018/5/layout/IconCircleLabelList"/>
    <dgm:cxn modelId="{D0E5A217-0F13-40AF-8196-0D676A27FD1D}" type="presParOf" srcId="{F2AC8189-EB16-4570-B3F5-F799D5ED056E}" destId="{3848917B-FE22-4113-8530-0FD659CF7272}" srcOrd="0" destOrd="0" presId="urn:microsoft.com/office/officeart/2018/5/layout/IconCircleLabelList"/>
    <dgm:cxn modelId="{06CF0159-CA42-48E3-9163-52972339698C}" type="presParOf" srcId="{F2AC8189-EB16-4570-B3F5-F799D5ED056E}" destId="{C71FFFF2-FAF8-4CFE-BE9D-86F60CB0BFB7}" srcOrd="1" destOrd="0" presId="urn:microsoft.com/office/officeart/2018/5/layout/IconCircleLabelList"/>
    <dgm:cxn modelId="{EE03F393-D53C-4AB1-94E6-EDD438171D81}" type="presParOf" srcId="{F2AC8189-EB16-4570-B3F5-F799D5ED056E}" destId="{DF10CF3D-030B-417D-B1A2-90FBDEA5E730}" srcOrd="2" destOrd="0" presId="urn:microsoft.com/office/officeart/2018/5/layout/IconCircleLabelList"/>
    <dgm:cxn modelId="{560A97B3-2D40-40D5-8A1F-06F57AE179A7}" type="presParOf" srcId="{F2AC8189-EB16-4570-B3F5-F799D5ED056E}" destId="{7BA27081-4DF2-44FA-A986-670DB62E52EC}" srcOrd="3" destOrd="0" presId="urn:microsoft.com/office/officeart/2018/5/layout/IconCircleLabelList"/>
    <dgm:cxn modelId="{BF452B76-D8E6-48DA-994B-8172B2A42BF6}" type="presParOf" srcId="{D450B005-3448-42A9-A1A7-723A1E3ED3F1}" destId="{96F1F19E-B3B1-49BA-BD80-CA5B44690F9E}" srcOrd="7" destOrd="0" presId="urn:microsoft.com/office/officeart/2018/5/layout/IconCircleLabelList"/>
    <dgm:cxn modelId="{97259EE9-1805-4E51-95BC-3EA5E1A7B80D}" type="presParOf" srcId="{D450B005-3448-42A9-A1A7-723A1E3ED3F1}" destId="{5D86F9A4-6482-40C7-8720-446832158E17}" srcOrd="8" destOrd="0" presId="urn:microsoft.com/office/officeart/2018/5/layout/IconCircleLabelList"/>
    <dgm:cxn modelId="{8F101DDC-2103-463D-BC12-0BB36C9E5A65}" type="presParOf" srcId="{5D86F9A4-6482-40C7-8720-446832158E17}" destId="{37781E94-760B-476C-8764-188266452CB0}" srcOrd="0" destOrd="0" presId="urn:microsoft.com/office/officeart/2018/5/layout/IconCircleLabelList"/>
    <dgm:cxn modelId="{B6B6332A-97CC-4BC3-ACB8-C38FA08AC50D}" type="presParOf" srcId="{5D86F9A4-6482-40C7-8720-446832158E17}" destId="{C82BF9A3-EA9F-4B97-A904-07CA24A517F2}" srcOrd="1" destOrd="0" presId="urn:microsoft.com/office/officeart/2018/5/layout/IconCircleLabelList"/>
    <dgm:cxn modelId="{D35E43D6-CBB5-4BCB-878F-D419555736A4}" type="presParOf" srcId="{5D86F9A4-6482-40C7-8720-446832158E17}" destId="{B3CF78A5-02B0-44E3-87A0-842F300B6431}" srcOrd="2" destOrd="0" presId="urn:microsoft.com/office/officeart/2018/5/layout/IconCircleLabelList"/>
    <dgm:cxn modelId="{38956DED-1B4A-4739-B441-6425AD879608}" type="presParOf" srcId="{5D86F9A4-6482-40C7-8720-446832158E17}" destId="{CE7D0681-860E-4615-9273-2ACD6CA14C1E}" srcOrd="3" destOrd="0" presId="urn:microsoft.com/office/officeart/2018/5/layout/IconCircle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07BBE-17C9-47B7-AA25-676D1C144334}">
      <dsp:nvSpPr>
        <dsp:cNvPr id="0" name=""/>
        <dsp:cNvSpPr/>
      </dsp:nvSpPr>
      <dsp:spPr>
        <a:xfrm>
          <a:off x="397060" y="17377"/>
          <a:ext cx="1098000" cy="1098000"/>
        </a:xfrm>
        <a:prstGeom prst="ellipse">
          <a:avLst/>
        </a:prstGeom>
        <a:solidFill>
          <a:srgbClr val="1D9A78">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13FD56AA-5882-4FC5-9981-E811002D4EEF}">
      <dsp:nvSpPr>
        <dsp:cNvPr id="0" name=""/>
        <dsp:cNvSpPr/>
      </dsp:nvSpPr>
      <dsp:spPr>
        <a:xfrm>
          <a:off x="631060" y="251378"/>
          <a:ext cx="630000" cy="63000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5D8066-1036-4C43-8BF2-33E74245B9CE}">
      <dsp:nvSpPr>
        <dsp:cNvPr id="0" name=""/>
        <dsp:cNvSpPr/>
      </dsp:nvSpPr>
      <dsp:spPr>
        <a:xfrm>
          <a:off x="46060" y="145737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IE" sz="1900" kern="1200" cap="all" dirty="0">
              <a:solidFill>
                <a:sysClr val="windowText" lastClr="000000">
                  <a:hueOff val="0"/>
                  <a:satOff val="0"/>
                  <a:lumOff val="0"/>
                  <a:alphaOff val="0"/>
                </a:sysClr>
              </a:solidFill>
              <a:latin typeface="Calibri" panose="020F0502020204030204"/>
              <a:ea typeface="+mn-ea"/>
              <a:cs typeface="+mn-cs"/>
            </a:rPr>
            <a:t>Total referrals - 1608</a:t>
          </a:r>
          <a:endParaRPr lang="en-US" sz="1900" kern="1200" cap="all" dirty="0">
            <a:solidFill>
              <a:sysClr val="windowText" lastClr="000000">
                <a:hueOff val="0"/>
                <a:satOff val="0"/>
                <a:lumOff val="0"/>
                <a:alphaOff val="0"/>
              </a:sysClr>
            </a:solidFill>
            <a:latin typeface="Calibri" panose="020F0502020204030204"/>
            <a:ea typeface="+mn-ea"/>
            <a:cs typeface="+mn-cs"/>
          </a:endParaRPr>
        </a:p>
      </dsp:txBody>
      <dsp:txXfrm>
        <a:off x="46060" y="1457378"/>
        <a:ext cx="1800000" cy="720000"/>
      </dsp:txXfrm>
    </dsp:sp>
    <dsp:sp modelId="{2CC43BB8-CA6C-4040-A976-E140147AE6AA}">
      <dsp:nvSpPr>
        <dsp:cNvPr id="0" name=""/>
        <dsp:cNvSpPr/>
      </dsp:nvSpPr>
      <dsp:spPr>
        <a:xfrm>
          <a:off x="2512060" y="17377"/>
          <a:ext cx="1098000" cy="1098000"/>
        </a:xfrm>
        <a:prstGeom prst="ellipse">
          <a:avLst/>
        </a:prstGeom>
        <a:solidFill>
          <a:srgbClr val="1D9A78">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AE419369-18E2-4899-A1D5-559BE089EF75}">
      <dsp:nvSpPr>
        <dsp:cNvPr id="0" name=""/>
        <dsp:cNvSpPr/>
      </dsp:nvSpPr>
      <dsp:spPr>
        <a:xfrm>
          <a:off x="2746060" y="251378"/>
          <a:ext cx="630000" cy="6300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9606E2-0273-4850-88C5-4A0FF502A922}">
      <dsp:nvSpPr>
        <dsp:cNvPr id="0" name=""/>
        <dsp:cNvSpPr/>
      </dsp:nvSpPr>
      <dsp:spPr>
        <a:xfrm>
          <a:off x="2161060" y="145737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IE" sz="1900" kern="1200" cap="all" dirty="0">
              <a:solidFill>
                <a:sysClr val="windowText" lastClr="000000">
                  <a:hueOff val="0"/>
                  <a:satOff val="0"/>
                  <a:lumOff val="0"/>
                  <a:alphaOff val="0"/>
                </a:sysClr>
              </a:solidFill>
              <a:latin typeface="Calibri" panose="020F0502020204030204"/>
              <a:ea typeface="+mn-ea"/>
              <a:cs typeface="+mn-cs"/>
            </a:rPr>
            <a:t>Smoke Free Babies – 472</a:t>
          </a:r>
          <a:endParaRPr lang="en-US" sz="1900" kern="1200" cap="all" dirty="0">
            <a:solidFill>
              <a:sysClr val="windowText" lastClr="000000">
                <a:hueOff val="0"/>
                <a:satOff val="0"/>
                <a:lumOff val="0"/>
                <a:alphaOff val="0"/>
              </a:sysClr>
            </a:solidFill>
            <a:latin typeface="Calibri" panose="020F0502020204030204"/>
            <a:ea typeface="+mn-ea"/>
            <a:cs typeface="+mn-cs"/>
          </a:endParaRPr>
        </a:p>
      </dsp:txBody>
      <dsp:txXfrm>
        <a:off x="2161060" y="1457378"/>
        <a:ext cx="1800000" cy="720000"/>
      </dsp:txXfrm>
    </dsp:sp>
    <dsp:sp modelId="{25A432C4-780B-4D52-B06F-A766B298FB94}">
      <dsp:nvSpPr>
        <dsp:cNvPr id="0" name=""/>
        <dsp:cNvSpPr/>
      </dsp:nvSpPr>
      <dsp:spPr>
        <a:xfrm>
          <a:off x="4627060" y="17377"/>
          <a:ext cx="1098000" cy="1098000"/>
        </a:xfrm>
        <a:prstGeom prst="ellipse">
          <a:avLst/>
        </a:prstGeom>
        <a:solidFill>
          <a:srgbClr val="1D9A78">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AD9D62DC-A65F-4B14-9130-A578A54A8811}">
      <dsp:nvSpPr>
        <dsp:cNvPr id="0" name=""/>
        <dsp:cNvSpPr/>
      </dsp:nvSpPr>
      <dsp:spPr>
        <a:xfrm>
          <a:off x="4861060" y="251378"/>
          <a:ext cx="630000" cy="63000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46A6FA-1101-4DBB-9C7B-380A035127D2}">
      <dsp:nvSpPr>
        <dsp:cNvPr id="0" name=""/>
        <dsp:cNvSpPr/>
      </dsp:nvSpPr>
      <dsp:spPr>
        <a:xfrm>
          <a:off x="4276060" y="145737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IE" sz="1900" kern="1200" cap="all">
              <a:solidFill>
                <a:sysClr val="windowText" lastClr="000000">
                  <a:hueOff val="0"/>
                  <a:satOff val="0"/>
                  <a:lumOff val="0"/>
                  <a:alphaOff val="0"/>
                </a:sysClr>
              </a:solidFill>
              <a:latin typeface="Calibri" panose="020F0502020204030204"/>
              <a:ea typeface="+mn-ea"/>
              <a:cs typeface="+mn-cs"/>
            </a:rPr>
            <a:t>Multiparous – 65%</a:t>
          </a:r>
          <a:endParaRPr lang="en-US" sz="1900" kern="1200" cap="all">
            <a:solidFill>
              <a:sysClr val="windowText" lastClr="000000">
                <a:hueOff val="0"/>
                <a:satOff val="0"/>
                <a:lumOff val="0"/>
                <a:alphaOff val="0"/>
              </a:sysClr>
            </a:solidFill>
            <a:latin typeface="Calibri" panose="020F0502020204030204"/>
            <a:ea typeface="+mn-ea"/>
            <a:cs typeface="+mn-cs"/>
          </a:endParaRPr>
        </a:p>
      </dsp:txBody>
      <dsp:txXfrm>
        <a:off x="4276060" y="1457378"/>
        <a:ext cx="1800000" cy="720000"/>
      </dsp:txXfrm>
    </dsp:sp>
    <dsp:sp modelId="{3848917B-FE22-4113-8530-0FD659CF7272}">
      <dsp:nvSpPr>
        <dsp:cNvPr id="0" name=""/>
        <dsp:cNvSpPr/>
      </dsp:nvSpPr>
      <dsp:spPr>
        <a:xfrm>
          <a:off x="1454560" y="2627378"/>
          <a:ext cx="1098000" cy="1098000"/>
        </a:xfrm>
        <a:prstGeom prst="ellipse">
          <a:avLst/>
        </a:prstGeom>
        <a:solidFill>
          <a:srgbClr val="1D9A78">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C71FFFF2-FAF8-4CFE-BE9D-86F60CB0BFB7}">
      <dsp:nvSpPr>
        <dsp:cNvPr id="0" name=""/>
        <dsp:cNvSpPr/>
      </dsp:nvSpPr>
      <dsp:spPr>
        <a:xfrm>
          <a:off x="1688560" y="2861378"/>
          <a:ext cx="630000" cy="63000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A27081-4DF2-44FA-A986-670DB62E52EC}">
      <dsp:nvSpPr>
        <dsp:cNvPr id="0" name=""/>
        <dsp:cNvSpPr/>
      </dsp:nvSpPr>
      <dsp:spPr>
        <a:xfrm>
          <a:off x="1103560" y="406737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IE" sz="1900" kern="1200" cap="all">
              <a:solidFill>
                <a:sysClr val="windowText" lastClr="000000">
                  <a:hueOff val="0"/>
                  <a:satOff val="0"/>
                  <a:lumOff val="0"/>
                  <a:alphaOff val="0"/>
                </a:sysClr>
              </a:solidFill>
              <a:latin typeface="Calibri" panose="020F0502020204030204"/>
              <a:ea typeface="+mn-ea"/>
              <a:cs typeface="+mn-cs"/>
            </a:rPr>
            <a:t>Primiparous -	27%</a:t>
          </a:r>
          <a:endParaRPr lang="en-US" sz="1900" kern="1200" cap="all">
            <a:solidFill>
              <a:sysClr val="windowText" lastClr="000000">
                <a:hueOff val="0"/>
                <a:satOff val="0"/>
                <a:lumOff val="0"/>
                <a:alphaOff val="0"/>
              </a:sysClr>
            </a:solidFill>
            <a:latin typeface="Calibri" panose="020F0502020204030204"/>
            <a:ea typeface="+mn-ea"/>
            <a:cs typeface="+mn-cs"/>
          </a:endParaRPr>
        </a:p>
      </dsp:txBody>
      <dsp:txXfrm>
        <a:off x="1103560" y="4067378"/>
        <a:ext cx="1800000" cy="720000"/>
      </dsp:txXfrm>
    </dsp:sp>
    <dsp:sp modelId="{37781E94-760B-476C-8764-188266452CB0}">
      <dsp:nvSpPr>
        <dsp:cNvPr id="0" name=""/>
        <dsp:cNvSpPr/>
      </dsp:nvSpPr>
      <dsp:spPr>
        <a:xfrm>
          <a:off x="3569560" y="2627378"/>
          <a:ext cx="1098000" cy="1098000"/>
        </a:xfrm>
        <a:prstGeom prst="ellipse">
          <a:avLst/>
        </a:prstGeom>
        <a:solidFill>
          <a:srgbClr val="1D9A78">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C82BF9A3-EA9F-4B97-A904-07CA24A517F2}">
      <dsp:nvSpPr>
        <dsp:cNvPr id="0" name=""/>
        <dsp:cNvSpPr/>
      </dsp:nvSpPr>
      <dsp:spPr>
        <a:xfrm>
          <a:off x="3803560" y="2861378"/>
          <a:ext cx="630000" cy="630000"/>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7D0681-860E-4615-9273-2ACD6CA14C1E}">
      <dsp:nvSpPr>
        <dsp:cNvPr id="0" name=""/>
        <dsp:cNvSpPr/>
      </dsp:nvSpPr>
      <dsp:spPr>
        <a:xfrm>
          <a:off x="3218560" y="406737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IE" sz="1900" kern="1200" cap="all">
              <a:solidFill>
                <a:sysClr val="windowText" lastClr="000000">
                  <a:hueOff val="0"/>
                  <a:satOff val="0"/>
                  <a:lumOff val="0"/>
                  <a:alphaOff val="0"/>
                </a:sysClr>
              </a:solidFill>
              <a:latin typeface="Calibri" panose="020F0502020204030204"/>
              <a:ea typeface="+mn-ea"/>
              <a:cs typeface="+mn-cs"/>
            </a:rPr>
            <a:t>Nulliparous -	8%</a:t>
          </a:r>
          <a:endParaRPr lang="en-US" sz="1900" kern="1200" cap="all">
            <a:solidFill>
              <a:sysClr val="windowText" lastClr="000000">
                <a:hueOff val="0"/>
                <a:satOff val="0"/>
                <a:lumOff val="0"/>
                <a:alphaOff val="0"/>
              </a:sysClr>
            </a:solidFill>
            <a:latin typeface="Calibri" panose="020F0502020204030204"/>
            <a:ea typeface="+mn-ea"/>
            <a:cs typeface="+mn-cs"/>
          </a:endParaRPr>
        </a:p>
      </dsp:txBody>
      <dsp:txXfrm>
        <a:off x="3218560" y="4067378"/>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484EBE-0501-4CBE-98AA-9FD94E26C1E3}" type="datetimeFigureOut">
              <a:rPr lang="en-GB" smtClean="0"/>
              <a:t>18/08/2023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329925-16B6-4877-BF93-A195C04439E3}" type="slidenum">
              <a:rPr lang="en-GB" smtClean="0"/>
              <a:t>‹#›</a:t>
            </a:fld>
            <a:endParaRPr lang="en-GB"/>
          </a:p>
        </p:txBody>
      </p:sp>
    </p:spTree>
    <p:extLst>
      <p:ext uri="{BB962C8B-B14F-4D97-AF65-F5344CB8AC3E}">
        <p14:creationId xmlns:p14="http://schemas.microsoft.com/office/powerpoint/2010/main" val="108580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ww.ncbi.nlm.nih.gov/pmc/articles/PMC9695216/#B11-nutrients-14-04781" TargetMode="External"/><Relationship Id="rId13" Type="http://schemas.openxmlformats.org/officeDocument/2006/relationships/hyperlink" Target="https://www.ncbi.nlm.nih.gov/pmc/articles/PMC9695216/#B16-nutrients-14-04781" TargetMode="External"/><Relationship Id="rId3" Type="http://schemas.openxmlformats.org/officeDocument/2006/relationships/hyperlink" Target="https://www.ncbi.nlm.nih.gov/pmc/articles/PMC9695216/#B6-nutrients-14-04781" TargetMode="External"/><Relationship Id="rId7" Type="http://schemas.openxmlformats.org/officeDocument/2006/relationships/hyperlink" Target="https://www.ncbi.nlm.nih.gov/pmc/articles/PMC9695216/#B10-nutrients-14-04781" TargetMode="External"/><Relationship Id="rId12" Type="http://schemas.openxmlformats.org/officeDocument/2006/relationships/hyperlink" Target="https://www.ncbi.nlm.nih.gov/pmc/articles/PMC9695216/#B15-nutrients-14-04781"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s://www.ncbi.nlm.nih.gov/pmc/articles/PMC9695216/#B9-nutrients-14-04781" TargetMode="External"/><Relationship Id="rId11" Type="http://schemas.openxmlformats.org/officeDocument/2006/relationships/hyperlink" Target="https://www.ncbi.nlm.nih.gov/pmc/articles/PMC9695216/#B14-nutrients-14-04781" TargetMode="External"/><Relationship Id="rId5" Type="http://schemas.openxmlformats.org/officeDocument/2006/relationships/hyperlink" Target="https://www.ncbi.nlm.nih.gov/pmc/articles/PMC9695216/#B8-nutrients-14-04781" TargetMode="External"/><Relationship Id="rId10" Type="http://schemas.openxmlformats.org/officeDocument/2006/relationships/hyperlink" Target="https://www.ncbi.nlm.nih.gov/pmc/articles/PMC9695216/#B13-nutrients-14-04781" TargetMode="External"/><Relationship Id="rId4" Type="http://schemas.openxmlformats.org/officeDocument/2006/relationships/hyperlink" Target="https://www.ncbi.nlm.nih.gov/pmc/articles/PMC9695216/#B7-nutrients-14-04781" TargetMode="External"/><Relationship Id="rId9" Type="http://schemas.openxmlformats.org/officeDocument/2006/relationships/hyperlink" Target="https://www.ncbi.nlm.nih.gov/pmc/articles/PMC9695216/#B12-nutrients-14-04781" TargetMode="External"/><Relationship Id="rId14" Type="http://schemas.openxmlformats.org/officeDocument/2006/relationships/hyperlink" Target="https://www.ncbi.nlm.nih.gov/pmc/articles/PMC9695216/#B17-nutrients-14-04781"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8F329925-16B6-4877-BF93-A195C04439E3}" type="slidenum">
              <a:rPr lang="en-GB" smtClean="0"/>
              <a:t>2</a:t>
            </a:fld>
            <a:endParaRPr lang="en-GB"/>
          </a:p>
        </p:txBody>
      </p:sp>
    </p:spTree>
    <p:extLst>
      <p:ext uri="{BB962C8B-B14F-4D97-AF65-F5344CB8AC3E}">
        <p14:creationId xmlns:p14="http://schemas.microsoft.com/office/powerpoint/2010/main" val="87166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Mention patient choice</a:t>
            </a:r>
          </a:p>
        </p:txBody>
      </p:sp>
      <p:sp>
        <p:nvSpPr>
          <p:cNvPr id="4" name="Slide Number Placeholder 3"/>
          <p:cNvSpPr>
            <a:spLocks noGrp="1"/>
          </p:cNvSpPr>
          <p:nvPr>
            <p:ph type="sldNum" sz="quarter" idx="5"/>
          </p:nvPr>
        </p:nvSpPr>
        <p:spPr/>
        <p:txBody>
          <a:bodyPr/>
          <a:lstStyle/>
          <a:p>
            <a:fld id="{8F329925-16B6-4877-BF93-A195C04439E3}" type="slidenum">
              <a:rPr lang="en-GB" smtClean="0"/>
              <a:t>26</a:t>
            </a:fld>
            <a:endParaRPr lang="en-GB"/>
          </a:p>
        </p:txBody>
      </p:sp>
    </p:spTree>
    <p:extLst>
      <p:ext uri="{BB962C8B-B14F-4D97-AF65-F5344CB8AC3E}">
        <p14:creationId xmlns:p14="http://schemas.microsoft.com/office/powerpoint/2010/main" val="2412262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329925-16B6-4877-BF93-A195C04439E3}" type="slidenum">
              <a:rPr lang="en-GB" smtClean="0"/>
              <a:t>29</a:t>
            </a:fld>
            <a:endParaRPr lang="en-GB"/>
          </a:p>
        </p:txBody>
      </p:sp>
    </p:spTree>
    <p:extLst>
      <p:ext uri="{BB962C8B-B14F-4D97-AF65-F5344CB8AC3E}">
        <p14:creationId xmlns:p14="http://schemas.microsoft.com/office/powerpoint/2010/main" val="2758802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Mention e-referral</a:t>
            </a:r>
            <a:r>
              <a:rPr lang="en-GB" baseline="0" dirty="0"/>
              <a:t> letter</a:t>
            </a:r>
            <a:endParaRPr lang="en-GB" dirty="0"/>
          </a:p>
        </p:txBody>
      </p:sp>
      <p:sp>
        <p:nvSpPr>
          <p:cNvPr id="4" name="Slide Number Placeholder 3"/>
          <p:cNvSpPr>
            <a:spLocks noGrp="1"/>
          </p:cNvSpPr>
          <p:nvPr>
            <p:ph type="sldNum" sz="quarter" idx="10"/>
          </p:nvPr>
        </p:nvSpPr>
        <p:spPr/>
        <p:txBody>
          <a:bodyPr/>
          <a:lstStyle/>
          <a:p>
            <a:fld id="{8F329925-16B6-4877-BF93-A195C04439E3}" type="slidenum">
              <a:rPr lang="en-GB" smtClean="0"/>
              <a:t>30</a:t>
            </a:fld>
            <a:endParaRPr lang="en-GB"/>
          </a:p>
        </p:txBody>
      </p:sp>
    </p:spTree>
    <p:extLst>
      <p:ext uri="{BB962C8B-B14F-4D97-AF65-F5344CB8AC3E}">
        <p14:creationId xmlns:p14="http://schemas.microsoft.com/office/powerpoint/2010/main" val="1547039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Mention e-referral</a:t>
            </a:r>
            <a:r>
              <a:rPr lang="en-GB" baseline="0" dirty="0"/>
              <a:t> letter</a:t>
            </a:r>
            <a:endParaRPr lang="en-GB" dirty="0"/>
          </a:p>
        </p:txBody>
      </p:sp>
      <p:sp>
        <p:nvSpPr>
          <p:cNvPr id="4" name="Slide Number Placeholder 3"/>
          <p:cNvSpPr>
            <a:spLocks noGrp="1"/>
          </p:cNvSpPr>
          <p:nvPr>
            <p:ph type="sldNum" sz="quarter" idx="10"/>
          </p:nvPr>
        </p:nvSpPr>
        <p:spPr/>
        <p:txBody>
          <a:bodyPr/>
          <a:lstStyle/>
          <a:p>
            <a:fld id="{8F329925-16B6-4877-BF93-A195C04439E3}" type="slidenum">
              <a:rPr lang="en-GB" smtClean="0"/>
              <a:t>31</a:t>
            </a:fld>
            <a:endParaRPr lang="en-GB"/>
          </a:p>
        </p:txBody>
      </p:sp>
    </p:spTree>
    <p:extLst>
      <p:ext uri="{BB962C8B-B14F-4D97-AF65-F5344CB8AC3E}">
        <p14:creationId xmlns:p14="http://schemas.microsoft.com/office/powerpoint/2010/main" val="648558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00" dirty="0">
                <a:solidFill>
                  <a:srgbClr val="212121"/>
                </a:solidFill>
                <a:latin typeface="Cambria" panose="02040503050406030204" pitchFamily="18" charset="0"/>
                <a:ea typeface="Calibri" panose="020F0502020204030204" pitchFamily="34" charset="0"/>
                <a:cs typeface="Times New Roman" panose="02020603050405020304" pitchFamily="18" charset="0"/>
              </a:rPr>
              <a:t>WHO, US IOM , Australia Estimated average requirement (EAR) of vitamin B12 is 2.0 mcg daily and the intake recommended by the World Health Organisation, the United States’ Institute of Medicine and Australia’s National Health &amp; Medical Research Council is 2.4 mcg per day for healthy adults, increasing to 2.6 and 2.8 mcg daily during pregnancy and lactation, respectively, based on the absence of megaloblastic </a:t>
            </a:r>
            <a:r>
              <a:rPr lang="en-IE" sz="1200" kern="100" dirty="0" err="1">
                <a:solidFill>
                  <a:srgbClr val="212121"/>
                </a:solidFill>
                <a:latin typeface="Cambria" panose="02040503050406030204" pitchFamily="18" charset="0"/>
                <a:ea typeface="Calibri" panose="020F0502020204030204" pitchFamily="34" charset="0"/>
                <a:cs typeface="Times New Roman" panose="02020603050405020304" pitchFamily="18" charset="0"/>
              </a:rPr>
              <a:t>anemia</a:t>
            </a:r>
            <a:r>
              <a:rPr lang="en-IE" sz="1200" kern="100" dirty="0">
                <a:solidFill>
                  <a:srgbClr val="212121"/>
                </a:solidFill>
                <a:latin typeface="Cambria" panose="02040503050406030204" pitchFamily="18" charset="0"/>
                <a:ea typeface="Calibri" panose="020F0502020204030204" pitchFamily="34" charset="0"/>
                <a:cs typeface="Times New Roman" panose="02020603050405020304" pitchFamily="18" charset="0"/>
              </a:rPr>
              <a:t> and the presence of normal serum vitamin B12 [</a:t>
            </a:r>
            <a:r>
              <a:rPr lang="en-IE" sz="1200" u="sng" kern="100" dirty="0">
                <a:solidFill>
                  <a:srgbClr val="376FAA"/>
                </a:solidFill>
                <a:latin typeface="Cambria" panose="02040503050406030204" pitchFamily="18" charset="0"/>
                <a:ea typeface="Calibri" panose="020F0502020204030204" pitchFamily="34" charset="0"/>
                <a:cs typeface="Times New Roman" panose="02020603050405020304" pitchFamily="18" charset="0"/>
                <a:hlinkClick r:id="rId3"/>
              </a:rPr>
              <a:t>6</a:t>
            </a:r>
            <a:r>
              <a:rPr lang="en-IE" sz="1200" kern="100" dirty="0">
                <a:solidFill>
                  <a:srgbClr val="212121"/>
                </a:solidFill>
                <a:latin typeface="Cambria" panose="02040503050406030204" pitchFamily="18" charset="0"/>
                <a:ea typeface="Calibri" panose="020F0502020204030204" pitchFamily="34" charset="0"/>
                <a:cs typeface="Times New Roman" panose="02020603050405020304" pitchFamily="18" charset="0"/>
              </a:rPr>
              <a:t>,</a:t>
            </a:r>
            <a:r>
              <a:rPr lang="en-IE" sz="1200" u="sng" kern="100" dirty="0">
                <a:solidFill>
                  <a:srgbClr val="376FAA"/>
                </a:solidFill>
                <a:latin typeface="Cambria" panose="02040503050406030204" pitchFamily="18" charset="0"/>
                <a:ea typeface="Calibri" panose="020F0502020204030204" pitchFamily="34" charset="0"/>
                <a:cs typeface="Times New Roman" panose="02020603050405020304" pitchFamily="18" charset="0"/>
                <a:hlinkClick r:id="rId4"/>
              </a:rPr>
              <a:t>7</a:t>
            </a:r>
            <a:r>
              <a:rPr lang="en-IE" sz="1200" kern="100" dirty="0">
                <a:solidFill>
                  <a:srgbClr val="212121"/>
                </a:solidFill>
                <a:latin typeface="Cambria" panose="02040503050406030204" pitchFamily="18" charset="0"/>
                <a:ea typeface="Calibri" panose="020F0502020204030204" pitchFamily="34" charset="0"/>
                <a:cs typeface="Times New Roman" panose="02020603050405020304" pitchFamily="18" charset="0"/>
              </a:rPr>
              <a:t>,</a:t>
            </a:r>
            <a:r>
              <a:rPr lang="en-IE" sz="1200" u="sng" kern="100" dirty="0">
                <a:solidFill>
                  <a:srgbClr val="376FAA"/>
                </a:solidFill>
                <a:latin typeface="Cambria" panose="02040503050406030204" pitchFamily="18" charset="0"/>
                <a:ea typeface="Calibri" panose="020F0502020204030204" pitchFamily="34" charset="0"/>
                <a:cs typeface="Times New Roman" panose="02020603050405020304" pitchFamily="18" charset="0"/>
                <a:hlinkClick r:id="rId5"/>
              </a:rPr>
              <a:t>8</a:t>
            </a:r>
            <a:r>
              <a:rPr lang="en-IE" sz="1200" kern="100" dirty="0">
                <a:solidFill>
                  <a:srgbClr val="212121"/>
                </a:solidFill>
                <a:latin typeface="Cambria" panose="02040503050406030204"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00" dirty="0">
              <a:solidFill>
                <a:srgbClr val="212121"/>
              </a:solidFill>
              <a:latin typeface="Cambria" panose="020405030504060302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00" dirty="0">
                <a:solidFill>
                  <a:srgbClr val="212121"/>
                </a:solidFill>
                <a:latin typeface="Cambria" panose="02040503050406030204" pitchFamily="18" charset="0"/>
                <a:ea typeface="Calibri" panose="020F0502020204030204" pitchFamily="34" charset="0"/>
                <a:cs typeface="Times New Roman" panose="02020603050405020304" pitchFamily="18" charset="0"/>
              </a:rPr>
              <a:t>In the United Kingdom the Reference Nutrient Intake (RNI) is 1.5 mcg daily for adults, with an additional 0.5 mcg during lactation, based on the absence of </a:t>
            </a:r>
            <a:r>
              <a:rPr lang="en-IE" sz="1200" kern="100" dirty="0" err="1">
                <a:solidFill>
                  <a:srgbClr val="212121"/>
                </a:solidFill>
                <a:latin typeface="Cambria" panose="02040503050406030204" pitchFamily="18" charset="0"/>
                <a:ea typeface="Calibri" panose="020F0502020204030204" pitchFamily="34" charset="0"/>
                <a:cs typeface="Times New Roman" panose="02020603050405020304" pitchFamily="18" charset="0"/>
              </a:rPr>
              <a:t>anemia</a:t>
            </a:r>
            <a:r>
              <a:rPr lang="en-IE" sz="1200" kern="100" dirty="0">
                <a:solidFill>
                  <a:srgbClr val="212121"/>
                </a:solidFill>
                <a:latin typeface="Cambria" panose="02040503050406030204" pitchFamily="18" charset="0"/>
                <a:ea typeface="Calibri" panose="020F0502020204030204" pitchFamily="34" charset="0"/>
                <a:cs typeface="Times New Roman" panose="02020603050405020304" pitchFamily="18" charset="0"/>
              </a:rPr>
              <a:t> [</a:t>
            </a:r>
            <a:r>
              <a:rPr lang="en-IE" sz="1200" u="sng" kern="100" dirty="0">
                <a:solidFill>
                  <a:srgbClr val="376FAA"/>
                </a:solidFill>
                <a:latin typeface="Cambria" panose="02040503050406030204" pitchFamily="18" charset="0"/>
                <a:ea typeface="Calibri" panose="020F0502020204030204" pitchFamily="34" charset="0"/>
                <a:cs typeface="Times New Roman" panose="02020603050405020304" pitchFamily="18" charset="0"/>
                <a:hlinkClick r:id="rId6"/>
              </a:rPr>
              <a:t>9</a:t>
            </a:r>
            <a:r>
              <a:rPr lang="en-IE" sz="1200" kern="100" dirty="0">
                <a:solidFill>
                  <a:srgbClr val="212121"/>
                </a:solidFill>
                <a:latin typeface="Cambria" panose="02040503050406030204" pitchFamily="18" charset="0"/>
                <a:ea typeface="Calibri" panose="020F0502020204030204" pitchFamily="34" charset="0"/>
                <a:cs typeface="Times New Roman" panose="02020603050405020304" pitchFamily="18" charset="0"/>
              </a:rPr>
              <a:t>]. However, the usefulness of these markers of adequacy to determine these recommendations used has been questioned [</a:t>
            </a:r>
            <a:r>
              <a:rPr lang="en-IE" sz="1200" u="sng" kern="100" dirty="0">
                <a:solidFill>
                  <a:srgbClr val="376FAA"/>
                </a:solidFill>
                <a:latin typeface="Cambria" panose="02040503050406030204" pitchFamily="18" charset="0"/>
                <a:ea typeface="Calibri" panose="020F0502020204030204" pitchFamily="34" charset="0"/>
                <a:cs typeface="Times New Roman" panose="02020603050405020304" pitchFamily="18" charset="0"/>
                <a:hlinkClick r:id="rId7"/>
              </a:rPr>
              <a:t>10</a:t>
            </a:r>
            <a:r>
              <a:rPr lang="en-IE" sz="1200" kern="100" dirty="0">
                <a:solidFill>
                  <a:srgbClr val="212121"/>
                </a:solidFill>
                <a:latin typeface="Cambria" panose="02040503050406030204" pitchFamily="18" charset="0"/>
                <a:ea typeface="Calibri" panose="020F0502020204030204" pitchFamily="34" charset="0"/>
                <a:cs typeface="Times New Roman" panose="02020603050405020304" pitchFamily="18" charset="0"/>
              </a:rPr>
              <a:t>,</a:t>
            </a:r>
            <a:r>
              <a:rPr lang="en-IE" sz="1200" u="sng" kern="100" dirty="0">
                <a:solidFill>
                  <a:srgbClr val="376FAA"/>
                </a:solidFill>
                <a:latin typeface="Cambria" panose="02040503050406030204" pitchFamily="18" charset="0"/>
                <a:ea typeface="Calibri" panose="020F0502020204030204" pitchFamily="34" charset="0"/>
                <a:cs typeface="Times New Roman" panose="02020603050405020304" pitchFamily="18" charset="0"/>
                <a:hlinkClick r:id="rId8"/>
              </a:rPr>
              <a:t>11</a:t>
            </a:r>
            <a:r>
              <a:rPr lang="en-IE" sz="1200" kern="100" dirty="0">
                <a:solidFill>
                  <a:srgbClr val="212121"/>
                </a:solidFill>
                <a:latin typeface="Cambria" panose="02040503050406030204" pitchFamily="18" charset="0"/>
                <a:ea typeface="Calibri" panose="020F0502020204030204" pitchFamily="34" charset="0"/>
                <a:cs typeface="Times New Roman" panose="02020603050405020304" pitchFamily="18" charset="0"/>
              </a:rPr>
              <a:t>,</a:t>
            </a:r>
            <a:r>
              <a:rPr lang="en-IE" sz="1200" u="sng" kern="100" dirty="0">
                <a:solidFill>
                  <a:srgbClr val="376FAA"/>
                </a:solidFill>
                <a:latin typeface="Cambria" panose="02040503050406030204" pitchFamily="18" charset="0"/>
                <a:ea typeface="Calibri" panose="020F0502020204030204" pitchFamily="34" charset="0"/>
                <a:cs typeface="Times New Roman" panose="02020603050405020304" pitchFamily="18" charset="0"/>
                <a:hlinkClick r:id="rId9"/>
              </a:rPr>
              <a:t>12</a:t>
            </a:r>
            <a:r>
              <a:rPr lang="en-IE" sz="1200" kern="100" dirty="0">
                <a:solidFill>
                  <a:srgbClr val="212121"/>
                </a:solidFill>
                <a:latin typeface="Cambria" panose="02040503050406030204" pitchFamily="18"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00" dirty="0">
              <a:solidFill>
                <a:srgbClr val="212121"/>
              </a:solidFill>
              <a:latin typeface="Cambria" panose="020405030504060302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00" dirty="0">
                <a:solidFill>
                  <a:srgbClr val="212121"/>
                </a:solidFill>
                <a:latin typeface="Cambria" panose="02040503050406030204" pitchFamily="18" charset="0"/>
                <a:ea typeface="Calibri" panose="020F0502020204030204" pitchFamily="34" charset="0"/>
                <a:cs typeface="Times New Roman" panose="02020603050405020304" pitchFamily="18" charset="0"/>
              </a:rPr>
              <a:t> In contrast, the European Food Safety Authority recommendations are based on normalisation of all four biochemical markers of vitamin B12 status, setting an Adequate Intake of vitamin B12 of 4 mcg per day for adults, increasing to 4.5 mcg during pregnancy and 5.0 mcg for lactating women [</a:t>
            </a:r>
            <a:r>
              <a:rPr lang="en-IE" sz="1200" u="sng" kern="100" dirty="0">
                <a:solidFill>
                  <a:srgbClr val="376FAA"/>
                </a:solidFill>
                <a:latin typeface="Cambria" panose="02040503050406030204" pitchFamily="18" charset="0"/>
                <a:ea typeface="Calibri" panose="020F0502020204030204" pitchFamily="34" charset="0"/>
                <a:cs typeface="Times New Roman" panose="02020603050405020304" pitchFamily="18" charset="0"/>
                <a:hlinkClick r:id="rId10"/>
              </a:rPr>
              <a:t>13</a:t>
            </a:r>
            <a:r>
              <a:rPr lang="en-IE" sz="1200" kern="100" dirty="0">
                <a:solidFill>
                  <a:srgbClr val="212121"/>
                </a:solidFill>
                <a:latin typeface="Cambria" panose="02040503050406030204"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00" dirty="0">
                <a:solidFill>
                  <a:srgbClr val="212121"/>
                </a:solidFill>
                <a:latin typeface="Cambria" panose="02040503050406030204" pitchFamily="18" charset="0"/>
                <a:ea typeface="Calibri" panose="020F0502020204030204" pitchFamily="34" charset="0"/>
                <a:cs typeface="Times New Roman" panose="02020603050405020304" pitchFamily="18" charset="0"/>
              </a:rPr>
              <a:t>There is no upper limit set for intake of vitamin B12 [</a:t>
            </a:r>
            <a:r>
              <a:rPr lang="en-IE" sz="1200" u="sng" kern="100" dirty="0">
                <a:solidFill>
                  <a:srgbClr val="376FAA"/>
                </a:solidFill>
                <a:latin typeface="Cambria" panose="02040503050406030204" pitchFamily="18" charset="0"/>
                <a:ea typeface="Calibri" panose="020F0502020204030204" pitchFamily="34" charset="0"/>
                <a:cs typeface="Times New Roman" panose="02020603050405020304" pitchFamily="18" charset="0"/>
                <a:hlinkClick r:id="rId3"/>
              </a:rPr>
              <a:t>6</a:t>
            </a:r>
            <a:r>
              <a:rPr lang="en-IE" sz="1200" kern="100" dirty="0">
                <a:solidFill>
                  <a:srgbClr val="212121"/>
                </a:solidFill>
                <a:latin typeface="Cambria" panose="02040503050406030204" pitchFamily="18" charset="0"/>
                <a:ea typeface="Calibri" panose="020F0502020204030204" pitchFamily="34" charset="0"/>
                <a:cs typeface="Times New Roman" panose="02020603050405020304" pitchFamily="18" charset="0"/>
              </a:rPr>
              <a:t>,</a:t>
            </a:r>
            <a:r>
              <a:rPr lang="en-IE" sz="1200" u="sng" kern="100" dirty="0">
                <a:solidFill>
                  <a:srgbClr val="376FAA"/>
                </a:solidFill>
                <a:latin typeface="Cambria" panose="02040503050406030204" pitchFamily="18" charset="0"/>
                <a:ea typeface="Calibri" panose="020F0502020204030204" pitchFamily="34" charset="0"/>
                <a:cs typeface="Times New Roman" panose="02020603050405020304" pitchFamily="18" charset="0"/>
                <a:hlinkClick r:id="rId4"/>
              </a:rPr>
              <a:t>7</a:t>
            </a:r>
            <a:r>
              <a:rPr lang="en-IE" sz="1200" kern="100" dirty="0">
                <a:solidFill>
                  <a:srgbClr val="212121"/>
                </a:solidFill>
                <a:latin typeface="Cambria" panose="02040503050406030204" pitchFamily="18" charset="0"/>
                <a:ea typeface="Calibri" panose="020F0502020204030204" pitchFamily="34" charset="0"/>
                <a:cs typeface="Times New Roman" panose="02020603050405020304" pitchFamily="18" charset="0"/>
              </a:rPr>
              <a:t>,</a:t>
            </a:r>
            <a:r>
              <a:rPr lang="en-IE" sz="1200" u="sng" kern="100" dirty="0">
                <a:solidFill>
                  <a:srgbClr val="376FAA"/>
                </a:solidFill>
                <a:latin typeface="Cambria" panose="02040503050406030204" pitchFamily="18" charset="0"/>
                <a:ea typeface="Calibri" panose="020F0502020204030204" pitchFamily="34" charset="0"/>
                <a:cs typeface="Times New Roman" panose="02020603050405020304" pitchFamily="18" charset="0"/>
                <a:hlinkClick r:id="rId5"/>
              </a:rPr>
              <a:t>8</a:t>
            </a:r>
            <a:r>
              <a:rPr lang="en-IE" sz="1200" kern="100" dirty="0">
                <a:solidFill>
                  <a:srgbClr val="212121"/>
                </a:solidFill>
                <a:latin typeface="Cambria" panose="02040503050406030204" pitchFamily="18" charset="0"/>
                <a:ea typeface="Calibri" panose="020F0502020204030204" pitchFamily="34" charset="0"/>
                <a:cs typeface="Times New Roman" panose="02020603050405020304" pitchFamily="18" charset="0"/>
              </a:rPr>
              <a:t>,</a:t>
            </a:r>
            <a:r>
              <a:rPr lang="en-IE" sz="1200" u="sng" kern="100" dirty="0">
                <a:solidFill>
                  <a:srgbClr val="376FAA"/>
                </a:solidFill>
                <a:latin typeface="Cambria" panose="02040503050406030204" pitchFamily="18" charset="0"/>
                <a:ea typeface="Calibri" panose="020F0502020204030204" pitchFamily="34" charset="0"/>
                <a:cs typeface="Times New Roman" panose="02020603050405020304" pitchFamily="18" charset="0"/>
                <a:hlinkClick r:id="rId11"/>
              </a:rPr>
              <a:t>14</a:t>
            </a:r>
            <a:r>
              <a:rPr lang="en-IE" sz="1200" kern="100" dirty="0">
                <a:solidFill>
                  <a:srgbClr val="212121"/>
                </a:solidFill>
                <a:latin typeface="Cambria" panose="02040503050406030204" pitchFamily="18" charset="0"/>
                <a:ea typeface="Calibri" panose="020F0502020204030204" pitchFamily="34" charset="0"/>
                <a:cs typeface="Times New Roman" panose="02020603050405020304" pitchFamily="18" charset="0"/>
              </a:rPr>
              <a:t>,</a:t>
            </a:r>
            <a:r>
              <a:rPr lang="en-IE" sz="1200" u="sng" kern="100" dirty="0">
                <a:solidFill>
                  <a:srgbClr val="376FAA"/>
                </a:solidFill>
                <a:latin typeface="Cambria" panose="02040503050406030204" pitchFamily="18" charset="0"/>
                <a:ea typeface="Calibri" panose="020F0502020204030204" pitchFamily="34" charset="0"/>
                <a:cs typeface="Times New Roman" panose="02020603050405020304" pitchFamily="18" charset="0"/>
                <a:hlinkClick r:id="rId12"/>
              </a:rPr>
              <a:t>15</a:t>
            </a:r>
            <a:r>
              <a:rPr lang="en-IE" sz="1200" kern="100" dirty="0">
                <a:solidFill>
                  <a:srgbClr val="212121"/>
                </a:solidFill>
                <a:latin typeface="Cambria" panose="02040503050406030204" pitchFamily="18" charset="0"/>
                <a:ea typeface="Calibri" panose="020F0502020204030204" pitchFamily="34" charset="0"/>
                <a:cs typeface="Times New Roman" panose="02020603050405020304" pitchFamily="18" charset="0"/>
              </a:rPr>
              <a:t>] and intakes of 2000 mcg per day have been used for four months to treat deficiency without adverse effects reported [</a:t>
            </a:r>
            <a:r>
              <a:rPr lang="en-IE" sz="1200" u="sng" kern="100" dirty="0">
                <a:solidFill>
                  <a:srgbClr val="376FAA"/>
                </a:solidFill>
                <a:latin typeface="Cambria" panose="02040503050406030204" pitchFamily="18" charset="0"/>
                <a:ea typeface="Calibri" panose="020F0502020204030204" pitchFamily="34" charset="0"/>
                <a:cs typeface="Times New Roman" panose="02020603050405020304" pitchFamily="18" charset="0"/>
                <a:hlinkClick r:id="rId13"/>
              </a:rPr>
              <a:t>16</a:t>
            </a:r>
            <a:r>
              <a:rPr lang="en-IE" sz="1200" kern="100" dirty="0">
                <a:solidFill>
                  <a:srgbClr val="212121"/>
                </a:solidFill>
                <a:latin typeface="Cambria" panose="02040503050406030204"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00" dirty="0">
              <a:solidFill>
                <a:srgbClr val="212121"/>
              </a:solidFill>
              <a:latin typeface="Cambria" panose="020405030504060302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00" dirty="0">
                <a:solidFill>
                  <a:srgbClr val="212121"/>
                </a:solidFill>
                <a:latin typeface="Cambria" panose="02040503050406030204" pitchFamily="18" charset="0"/>
                <a:ea typeface="Calibri" panose="020F0502020204030204" pitchFamily="34" charset="0"/>
                <a:cs typeface="Times New Roman" panose="02020603050405020304" pitchFamily="18" charset="0"/>
              </a:rPr>
              <a:t>Analysis of National Health and Nutrition Examination Survey (NHANES) data (n = 24,262) found that high supplemental vitamin B12 intakes were not associated with higher all-cause mortality [</a:t>
            </a:r>
            <a:r>
              <a:rPr lang="en-IE" sz="1200" u="sng" kern="100" dirty="0">
                <a:solidFill>
                  <a:srgbClr val="376FAA"/>
                </a:solidFill>
                <a:latin typeface="Cambria" panose="02040503050406030204" pitchFamily="18" charset="0"/>
                <a:ea typeface="Calibri" panose="020F0502020204030204" pitchFamily="34" charset="0"/>
                <a:cs typeface="Times New Roman" panose="02020603050405020304" pitchFamily="18" charset="0"/>
                <a:hlinkClick r:id="rId14"/>
              </a:rPr>
              <a:t>17</a:t>
            </a:r>
            <a:r>
              <a:rPr lang="en-IE" sz="1200" kern="100" dirty="0">
                <a:solidFill>
                  <a:srgbClr val="212121"/>
                </a:solidFill>
                <a:latin typeface="Cambria" panose="02040503050406030204" pitchFamily="18" charset="0"/>
                <a:ea typeface="Calibri" panose="020F0502020204030204" pitchFamily="34" charset="0"/>
                <a:cs typeface="Times New Roman" panose="02020603050405020304" pitchFamily="18" charset="0"/>
              </a:rPr>
              <a:t>].</a:t>
            </a:r>
            <a:endParaRPr lang="en-IE" sz="1200" kern="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5B6865A-52DD-4D50-AF76-279DF43C3E40}" type="slidenum">
              <a:rPr lang="en-IE" smtClean="0"/>
              <a:t>38</a:t>
            </a:fld>
            <a:endParaRPr lang="en-IE"/>
          </a:p>
        </p:txBody>
      </p:sp>
    </p:spTree>
    <p:extLst>
      <p:ext uri="{BB962C8B-B14F-4D97-AF65-F5344CB8AC3E}">
        <p14:creationId xmlns:p14="http://schemas.microsoft.com/office/powerpoint/2010/main" val="68065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B6865A-52DD-4D50-AF76-279DF43C3E40}" type="slidenum">
              <a:rPr lang="en-IE" smtClean="0"/>
              <a:t>40</a:t>
            </a:fld>
            <a:endParaRPr lang="en-IE"/>
          </a:p>
        </p:txBody>
      </p:sp>
    </p:spTree>
    <p:extLst>
      <p:ext uri="{BB962C8B-B14F-4D97-AF65-F5344CB8AC3E}">
        <p14:creationId xmlns:p14="http://schemas.microsoft.com/office/powerpoint/2010/main" val="369740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B6865A-52DD-4D50-AF76-279DF43C3E40}" type="slidenum">
              <a:rPr lang="en-IE" smtClean="0"/>
              <a:t>44</a:t>
            </a:fld>
            <a:endParaRPr lang="en-IE"/>
          </a:p>
        </p:txBody>
      </p:sp>
    </p:spTree>
    <p:extLst>
      <p:ext uri="{BB962C8B-B14F-4D97-AF65-F5344CB8AC3E}">
        <p14:creationId xmlns:p14="http://schemas.microsoft.com/office/powerpoint/2010/main" val="3012580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B9FC99F-B955-4EFE-8EE0-27532B32076C}" type="datetimeFigureOut">
              <a:rPr lang="en-GB" smtClean="0"/>
              <a:t>18/08/2023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D30F5C-8264-4D3E-8D50-3F3A6A8574E2}" type="slidenum">
              <a:rPr lang="en-GB" smtClean="0"/>
              <a:t>‹#›</a:t>
            </a:fld>
            <a:endParaRPr lang="en-GB"/>
          </a:p>
        </p:txBody>
      </p:sp>
    </p:spTree>
    <p:extLst>
      <p:ext uri="{BB962C8B-B14F-4D97-AF65-F5344CB8AC3E}">
        <p14:creationId xmlns:p14="http://schemas.microsoft.com/office/powerpoint/2010/main" val="938135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B9FC99F-B955-4EFE-8EE0-27532B32076C}" type="datetimeFigureOut">
              <a:rPr lang="en-GB" smtClean="0"/>
              <a:t>18/08/2023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D30F5C-8264-4D3E-8D50-3F3A6A8574E2}" type="slidenum">
              <a:rPr lang="en-GB" smtClean="0"/>
              <a:t>‹#›</a:t>
            </a:fld>
            <a:endParaRPr lang="en-GB"/>
          </a:p>
        </p:txBody>
      </p:sp>
    </p:spTree>
    <p:extLst>
      <p:ext uri="{BB962C8B-B14F-4D97-AF65-F5344CB8AC3E}">
        <p14:creationId xmlns:p14="http://schemas.microsoft.com/office/powerpoint/2010/main" val="4058860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B9FC99F-B955-4EFE-8EE0-27532B32076C}" type="datetimeFigureOut">
              <a:rPr lang="en-GB" smtClean="0"/>
              <a:t>18/08/2023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D30F5C-8264-4D3E-8D50-3F3A6A8574E2}" type="slidenum">
              <a:rPr lang="en-GB" smtClean="0"/>
              <a:t>‹#›</a:t>
            </a:fld>
            <a:endParaRPr lang="en-GB"/>
          </a:p>
        </p:txBody>
      </p:sp>
    </p:spTree>
    <p:extLst>
      <p:ext uri="{BB962C8B-B14F-4D97-AF65-F5344CB8AC3E}">
        <p14:creationId xmlns:p14="http://schemas.microsoft.com/office/powerpoint/2010/main" val="368198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1" descr="Ireland South base slide graphic.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46687"/>
          </a:xfrm>
          <a:prstGeom prst="rect">
            <a:avLst/>
          </a:prstGeom>
        </p:spPr>
      </p:pic>
    </p:spTree>
    <p:extLst>
      <p:ext uri="{BB962C8B-B14F-4D97-AF65-F5344CB8AC3E}">
        <p14:creationId xmlns:p14="http://schemas.microsoft.com/office/powerpoint/2010/main" val="3179006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lvl1pPr>
              <a:defRPr>
                <a:solidFill>
                  <a:srgbClr val="19452B"/>
                </a:solidFill>
                <a:latin typeface="Helvetica" panose="020B0604020202020204" pitchFamily="34" charset="0"/>
                <a:cs typeface="Helvetica" panose="020B0604020202020204" pitchFamily="34" charset="0"/>
              </a:defRPr>
            </a:lvl1pPr>
          </a:lstStyle>
          <a:p>
            <a:fld id="{830664F5-EB77-2842-A23E-C88697274647}" type="datetimeFigureOut">
              <a:rPr lang="en-US" smtClean="0"/>
              <a:pPr/>
              <a:t>8/18/2023</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lvl1pPr>
              <a:defRPr>
                <a:solidFill>
                  <a:srgbClr val="19452B"/>
                </a:solidFill>
                <a:latin typeface="Helvetica" panose="020B0604020202020204" pitchFamily="34" charset="0"/>
                <a:cs typeface="Helvetica" panose="020B0604020202020204" pitchFamily="34" charset="0"/>
              </a:defRPr>
            </a:lvl1p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lvl1pPr>
              <a:defRPr>
                <a:solidFill>
                  <a:srgbClr val="19452B"/>
                </a:solidFill>
                <a:latin typeface="Helvetica" panose="020B0604020202020204" pitchFamily="34" charset="0"/>
                <a:cs typeface="Helvetica" panose="020B0604020202020204" pitchFamily="34" charset="0"/>
              </a:defRPr>
            </a:lvl1pPr>
          </a:lstStyle>
          <a:p>
            <a:fld id="{8222F3A8-A2C5-6F4F-BC0C-BAB6DA3FBF27}" type="slidenum">
              <a:rPr lang="en-US" smtClean="0"/>
              <a:pPr/>
              <a:t>‹#›</a:t>
            </a:fld>
            <a:endParaRPr lang="en-US"/>
          </a:p>
        </p:txBody>
      </p:sp>
      <p:sp>
        <p:nvSpPr>
          <p:cNvPr id="6" name="Title 1"/>
          <p:cNvSpPr>
            <a:spLocks noGrp="1"/>
          </p:cNvSpPr>
          <p:nvPr>
            <p:ph type="title"/>
          </p:nvPr>
        </p:nvSpPr>
        <p:spPr>
          <a:xfrm>
            <a:off x="609600" y="275299"/>
            <a:ext cx="8294669" cy="875405"/>
          </a:xfrm>
          <a:prstGeom prst="rect">
            <a:avLst/>
          </a:prstGeom>
        </p:spPr>
        <p:txBody>
          <a:bodyPr/>
          <a:lstStyle>
            <a:lvl1pPr algn="l">
              <a:defRPr sz="3200" b="1">
                <a:solidFill>
                  <a:srgbClr val="19452B"/>
                </a:solidFill>
                <a:latin typeface="Helvetica" panose="020B0604020202020204" pitchFamily="34" charset="0"/>
                <a:cs typeface="Helvetica" panose="020B0604020202020204" pitchFamily="34" charset="0"/>
              </a:defRPr>
            </a:lvl1pPr>
          </a:lstStyle>
          <a:p>
            <a:r>
              <a:rPr lang="ga-IE" dirty="0"/>
              <a:t>Click to edit Master title style</a:t>
            </a:r>
            <a:endParaRPr lang="en-US" dirty="0"/>
          </a:p>
        </p:txBody>
      </p:sp>
    </p:spTree>
    <p:extLst>
      <p:ext uri="{BB962C8B-B14F-4D97-AF65-F5344CB8AC3E}">
        <p14:creationId xmlns:p14="http://schemas.microsoft.com/office/powerpoint/2010/main" val="2832573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B9FC99F-B955-4EFE-8EE0-27532B32076C}" type="datetimeFigureOut">
              <a:rPr lang="en-GB" smtClean="0"/>
              <a:t>18/08/2023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D30F5C-8264-4D3E-8D50-3F3A6A8574E2}" type="slidenum">
              <a:rPr lang="en-GB" smtClean="0"/>
              <a:t>‹#›</a:t>
            </a:fld>
            <a:endParaRPr lang="en-GB"/>
          </a:p>
        </p:txBody>
      </p:sp>
    </p:spTree>
    <p:extLst>
      <p:ext uri="{BB962C8B-B14F-4D97-AF65-F5344CB8AC3E}">
        <p14:creationId xmlns:p14="http://schemas.microsoft.com/office/powerpoint/2010/main" val="3031004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9FC99F-B955-4EFE-8EE0-27532B32076C}" type="datetimeFigureOut">
              <a:rPr lang="en-GB" smtClean="0"/>
              <a:t>18/08/2023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D30F5C-8264-4D3E-8D50-3F3A6A8574E2}" type="slidenum">
              <a:rPr lang="en-GB" smtClean="0"/>
              <a:t>‹#›</a:t>
            </a:fld>
            <a:endParaRPr lang="en-GB"/>
          </a:p>
        </p:txBody>
      </p:sp>
    </p:spTree>
    <p:extLst>
      <p:ext uri="{BB962C8B-B14F-4D97-AF65-F5344CB8AC3E}">
        <p14:creationId xmlns:p14="http://schemas.microsoft.com/office/powerpoint/2010/main" val="1967504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B9FC99F-B955-4EFE-8EE0-27532B32076C}" type="datetimeFigureOut">
              <a:rPr lang="en-GB" smtClean="0"/>
              <a:t>18/08/2023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D30F5C-8264-4D3E-8D50-3F3A6A8574E2}" type="slidenum">
              <a:rPr lang="en-GB" smtClean="0"/>
              <a:t>‹#›</a:t>
            </a:fld>
            <a:endParaRPr lang="en-GB"/>
          </a:p>
        </p:txBody>
      </p:sp>
    </p:spTree>
    <p:extLst>
      <p:ext uri="{BB962C8B-B14F-4D97-AF65-F5344CB8AC3E}">
        <p14:creationId xmlns:p14="http://schemas.microsoft.com/office/powerpoint/2010/main" val="3398087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B9FC99F-B955-4EFE-8EE0-27532B32076C}" type="datetimeFigureOut">
              <a:rPr lang="en-GB" smtClean="0"/>
              <a:t>18/08/2023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D30F5C-8264-4D3E-8D50-3F3A6A8574E2}" type="slidenum">
              <a:rPr lang="en-GB" smtClean="0"/>
              <a:t>‹#›</a:t>
            </a:fld>
            <a:endParaRPr lang="en-GB"/>
          </a:p>
        </p:txBody>
      </p:sp>
    </p:spTree>
    <p:extLst>
      <p:ext uri="{BB962C8B-B14F-4D97-AF65-F5344CB8AC3E}">
        <p14:creationId xmlns:p14="http://schemas.microsoft.com/office/powerpoint/2010/main" val="2960116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B9FC99F-B955-4EFE-8EE0-27532B32076C}" type="datetimeFigureOut">
              <a:rPr lang="en-GB" smtClean="0"/>
              <a:t>18/08/2023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AD30F5C-8264-4D3E-8D50-3F3A6A8574E2}" type="slidenum">
              <a:rPr lang="en-GB" smtClean="0"/>
              <a:t>‹#›</a:t>
            </a:fld>
            <a:endParaRPr lang="en-GB"/>
          </a:p>
        </p:txBody>
      </p:sp>
    </p:spTree>
    <p:extLst>
      <p:ext uri="{BB962C8B-B14F-4D97-AF65-F5344CB8AC3E}">
        <p14:creationId xmlns:p14="http://schemas.microsoft.com/office/powerpoint/2010/main" val="699938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9FC99F-B955-4EFE-8EE0-27532B32076C}" type="datetimeFigureOut">
              <a:rPr lang="en-GB" smtClean="0"/>
              <a:t>18/08/2023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AD30F5C-8264-4D3E-8D50-3F3A6A8574E2}" type="slidenum">
              <a:rPr lang="en-GB" smtClean="0"/>
              <a:t>‹#›</a:t>
            </a:fld>
            <a:endParaRPr lang="en-GB"/>
          </a:p>
        </p:txBody>
      </p:sp>
    </p:spTree>
    <p:extLst>
      <p:ext uri="{BB962C8B-B14F-4D97-AF65-F5344CB8AC3E}">
        <p14:creationId xmlns:p14="http://schemas.microsoft.com/office/powerpoint/2010/main" val="2502437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9FC99F-B955-4EFE-8EE0-27532B32076C}" type="datetimeFigureOut">
              <a:rPr lang="en-GB" smtClean="0"/>
              <a:t>18/08/2023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D30F5C-8264-4D3E-8D50-3F3A6A8574E2}" type="slidenum">
              <a:rPr lang="en-GB" smtClean="0"/>
              <a:t>‹#›</a:t>
            </a:fld>
            <a:endParaRPr lang="en-GB"/>
          </a:p>
        </p:txBody>
      </p:sp>
    </p:spTree>
    <p:extLst>
      <p:ext uri="{BB962C8B-B14F-4D97-AF65-F5344CB8AC3E}">
        <p14:creationId xmlns:p14="http://schemas.microsoft.com/office/powerpoint/2010/main" val="1444215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9FC99F-B955-4EFE-8EE0-27532B32076C}" type="datetimeFigureOut">
              <a:rPr lang="en-GB" smtClean="0"/>
              <a:t>18/08/2023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D30F5C-8264-4D3E-8D50-3F3A6A8574E2}" type="slidenum">
              <a:rPr lang="en-GB" smtClean="0"/>
              <a:t>‹#›</a:t>
            </a:fld>
            <a:endParaRPr lang="en-GB"/>
          </a:p>
        </p:txBody>
      </p:sp>
    </p:spTree>
    <p:extLst>
      <p:ext uri="{BB962C8B-B14F-4D97-AF65-F5344CB8AC3E}">
        <p14:creationId xmlns:p14="http://schemas.microsoft.com/office/powerpoint/2010/main" val="3862820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9FC99F-B955-4EFE-8EE0-27532B32076C}" type="datetimeFigureOut">
              <a:rPr lang="en-GB" smtClean="0"/>
              <a:t>18/08/2023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D30F5C-8264-4D3E-8D50-3F3A6A8574E2}" type="slidenum">
              <a:rPr lang="en-GB" smtClean="0"/>
              <a:t>‹#›</a:t>
            </a:fld>
            <a:endParaRPr lang="en-GB"/>
          </a:p>
        </p:txBody>
      </p:sp>
    </p:spTree>
    <p:extLst>
      <p:ext uri="{BB962C8B-B14F-4D97-AF65-F5344CB8AC3E}">
        <p14:creationId xmlns:p14="http://schemas.microsoft.com/office/powerpoint/2010/main" val="1419427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29.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5.png"/><Relationship Id="rId7" Type="http://schemas.openxmlformats.org/officeDocument/2006/relationships/image" Target="../media/image35.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8.jpeg"/><Relationship Id="rId4" Type="http://schemas.openxmlformats.org/officeDocument/2006/relationships/image" Target="../media/image32.png"/><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29.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29.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41.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Majella.Phelan@hse.ie" TargetMode="External"/><Relationship Id="rId1" Type="http://schemas.openxmlformats.org/officeDocument/2006/relationships/slideLayout" Target="../slideLayouts/slideLayout4.xml"/><Relationship Id="rId5" Type="http://schemas.openxmlformats.org/officeDocument/2006/relationships/image" Target="../media/image43.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3.xml"/><Relationship Id="rId5" Type="http://schemas.openxmlformats.org/officeDocument/2006/relationships/image" Target="../media/image46.jpe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hyperlink" Target="https://www.nice.org.uk/guidance/ng133/resources/planning-care-for-women-at-moderate-and-high-risk-of-preeclampsia-pdf-872071139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doi.org/10.1007/s00125-016-3985-5" TargetMode="External"/><Relationship Id="rId2" Type="http://schemas.openxmlformats.org/officeDocument/2006/relationships/hyperlink" Target="https://link.springer.com/article/10.1007/s00125-016-3985-5#ref-CR9" TargetMode="Externa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63.jp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5.png"/><Relationship Id="rId7" Type="http://schemas.openxmlformats.org/officeDocument/2006/relationships/image" Target="../media/image12.png"/><Relationship Id="rId12"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17.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diagramQuickStyle" Target="../diagrams/quickStyle1.xml"/><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8.jpeg"/><Relationship Id="rId4" Type="http://schemas.openxmlformats.org/officeDocument/2006/relationships/image" Target="../media/image7.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reland South powerpoint_wide scree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6687"/>
          </a:xfrm>
          <a:prstGeom prst="rect">
            <a:avLst/>
          </a:prstGeom>
        </p:spPr>
      </p:pic>
      <p:sp>
        <p:nvSpPr>
          <p:cNvPr id="10" name="TextBox 9"/>
          <p:cNvSpPr txBox="1"/>
          <p:nvPr/>
        </p:nvSpPr>
        <p:spPr>
          <a:xfrm>
            <a:off x="1650317" y="4297207"/>
            <a:ext cx="8550704" cy="1015663"/>
          </a:xfrm>
          <a:prstGeom prst="rect">
            <a:avLst/>
          </a:prstGeom>
          <a:noFill/>
        </p:spPr>
        <p:txBody>
          <a:bodyPr wrap="square" rtlCol="0">
            <a:spAutoFit/>
          </a:bodyPr>
          <a:lstStyle/>
          <a:p>
            <a:pPr algn="ctr"/>
            <a:r>
              <a:rPr lang="en-GB" sz="2000" dirty="0">
                <a:solidFill>
                  <a:srgbClr val="5DA34F"/>
                </a:solidFill>
                <a:latin typeface="Helvetica"/>
                <a:cs typeface="Helvetica"/>
              </a:rPr>
              <a:t>GP Spring Education &amp; Networking Evening </a:t>
            </a:r>
          </a:p>
          <a:p>
            <a:pPr algn="ctr"/>
            <a:endParaRPr lang="en-GB" sz="2000" dirty="0">
              <a:solidFill>
                <a:srgbClr val="5DA34F"/>
              </a:solidFill>
              <a:latin typeface="Helvetica"/>
              <a:cs typeface="Helvetica"/>
            </a:endParaRPr>
          </a:p>
          <a:p>
            <a:pPr algn="ctr"/>
            <a:r>
              <a:rPr lang="en-GB" sz="2000" dirty="0">
                <a:solidFill>
                  <a:srgbClr val="5DA34F"/>
                </a:solidFill>
                <a:latin typeface="Helvetica"/>
                <a:cs typeface="Helvetica"/>
              </a:rPr>
              <a:t>9</a:t>
            </a:r>
            <a:r>
              <a:rPr lang="en-GB" sz="2000" baseline="30000" dirty="0">
                <a:solidFill>
                  <a:srgbClr val="5DA34F"/>
                </a:solidFill>
                <a:latin typeface="Helvetica"/>
                <a:cs typeface="Helvetica"/>
              </a:rPr>
              <a:t>th</a:t>
            </a:r>
            <a:r>
              <a:rPr lang="en-GB" sz="2000" dirty="0">
                <a:solidFill>
                  <a:srgbClr val="5DA34F"/>
                </a:solidFill>
                <a:latin typeface="Helvetica"/>
                <a:cs typeface="Helvetica"/>
              </a:rPr>
              <a:t> May 2022</a:t>
            </a:r>
            <a:endParaRPr lang="en-US" sz="1333" dirty="0">
              <a:solidFill>
                <a:srgbClr val="5DA34F"/>
              </a:solidFill>
              <a:latin typeface="Helvetica"/>
              <a:cs typeface="Helvetica"/>
            </a:endParaRPr>
          </a:p>
        </p:txBody>
      </p:sp>
    </p:spTree>
    <p:extLst>
      <p:ext uri="{BB962C8B-B14F-4D97-AF65-F5344CB8AC3E}">
        <p14:creationId xmlns:p14="http://schemas.microsoft.com/office/powerpoint/2010/main" val="50151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864" y="87722"/>
            <a:ext cx="10515600" cy="1325563"/>
          </a:xfrm>
        </p:spPr>
        <p:txBody>
          <a:bodyPr>
            <a:normAutofit/>
          </a:bodyPr>
          <a:lstStyle/>
          <a:p>
            <a:r>
              <a:rPr lang="en-GB" sz="3200" dirty="0">
                <a:solidFill>
                  <a:schemeClr val="accent6">
                    <a:lumMod val="75000"/>
                  </a:schemeClr>
                </a:solidFill>
                <a:latin typeface="Helvetica"/>
                <a:cs typeface="Helvetica"/>
              </a:rPr>
              <a:t>Smoking in Pregnancy in women attending CUMH </a:t>
            </a:r>
            <a:endParaRPr lang="en-IE" sz="3200" dirty="0">
              <a:solidFill>
                <a:schemeClr val="accent6">
                  <a:lumMod val="75000"/>
                </a:schemeClr>
              </a:solidFill>
            </a:endParaRPr>
          </a:p>
        </p:txBody>
      </p:sp>
      <p:sp>
        <p:nvSpPr>
          <p:cNvPr id="3" name="Content Placeholder 2"/>
          <p:cNvSpPr>
            <a:spLocks noGrp="1"/>
          </p:cNvSpPr>
          <p:nvPr>
            <p:ph sz="half" idx="1"/>
          </p:nvPr>
        </p:nvSpPr>
        <p:spPr>
          <a:xfrm>
            <a:off x="660271" y="1311735"/>
            <a:ext cx="6274420" cy="5042279"/>
          </a:xfrm>
        </p:spPr>
        <p:txBody>
          <a:bodyPr/>
          <a:lstStyle/>
          <a:p>
            <a:r>
              <a:rPr lang="en-IE" sz="2400" dirty="0">
                <a:latin typeface="Helvetica" panose="020B0604020202020204" pitchFamily="34" charset="0"/>
                <a:cs typeface="Helvetica" panose="020B0604020202020204" pitchFamily="34" charset="0"/>
              </a:rPr>
              <a:t>Up to 16% of women at booking have smoked at some stage of the current pregnancy.</a:t>
            </a:r>
          </a:p>
          <a:p>
            <a:r>
              <a:rPr lang="en-IE" sz="2400" dirty="0">
                <a:latin typeface="Helvetica" panose="020B0604020202020204" pitchFamily="34" charset="0"/>
                <a:cs typeface="Helvetica" panose="020B0604020202020204" pitchFamily="34" charset="0"/>
              </a:rPr>
              <a:t>Up to 33% of women at booking have a history of smoking.</a:t>
            </a:r>
          </a:p>
          <a:p>
            <a:r>
              <a:rPr lang="en-IE" sz="2400" dirty="0">
                <a:latin typeface="Helvetica" panose="020B0604020202020204" pitchFamily="34" charset="0"/>
                <a:cs typeface="Helvetica" panose="020B0604020202020204" pitchFamily="34" charset="0"/>
              </a:rPr>
              <a:t>Attending specialist care – 45%</a:t>
            </a:r>
          </a:p>
          <a:p>
            <a:r>
              <a:rPr lang="en-IE" sz="2400" dirty="0">
                <a:latin typeface="Helvetica" panose="020B0604020202020204" pitchFamily="34" charset="0"/>
                <a:cs typeface="Helvetica" panose="020B0604020202020204" pitchFamily="34" charset="0"/>
              </a:rPr>
              <a:t>Mental Health issues – 46%</a:t>
            </a:r>
          </a:p>
          <a:p>
            <a:r>
              <a:rPr lang="en-IE" sz="2400" dirty="0">
                <a:latin typeface="Helvetica" panose="020B0604020202020204" pitchFamily="34" charset="0"/>
                <a:cs typeface="Helvetica" panose="020B0604020202020204" pitchFamily="34" charset="0"/>
              </a:rPr>
              <a:t>Linked with social workers – 14%</a:t>
            </a:r>
          </a:p>
          <a:p>
            <a:r>
              <a:rPr lang="en-IE" sz="2400" dirty="0">
                <a:latin typeface="Helvetica" panose="020B0604020202020204" pitchFamily="34" charset="0"/>
                <a:cs typeface="Helvetica" panose="020B0604020202020204" pitchFamily="34" charset="0"/>
              </a:rPr>
              <a:t>Other addictions – 4.7%</a:t>
            </a:r>
          </a:p>
          <a:p>
            <a:r>
              <a:rPr lang="en-IE" sz="2400" dirty="0">
                <a:latin typeface="Helvetica" panose="020B0604020202020204" pitchFamily="34" charset="0"/>
                <a:cs typeface="Helvetica" panose="020B0604020202020204" pitchFamily="34" charset="0"/>
              </a:rPr>
              <a:t>ER/Inpatient – 64%</a:t>
            </a:r>
          </a:p>
        </p:txBody>
      </p:sp>
      <p:pic>
        <p:nvPicPr>
          <p:cNvPr id="5" name="Picture 4"/>
          <p:cNvPicPr>
            <a:picLocks noChangeAspect="1"/>
          </p:cNvPicPr>
          <p:nvPr/>
        </p:nvPicPr>
        <p:blipFill>
          <a:blip r:embed="rId2"/>
          <a:stretch>
            <a:fillRect/>
          </a:stretch>
        </p:blipFill>
        <p:spPr>
          <a:xfrm>
            <a:off x="7154613" y="1296042"/>
            <a:ext cx="3889772" cy="4517461"/>
          </a:xfrm>
          <a:prstGeom prst="rect">
            <a:avLst/>
          </a:prstGeom>
        </p:spPr>
      </p:pic>
      <p:pic>
        <p:nvPicPr>
          <p:cNvPr id="7" name="Picture 6" descr="Footer logo_HS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664" y="6252464"/>
            <a:ext cx="906272" cy="605536"/>
          </a:xfrm>
          <a:prstGeom prst="rect">
            <a:avLst/>
          </a:prstGeom>
        </p:spPr>
      </p:pic>
      <p:pic>
        <p:nvPicPr>
          <p:cNvPr id="8" name="Picture 7" descr="CUMH footer nam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6928" y="6252464"/>
            <a:ext cx="2735072" cy="605536"/>
          </a:xfrm>
          <a:prstGeom prst="rect">
            <a:avLst/>
          </a:prstGeom>
        </p:spPr>
      </p:pic>
      <p:pic>
        <p:nvPicPr>
          <p:cNvPr id="9" name="Content Placeholder 3">
            <a:extLst>
              <a:ext uri="{FF2B5EF4-FFF2-40B4-BE49-F238E27FC236}">
                <a16:creationId xmlns:a16="http://schemas.microsoft.com/office/drawing/2014/main" id="{39E05B5A-2B40-C46B-5443-98B144EF840E}"/>
              </a:ext>
            </a:extLst>
          </p:cNvPr>
          <p:cNvPicPr>
            <a:picLocks noChangeAspect="1"/>
          </p:cNvPicPr>
          <p:nvPr/>
        </p:nvPicPr>
        <p:blipFill rotWithShape="1">
          <a:blip r:embed="rId5"/>
          <a:srcRect l="33018" r="-1" b="-1"/>
          <a:stretch/>
        </p:blipFill>
        <p:spPr bwMode="auto">
          <a:xfrm>
            <a:off x="7154612" y="1296042"/>
            <a:ext cx="3889773" cy="4517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close-up of a logo&#10;&#10;Description automatically generated with low confidence">
            <a:extLst>
              <a:ext uri="{FF2B5EF4-FFF2-40B4-BE49-F238E27FC236}">
                <a16:creationId xmlns:a16="http://schemas.microsoft.com/office/drawing/2014/main" id="{B6E217E8-4470-E968-13F2-F0C71093FC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13572" y="150728"/>
            <a:ext cx="2496670" cy="881543"/>
          </a:xfrm>
          <a:prstGeom prst="rect">
            <a:avLst/>
          </a:prstGeom>
        </p:spPr>
      </p:pic>
    </p:spTree>
    <p:extLst>
      <p:ext uri="{BB962C8B-B14F-4D97-AF65-F5344CB8AC3E}">
        <p14:creationId xmlns:p14="http://schemas.microsoft.com/office/powerpoint/2010/main" val="2580073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oter logo_HS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52464"/>
            <a:ext cx="906272" cy="605536"/>
          </a:xfrm>
          <a:prstGeom prst="rect">
            <a:avLst/>
          </a:prstGeom>
        </p:spPr>
      </p:pic>
      <p:pic>
        <p:nvPicPr>
          <p:cNvPr id="6" name="Picture 5" descr="CUMH footer nam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6928" y="6252464"/>
            <a:ext cx="2735072" cy="605536"/>
          </a:xfrm>
          <a:prstGeom prst="rect">
            <a:avLst/>
          </a:prstGeom>
        </p:spPr>
      </p:pic>
      <p:pic>
        <p:nvPicPr>
          <p:cNvPr id="4" name="Picture 3"/>
          <p:cNvPicPr>
            <a:picLocks noChangeAspect="1"/>
          </p:cNvPicPr>
          <p:nvPr/>
        </p:nvPicPr>
        <p:blipFill>
          <a:blip r:embed="rId4"/>
          <a:stretch>
            <a:fillRect/>
          </a:stretch>
        </p:blipFill>
        <p:spPr>
          <a:xfrm>
            <a:off x="748145" y="773084"/>
            <a:ext cx="9966960" cy="5386647"/>
          </a:xfrm>
          <a:prstGeom prst="rect">
            <a:avLst/>
          </a:prstGeom>
        </p:spPr>
      </p:pic>
      <p:pic>
        <p:nvPicPr>
          <p:cNvPr id="2" name="Picture 1" descr="A close-up of a logo&#10;&#10;Description automatically generated with low confidence">
            <a:extLst>
              <a:ext uri="{FF2B5EF4-FFF2-40B4-BE49-F238E27FC236}">
                <a16:creationId xmlns:a16="http://schemas.microsoft.com/office/drawing/2014/main" id="{E187E13D-A35B-7596-F93A-4AD52A92290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13572" y="150728"/>
            <a:ext cx="2496670" cy="881543"/>
          </a:xfrm>
          <a:prstGeom prst="rect">
            <a:avLst/>
          </a:prstGeom>
        </p:spPr>
      </p:pic>
    </p:spTree>
    <p:extLst>
      <p:ext uri="{BB962C8B-B14F-4D97-AF65-F5344CB8AC3E}">
        <p14:creationId xmlns:p14="http://schemas.microsoft.com/office/powerpoint/2010/main" val="21508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652" y="180006"/>
            <a:ext cx="10515600" cy="1325563"/>
          </a:xfrm>
        </p:spPr>
        <p:txBody>
          <a:bodyPr>
            <a:normAutofit/>
          </a:bodyPr>
          <a:lstStyle/>
          <a:p>
            <a:r>
              <a:rPr lang="en-GB" sz="3200" dirty="0">
                <a:solidFill>
                  <a:schemeClr val="accent6">
                    <a:lumMod val="75000"/>
                  </a:schemeClr>
                </a:solidFill>
                <a:latin typeface="Helvetica"/>
                <a:cs typeface="Helvetica"/>
              </a:rPr>
              <a:t>Cigarettes are Engineered to be Addictive</a:t>
            </a:r>
            <a:br>
              <a:rPr lang="en-GB" sz="3200" dirty="0">
                <a:solidFill>
                  <a:schemeClr val="accent6">
                    <a:lumMod val="75000"/>
                  </a:schemeClr>
                </a:solidFill>
                <a:latin typeface="Helvetica"/>
                <a:cs typeface="Helvetica"/>
              </a:rPr>
            </a:br>
            <a:endParaRPr lang="en-IE" sz="3200" dirty="0">
              <a:solidFill>
                <a:schemeClr val="accent6">
                  <a:lumMod val="75000"/>
                </a:schemeClr>
              </a:solidFill>
            </a:endParaRPr>
          </a:p>
        </p:txBody>
      </p:sp>
      <p:sp>
        <p:nvSpPr>
          <p:cNvPr id="3" name="Content Placeholder 2"/>
          <p:cNvSpPr>
            <a:spLocks noGrp="1"/>
          </p:cNvSpPr>
          <p:nvPr>
            <p:ph sz="half" idx="1"/>
          </p:nvPr>
        </p:nvSpPr>
        <p:spPr>
          <a:xfrm>
            <a:off x="609600" y="1296041"/>
            <a:ext cx="9922933" cy="4613692"/>
          </a:xfrm>
        </p:spPr>
        <p:txBody>
          <a:bodyPr/>
          <a:lstStyle/>
          <a:p>
            <a:r>
              <a:rPr lang="en-IE" dirty="0"/>
              <a:t>Bullets points in Helvetica font</a:t>
            </a:r>
          </a:p>
          <a:p>
            <a:r>
              <a:rPr lang="en-IE" dirty="0"/>
              <a:t>Bullets points in Helvetica font</a:t>
            </a:r>
          </a:p>
          <a:p>
            <a:r>
              <a:rPr lang="en-IE" dirty="0"/>
              <a:t>Bullets points in Helvetica font</a:t>
            </a:r>
          </a:p>
          <a:p>
            <a:endParaRPr lang="en-IE" dirty="0"/>
          </a:p>
          <a:p>
            <a:endParaRPr lang="en-IE" dirty="0"/>
          </a:p>
          <a:p>
            <a:endParaRPr lang="en-IE" dirty="0"/>
          </a:p>
          <a:p>
            <a:endParaRPr lang="en-IE" dirty="0"/>
          </a:p>
          <a:p>
            <a:endParaRPr lang="en-IE" dirty="0"/>
          </a:p>
          <a:p>
            <a:r>
              <a:rPr lang="en-IE" dirty="0"/>
              <a:t>Note logos at end of page can change</a:t>
            </a:r>
          </a:p>
        </p:txBody>
      </p:sp>
      <p:pic>
        <p:nvPicPr>
          <p:cNvPr id="6" name="Picture 5" descr="CUMH footer nam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6928" y="6252464"/>
            <a:ext cx="2735072" cy="605536"/>
          </a:xfrm>
          <a:prstGeom prst="rect">
            <a:avLst/>
          </a:prstGeom>
        </p:spPr>
      </p:pic>
      <p:pic>
        <p:nvPicPr>
          <p:cNvPr id="7" name="Picture 6" descr="Footer logo_HS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664" y="6252464"/>
            <a:ext cx="906272" cy="605536"/>
          </a:xfrm>
          <a:prstGeom prst="rect">
            <a:avLst/>
          </a:prstGeom>
        </p:spPr>
      </p:pic>
      <p:pic>
        <p:nvPicPr>
          <p:cNvPr id="8" name="Picture 7"/>
          <p:cNvPicPr>
            <a:picLocks noChangeAspect="1"/>
          </p:cNvPicPr>
          <p:nvPr/>
        </p:nvPicPr>
        <p:blipFill>
          <a:blip r:embed="rId4"/>
          <a:stretch>
            <a:fillRect/>
          </a:stretch>
        </p:blipFill>
        <p:spPr>
          <a:xfrm>
            <a:off x="507075" y="1014153"/>
            <a:ext cx="9051946" cy="5054138"/>
          </a:xfrm>
          <a:prstGeom prst="rect">
            <a:avLst/>
          </a:prstGeom>
        </p:spPr>
      </p:pic>
      <p:pic>
        <p:nvPicPr>
          <p:cNvPr id="4" name="Picture 3" descr="A close-up of a logo&#10;&#10;Description automatically generated with low confidence">
            <a:extLst>
              <a:ext uri="{FF2B5EF4-FFF2-40B4-BE49-F238E27FC236}">
                <a16:creationId xmlns:a16="http://schemas.microsoft.com/office/drawing/2014/main" id="{9D8253C7-C6E8-904E-8845-E43624186D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13572" y="150728"/>
            <a:ext cx="2496670" cy="881543"/>
          </a:xfrm>
          <a:prstGeom prst="rect">
            <a:avLst/>
          </a:prstGeom>
        </p:spPr>
      </p:pic>
    </p:spTree>
    <p:extLst>
      <p:ext uri="{BB962C8B-B14F-4D97-AF65-F5344CB8AC3E}">
        <p14:creationId xmlns:p14="http://schemas.microsoft.com/office/powerpoint/2010/main" val="1025558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812" y="137240"/>
            <a:ext cx="10515600" cy="1325563"/>
          </a:xfrm>
        </p:spPr>
        <p:txBody>
          <a:bodyPr>
            <a:normAutofit/>
          </a:bodyPr>
          <a:lstStyle/>
          <a:p>
            <a:r>
              <a:rPr lang="en-GB" sz="3600" dirty="0">
                <a:solidFill>
                  <a:schemeClr val="accent6">
                    <a:lumMod val="75000"/>
                  </a:schemeClr>
                </a:solidFill>
                <a:latin typeface="Helvetica"/>
                <a:cs typeface="Helvetica"/>
              </a:rPr>
              <a:t>What women attending CUMH smoke</a:t>
            </a:r>
            <a:endParaRPr lang="en-IE" sz="3600" dirty="0">
              <a:solidFill>
                <a:schemeClr val="accent6">
                  <a:lumMod val="75000"/>
                </a:schemeClr>
              </a:solidFill>
            </a:endParaRPr>
          </a:p>
        </p:txBody>
      </p:sp>
      <p:pic>
        <p:nvPicPr>
          <p:cNvPr id="6" name="Picture 5" descr="CUMH footer nam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6928" y="6252464"/>
            <a:ext cx="2735072" cy="605536"/>
          </a:xfrm>
          <a:prstGeom prst="rect">
            <a:avLst/>
          </a:prstGeom>
        </p:spPr>
      </p:pic>
      <p:pic>
        <p:nvPicPr>
          <p:cNvPr id="7" name="Picture 6" descr="Footer logo_HS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664" y="6252464"/>
            <a:ext cx="906272" cy="605536"/>
          </a:xfrm>
          <a:prstGeom prst="rect">
            <a:avLst/>
          </a:prstGeom>
        </p:spPr>
      </p:pic>
      <p:pic>
        <p:nvPicPr>
          <p:cNvPr id="8" name="Content Placeholder 7">
            <a:extLst>
              <a:ext uri="{FF2B5EF4-FFF2-40B4-BE49-F238E27FC236}">
                <a16:creationId xmlns:a16="http://schemas.microsoft.com/office/drawing/2014/main" id="{8C2E5CEE-060B-180E-E814-9DB797154E0E}"/>
              </a:ext>
            </a:extLst>
          </p:cNvPr>
          <p:cNvPicPr>
            <a:picLocks noGrp="1" noChangeAspect="1"/>
          </p:cNvPicPr>
          <p:nvPr>
            <p:ph sz="half" idx="1"/>
          </p:nvPr>
        </p:nvPicPr>
        <p:blipFill rotWithShape="1">
          <a:blip r:embed="rId4"/>
          <a:srcRect l="15666" r="10678" b="-3"/>
          <a:stretch/>
        </p:blipFill>
        <p:spPr>
          <a:xfrm>
            <a:off x="812800" y="1330527"/>
            <a:ext cx="2932728" cy="2335386"/>
          </a:xfrm>
          <a:prstGeom prst="rect">
            <a:avLst/>
          </a:prstGeom>
        </p:spPr>
      </p:pic>
      <p:pic>
        <p:nvPicPr>
          <p:cNvPr id="9" name="Picture 8">
            <a:extLst>
              <a:ext uri="{FF2B5EF4-FFF2-40B4-BE49-F238E27FC236}">
                <a16:creationId xmlns:a16="http://schemas.microsoft.com/office/drawing/2014/main" id="{7A7B128E-0CC1-F0FD-4279-10E77D3A874F}"/>
              </a:ext>
            </a:extLst>
          </p:cNvPr>
          <p:cNvPicPr>
            <a:picLocks noChangeAspect="1"/>
          </p:cNvPicPr>
          <p:nvPr/>
        </p:nvPicPr>
        <p:blipFill rotWithShape="1">
          <a:blip r:embed="rId5"/>
          <a:srcRect r="10656" b="3"/>
          <a:stretch/>
        </p:blipFill>
        <p:spPr>
          <a:xfrm>
            <a:off x="3939348" y="1150705"/>
            <a:ext cx="3284412" cy="2515208"/>
          </a:xfrm>
          <a:prstGeom prst="rect">
            <a:avLst/>
          </a:prstGeom>
        </p:spPr>
      </p:pic>
      <p:pic>
        <p:nvPicPr>
          <p:cNvPr id="12" name="Picture 11">
            <a:extLst>
              <a:ext uri="{FF2B5EF4-FFF2-40B4-BE49-F238E27FC236}">
                <a16:creationId xmlns:a16="http://schemas.microsoft.com/office/drawing/2014/main" id="{CF612707-B9EE-2B9C-59AE-FD89E51C9EE3}"/>
              </a:ext>
            </a:extLst>
          </p:cNvPr>
          <p:cNvPicPr>
            <a:picLocks noChangeAspect="1"/>
          </p:cNvPicPr>
          <p:nvPr/>
        </p:nvPicPr>
        <p:blipFill rotWithShape="1">
          <a:blip r:embed="rId6"/>
          <a:srcRect t="6791" r="-3" b="-3"/>
          <a:stretch/>
        </p:blipFill>
        <p:spPr>
          <a:xfrm>
            <a:off x="7610701" y="1150704"/>
            <a:ext cx="3162037" cy="2515209"/>
          </a:xfrm>
          <a:prstGeom prst="rect">
            <a:avLst/>
          </a:prstGeom>
        </p:spPr>
      </p:pic>
      <p:pic>
        <p:nvPicPr>
          <p:cNvPr id="13" name="Picture 12">
            <a:extLst>
              <a:ext uri="{FF2B5EF4-FFF2-40B4-BE49-F238E27FC236}">
                <a16:creationId xmlns:a16="http://schemas.microsoft.com/office/drawing/2014/main" id="{46447A09-33FA-9180-6899-914A3E836E4E}"/>
              </a:ext>
            </a:extLst>
          </p:cNvPr>
          <p:cNvPicPr>
            <a:picLocks noChangeAspect="1"/>
          </p:cNvPicPr>
          <p:nvPr/>
        </p:nvPicPr>
        <p:blipFill rotWithShape="1">
          <a:blip r:embed="rId7"/>
          <a:srcRect t="6851" r="5" b="5"/>
          <a:stretch/>
        </p:blipFill>
        <p:spPr>
          <a:xfrm>
            <a:off x="812801" y="3890355"/>
            <a:ext cx="2932728" cy="2286001"/>
          </a:xfrm>
          <a:prstGeom prst="rect">
            <a:avLst/>
          </a:prstGeom>
        </p:spPr>
      </p:pic>
      <p:pic>
        <p:nvPicPr>
          <p:cNvPr id="14" name="Picture 13">
            <a:extLst>
              <a:ext uri="{FF2B5EF4-FFF2-40B4-BE49-F238E27FC236}">
                <a16:creationId xmlns:a16="http://schemas.microsoft.com/office/drawing/2014/main" id="{BCB71374-D3DB-6AB1-F7EB-F9217CAB4635}"/>
              </a:ext>
            </a:extLst>
          </p:cNvPr>
          <p:cNvPicPr>
            <a:picLocks noChangeAspect="1"/>
          </p:cNvPicPr>
          <p:nvPr/>
        </p:nvPicPr>
        <p:blipFill rotWithShape="1">
          <a:blip r:embed="rId8"/>
          <a:srcRect t="25224" r="-3" b="-3"/>
          <a:stretch/>
        </p:blipFill>
        <p:spPr>
          <a:xfrm>
            <a:off x="3939348" y="3890355"/>
            <a:ext cx="3284412" cy="2286002"/>
          </a:xfrm>
          <a:prstGeom prst="rect">
            <a:avLst/>
          </a:prstGeom>
        </p:spPr>
      </p:pic>
      <p:pic>
        <p:nvPicPr>
          <p:cNvPr id="15" name="Picture 14">
            <a:extLst>
              <a:ext uri="{FF2B5EF4-FFF2-40B4-BE49-F238E27FC236}">
                <a16:creationId xmlns:a16="http://schemas.microsoft.com/office/drawing/2014/main" id="{8EB2CF3F-5DD1-D611-AE88-84D0B3FB3F36}"/>
              </a:ext>
            </a:extLst>
          </p:cNvPr>
          <p:cNvPicPr>
            <a:picLocks noChangeAspect="1"/>
          </p:cNvPicPr>
          <p:nvPr/>
        </p:nvPicPr>
        <p:blipFill rotWithShape="1">
          <a:blip r:embed="rId9"/>
          <a:srcRect t="3421" r="-3" b="6553"/>
          <a:stretch/>
        </p:blipFill>
        <p:spPr>
          <a:xfrm>
            <a:off x="7610702" y="3890355"/>
            <a:ext cx="3170906" cy="2286001"/>
          </a:xfrm>
          <a:prstGeom prst="rect">
            <a:avLst/>
          </a:prstGeom>
        </p:spPr>
      </p:pic>
      <p:pic>
        <p:nvPicPr>
          <p:cNvPr id="3" name="Picture 2" descr="A close-up of a logo&#10;&#10;Description automatically generated with low confidence">
            <a:extLst>
              <a:ext uri="{FF2B5EF4-FFF2-40B4-BE49-F238E27FC236}">
                <a16:creationId xmlns:a16="http://schemas.microsoft.com/office/drawing/2014/main" id="{45C6287A-D040-846F-60AA-FFD7F9464B2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13572" y="150728"/>
            <a:ext cx="2496670" cy="881543"/>
          </a:xfrm>
          <a:prstGeom prst="rect">
            <a:avLst/>
          </a:prstGeom>
        </p:spPr>
      </p:pic>
    </p:spTree>
    <p:extLst>
      <p:ext uri="{BB962C8B-B14F-4D97-AF65-F5344CB8AC3E}">
        <p14:creationId xmlns:p14="http://schemas.microsoft.com/office/powerpoint/2010/main" val="3701538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664" y="0"/>
            <a:ext cx="10515600" cy="1325563"/>
          </a:xfrm>
        </p:spPr>
        <p:txBody>
          <a:bodyPr>
            <a:normAutofit/>
          </a:bodyPr>
          <a:lstStyle/>
          <a:p>
            <a:r>
              <a:rPr lang="en-GB" sz="3600" dirty="0">
                <a:solidFill>
                  <a:schemeClr val="accent6">
                    <a:lumMod val="75000"/>
                  </a:schemeClr>
                </a:solidFill>
                <a:latin typeface="Helvetica"/>
                <a:cs typeface="Helvetica"/>
              </a:rPr>
              <a:t>Consequences of smoking in pregnancy</a:t>
            </a:r>
            <a:endParaRPr lang="en-IE" sz="3600" dirty="0">
              <a:solidFill>
                <a:schemeClr val="accent6">
                  <a:lumMod val="75000"/>
                </a:schemeClr>
              </a:solidFill>
            </a:endParaRPr>
          </a:p>
        </p:txBody>
      </p:sp>
      <p:sp>
        <p:nvSpPr>
          <p:cNvPr id="3" name="Content Placeholder 2"/>
          <p:cNvSpPr>
            <a:spLocks noGrp="1"/>
          </p:cNvSpPr>
          <p:nvPr>
            <p:ph sz="half" idx="1"/>
          </p:nvPr>
        </p:nvSpPr>
        <p:spPr>
          <a:xfrm>
            <a:off x="609599" y="1296041"/>
            <a:ext cx="5807826" cy="4662800"/>
          </a:xfrm>
        </p:spPr>
        <p:txBody>
          <a:bodyPr>
            <a:normAutofit lnSpcReduction="10000"/>
          </a:bodyPr>
          <a:lstStyle/>
          <a:p>
            <a:r>
              <a:rPr lang="en-IE" sz="1600" dirty="0"/>
              <a:t>Subfertility</a:t>
            </a:r>
          </a:p>
          <a:p>
            <a:r>
              <a:rPr lang="en-IE" sz="1600" dirty="0"/>
              <a:t>Ectopic pregnancy (&gt;1.7 times more likely)</a:t>
            </a:r>
          </a:p>
          <a:p>
            <a:r>
              <a:rPr lang="en-IE" sz="1600" dirty="0"/>
              <a:t>Miscarriage (24%-32% more likely)</a:t>
            </a:r>
          </a:p>
          <a:p>
            <a:r>
              <a:rPr lang="en-IE" sz="1600" dirty="0"/>
              <a:t>Preterm births (27 times more likely)</a:t>
            </a:r>
          </a:p>
          <a:p>
            <a:r>
              <a:rPr lang="en-IE" sz="1600" dirty="0"/>
              <a:t>Placental problems</a:t>
            </a:r>
          </a:p>
          <a:p>
            <a:pPr lvl="1"/>
            <a:r>
              <a:rPr lang="en-IE" sz="1600" dirty="0"/>
              <a:t>Low-lying placenta (&gt;1.5 times more likely)</a:t>
            </a:r>
          </a:p>
          <a:p>
            <a:pPr lvl="1"/>
            <a:r>
              <a:rPr lang="en-IE" sz="1600" dirty="0"/>
              <a:t>Placental abruption</a:t>
            </a:r>
          </a:p>
          <a:p>
            <a:r>
              <a:rPr lang="en-IE" sz="1600" dirty="0"/>
              <a:t>IUGR</a:t>
            </a:r>
          </a:p>
          <a:p>
            <a:r>
              <a:rPr lang="en-IE" sz="1600" dirty="0"/>
              <a:t>Stillbirth doubles the likelihood</a:t>
            </a:r>
          </a:p>
          <a:p>
            <a:pPr lvl="1"/>
            <a:r>
              <a:rPr lang="en-IE" sz="1600" dirty="0"/>
              <a:t>Highly associated with IUGR</a:t>
            </a:r>
          </a:p>
          <a:p>
            <a:r>
              <a:rPr lang="en-IE" sz="1600" dirty="0"/>
              <a:t>Neonatal death (&gt;1.7 times more likely)</a:t>
            </a:r>
          </a:p>
          <a:p>
            <a:r>
              <a:rPr lang="en-IE" sz="1600" dirty="0"/>
              <a:t>Sudden Infant Death Syndrome (2-3 times more likely)</a:t>
            </a:r>
          </a:p>
          <a:p>
            <a:endParaRPr lang="en-IE" sz="2000" dirty="0"/>
          </a:p>
          <a:p>
            <a:pPr marL="0" lvl="0" indent="0" defTabSz="457200">
              <a:spcBef>
                <a:spcPts val="0"/>
              </a:spcBef>
              <a:spcAft>
                <a:spcPts val="600"/>
              </a:spcAft>
              <a:buNone/>
            </a:pPr>
            <a:r>
              <a:rPr lang="en-IE" sz="1000" dirty="0">
                <a:solidFill>
                  <a:prstClr val="white">
                    <a:lumMod val="65000"/>
                  </a:prstClr>
                </a:solidFill>
                <a:latin typeface="Calibri" panose="020F0502020204030204"/>
                <a:cs typeface="+mn-cs"/>
              </a:rPr>
              <a:t>Reference: Action on Smoking and Health. The Smoking in Pregnancy Challenge Group: Review of the Challenge. July 2018)</a:t>
            </a:r>
          </a:p>
          <a:p>
            <a:pPr marL="0" lvl="0" indent="0" defTabSz="457200">
              <a:spcBef>
                <a:spcPts val="0"/>
              </a:spcBef>
              <a:spcAft>
                <a:spcPts val="600"/>
              </a:spcAft>
              <a:buNone/>
            </a:pPr>
            <a:r>
              <a:rPr lang="en-IE" sz="1000" dirty="0">
                <a:solidFill>
                  <a:prstClr val="white">
                    <a:lumMod val="65000"/>
                  </a:prstClr>
                </a:solidFill>
                <a:latin typeface="Calibri" panose="020F0502020204030204"/>
                <a:cs typeface="+mn-cs"/>
              </a:rPr>
              <a:t>Euro-</a:t>
            </a:r>
            <a:r>
              <a:rPr lang="en-IE" sz="1000" dirty="0" err="1">
                <a:solidFill>
                  <a:prstClr val="white">
                    <a:lumMod val="65000"/>
                  </a:prstClr>
                </a:solidFill>
                <a:latin typeface="Calibri" panose="020F0502020204030204"/>
                <a:cs typeface="+mn-cs"/>
              </a:rPr>
              <a:t>Peristat</a:t>
            </a:r>
            <a:r>
              <a:rPr lang="en-IE" sz="1000" dirty="0">
                <a:solidFill>
                  <a:prstClr val="white">
                    <a:lumMod val="65000"/>
                  </a:prstClr>
                </a:solidFill>
                <a:latin typeface="Calibri" panose="020F0502020204030204"/>
                <a:cs typeface="+mn-cs"/>
              </a:rPr>
              <a:t> Project. European Perinatal Health Report. Core Indicators of the health and care of pregnant women and babies in Europe 2015</a:t>
            </a:r>
          </a:p>
          <a:p>
            <a:pPr marL="0" indent="0">
              <a:buNone/>
            </a:pPr>
            <a:endParaRPr lang="en-IE" sz="2000" dirty="0"/>
          </a:p>
        </p:txBody>
      </p:sp>
      <p:pic>
        <p:nvPicPr>
          <p:cNvPr id="5" name="Picture 4"/>
          <p:cNvPicPr>
            <a:picLocks noChangeAspect="1"/>
          </p:cNvPicPr>
          <p:nvPr/>
        </p:nvPicPr>
        <p:blipFill>
          <a:blip r:embed="rId2"/>
          <a:stretch>
            <a:fillRect/>
          </a:stretch>
        </p:blipFill>
        <p:spPr>
          <a:xfrm>
            <a:off x="7154613" y="1296042"/>
            <a:ext cx="3889772" cy="4517461"/>
          </a:xfrm>
          <a:prstGeom prst="rect">
            <a:avLst/>
          </a:prstGeom>
        </p:spPr>
      </p:pic>
      <p:pic>
        <p:nvPicPr>
          <p:cNvPr id="7" name="Picture 6" descr="Footer logo_HS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664" y="6252464"/>
            <a:ext cx="906272" cy="605536"/>
          </a:xfrm>
          <a:prstGeom prst="rect">
            <a:avLst/>
          </a:prstGeom>
        </p:spPr>
      </p:pic>
      <p:pic>
        <p:nvPicPr>
          <p:cNvPr id="8" name="Picture 7" descr="CUMH footer nam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6928" y="6252464"/>
            <a:ext cx="2735072" cy="605536"/>
          </a:xfrm>
          <a:prstGeom prst="rect">
            <a:avLst/>
          </a:prstGeom>
        </p:spPr>
      </p:pic>
      <p:pic>
        <p:nvPicPr>
          <p:cNvPr id="9" name="Content Placeholder 3">
            <a:extLst>
              <a:ext uri="{FF2B5EF4-FFF2-40B4-BE49-F238E27FC236}">
                <a16:creationId xmlns:a16="http://schemas.microsoft.com/office/drawing/2014/main" id="{39E05B5A-2B40-C46B-5443-98B144EF840E}"/>
              </a:ext>
            </a:extLst>
          </p:cNvPr>
          <p:cNvPicPr>
            <a:picLocks noChangeAspect="1"/>
          </p:cNvPicPr>
          <p:nvPr/>
        </p:nvPicPr>
        <p:blipFill rotWithShape="1">
          <a:blip r:embed="rId5"/>
          <a:srcRect l="33018" r="-1" b="-1"/>
          <a:stretch/>
        </p:blipFill>
        <p:spPr bwMode="auto">
          <a:xfrm>
            <a:off x="7154613" y="1296041"/>
            <a:ext cx="3889772" cy="451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close-up of a logo&#10;&#10;Description automatically generated with low confidence">
            <a:extLst>
              <a:ext uri="{FF2B5EF4-FFF2-40B4-BE49-F238E27FC236}">
                <a16:creationId xmlns:a16="http://schemas.microsoft.com/office/drawing/2014/main" id="{52EE8258-CEDC-2FA6-F466-F458395AE4B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13572" y="150728"/>
            <a:ext cx="2496670" cy="881543"/>
          </a:xfrm>
          <a:prstGeom prst="rect">
            <a:avLst/>
          </a:prstGeom>
        </p:spPr>
      </p:pic>
    </p:spTree>
    <p:extLst>
      <p:ext uri="{BB962C8B-B14F-4D97-AF65-F5344CB8AC3E}">
        <p14:creationId xmlns:p14="http://schemas.microsoft.com/office/powerpoint/2010/main" val="505616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oter logo_HS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52464"/>
            <a:ext cx="906272" cy="605536"/>
          </a:xfrm>
          <a:prstGeom prst="rect">
            <a:avLst/>
          </a:prstGeom>
        </p:spPr>
      </p:pic>
      <p:pic>
        <p:nvPicPr>
          <p:cNvPr id="6" name="Picture 5" descr="CUMH footer nam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6928" y="6252464"/>
            <a:ext cx="2735072" cy="605536"/>
          </a:xfrm>
          <a:prstGeom prst="rect">
            <a:avLst/>
          </a:prstGeom>
        </p:spPr>
      </p:pic>
      <p:pic>
        <p:nvPicPr>
          <p:cNvPr id="4" name="Picture 3">
            <a:extLst>
              <a:ext uri="{FF2B5EF4-FFF2-40B4-BE49-F238E27FC236}">
                <a16:creationId xmlns:a16="http://schemas.microsoft.com/office/drawing/2014/main" id="{A678EACE-9103-4309-9F58-7E1B62669AF2}"/>
              </a:ext>
            </a:extLst>
          </p:cNvPr>
          <p:cNvPicPr>
            <a:picLocks noChangeAspect="1"/>
          </p:cNvPicPr>
          <p:nvPr/>
        </p:nvPicPr>
        <p:blipFill rotWithShape="1">
          <a:blip r:embed="rId4"/>
          <a:srcRect l="24889" r="9095" b="1"/>
          <a:stretch/>
        </p:blipFill>
        <p:spPr>
          <a:xfrm>
            <a:off x="1" y="5"/>
            <a:ext cx="3124102" cy="4080330"/>
          </a:xfrm>
          <a:custGeom>
            <a:avLst/>
            <a:gdLst/>
            <a:ahLst/>
            <a:cxnLst/>
            <a:rect l="l" t="t" r="r" b="b"/>
            <a:pathLst>
              <a:path w="4552738" h="5946218">
                <a:moveTo>
                  <a:pt x="0" y="0"/>
                </a:moveTo>
                <a:lnTo>
                  <a:pt x="193217" y="10418"/>
                </a:lnTo>
                <a:cubicBezTo>
                  <a:pt x="612089" y="35802"/>
                  <a:pt x="1030148" y="71660"/>
                  <a:pt x="1446580" y="128061"/>
                </a:cubicBezTo>
                <a:cubicBezTo>
                  <a:pt x="1735723" y="167547"/>
                  <a:pt x="2027715" y="194943"/>
                  <a:pt x="2320927" y="163517"/>
                </a:cubicBezTo>
                <a:cubicBezTo>
                  <a:pt x="2335563" y="161905"/>
                  <a:pt x="2352239" y="156669"/>
                  <a:pt x="2364438" y="161905"/>
                </a:cubicBezTo>
                <a:cubicBezTo>
                  <a:pt x="2506776" y="220729"/>
                  <a:pt x="2662121" y="178424"/>
                  <a:pt x="2809744" y="215490"/>
                </a:cubicBezTo>
                <a:cubicBezTo>
                  <a:pt x="2771925" y="358517"/>
                  <a:pt x="2609662" y="346832"/>
                  <a:pt x="2518162" y="445944"/>
                </a:cubicBezTo>
                <a:cubicBezTo>
                  <a:pt x="2667409" y="485424"/>
                  <a:pt x="2801610" y="525312"/>
                  <a:pt x="2937846" y="555124"/>
                </a:cubicBezTo>
                <a:cubicBezTo>
                  <a:pt x="3082216" y="586550"/>
                  <a:pt x="3204622" y="671561"/>
                  <a:pt x="3345734" y="709433"/>
                </a:cubicBezTo>
                <a:cubicBezTo>
                  <a:pt x="3375832" y="717492"/>
                  <a:pt x="3412025" y="745693"/>
                  <a:pt x="3422598" y="773089"/>
                </a:cubicBezTo>
                <a:cubicBezTo>
                  <a:pt x="3456757" y="861726"/>
                  <a:pt x="4138745" y="1110310"/>
                  <a:pt x="4058225" y="1189273"/>
                </a:cubicBezTo>
                <a:cubicBezTo>
                  <a:pt x="4024878" y="1221909"/>
                  <a:pt x="3981773" y="1245276"/>
                  <a:pt x="3936629" y="1277508"/>
                </a:cubicBezTo>
                <a:cubicBezTo>
                  <a:pt x="4004547" y="1338344"/>
                  <a:pt x="4080998" y="1364935"/>
                  <a:pt x="4162334" y="1383065"/>
                </a:cubicBezTo>
                <a:cubicBezTo>
                  <a:pt x="4186736" y="1388705"/>
                  <a:pt x="4210728" y="1399986"/>
                  <a:pt x="4213168" y="1427383"/>
                </a:cubicBezTo>
                <a:cubicBezTo>
                  <a:pt x="4215607" y="1455987"/>
                  <a:pt x="4190800" y="1467266"/>
                  <a:pt x="4170061" y="1480564"/>
                </a:cubicBezTo>
                <a:cubicBezTo>
                  <a:pt x="4141188" y="1499095"/>
                  <a:pt x="4113127" y="1515214"/>
                  <a:pt x="4076527" y="1517630"/>
                </a:cubicBezTo>
                <a:cubicBezTo>
                  <a:pt x="4016337" y="1521257"/>
                  <a:pt x="3987466" y="1572826"/>
                  <a:pt x="3952493" y="1611502"/>
                </a:cubicBezTo>
                <a:cubicBezTo>
                  <a:pt x="3932973" y="1633259"/>
                  <a:pt x="3923211" y="1677172"/>
                  <a:pt x="3957370" y="1684828"/>
                </a:cubicBezTo>
                <a:cubicBezTo>
                  <a:pt x="4039518" y="1703363"/>
                  <a:pt x="4033011" y="1756946"/>
                  <a:pt x="4030981" y="1817782"/>
                </a:cubicBezTo>
                <a:cubicBezTo>
                  <a:pt x="4028133" y="1893124"/>
                  <a:pt x="3979737" y="1927770"/>
                  <a:pt x="3920363" y="1956780"/>
                </a:cubicBezTo>
                <a:cubicBezTo>
                  <a:pt x="3900029" y="1966851"/>
                  <a:pt x="3871158" y="1966449"/>
                  <a:pt x="3863429" y="1997874"/>
                </a:cubicBezTo>
                <a:cubicBezTo>
                  <a:pt x="3896777" y="2027688"/>
                  <a:pt x="3937444" y="2003517"/>
                  <a:pt x="3973233" y="2011975"/>
                </a:cubicBezTo>
                <a:cubicBezTo>
                  <a:pt x="4002918" y="2018824"/>
                  <a:pt x="4052127" y="2015199"/>
                  <a:pt x="4011458" y="2069991"/>
                </a:cubicBezTo>
                <a:cubicBezTo>
                  <a:pt x="3999664" y="2085704"/>
                  <a:pt x="4013491" y="2097792"/>
                  <a:pt x="4028540" y="2099000"/>
                </a:cubicBezTo>
                <a:cubicBezTo>
                  <a:pt x="4148913" y="2111489"/>
                  <a:pt x="4093606" y="2222285"/>
                  <a:pt x="4132241" y="2280703"/>
                </a:cubicBezTo>
                <a:cubicBezTo>
                  <a:pt x="4142812" y="2296818"/>
                  <a:pt x="4131425" y="2324618"/>
                  <a:pt x="4114752" y="2331466"/>
                </a:cubicBezTo>
                <a:cubicBezTo>
                  <a:pt x="4008205" y="2376592"/>
                  <a:pt x="3993565" y="2484163"/>
                  <a:pt x="3941916" y="2576828"/>
                </a:cubicBezTo>
                <a:cubicBezTo>
                  <a:pt x="3998039" y="2613488"/>
                  <a:pt x="4065138" y="2621547"/>
                  <a:pt x="4125732" y="2645318"/>
                </a:cubicBezTo>
                <a:cubicBezTo>
                  <a:pt x="4188768" y="2670298"/>
                  <a:pt x="4188768" y="2688831"/>
                  <a:pt x="4136714" y="2761349"/>
                </a:cubicBezTo>
                <a:cubicBezTo>
                  <a:pt x="4272135" y="2777064"/>
                  <a:pt x="4272135" y="2777064"/>
                  <a:pt x="4230249" y="2891080"/>
                </a:cubicBezTo>
                <a:cubicBezTo>
                  <a:pt x="4343713" y="2901557"/>
                  <a:pt x="4418537" y="2955542"/>
                  <a:pt x="4436023" y="3073591"/>
                </a:cubicBezTo>
                <a:cubicBezTo>
                  <a:pt x="4444564" y="3130800"/>
                  <a:pt x="4495804" y="3157792"/>
                  <a:pt x="4552738" y="3196068"/>
                </a:cubicBezTo>
                <a:cubicBezTo>
                  <a:pt x="4481978" y="3233136"/>
                  <a:pt x="4433989" y="3310489"/>
                  <a:pt x="4351436" y="3228700"/>
                </a:cubicBezTo>
                <a:cubicBezTo>
                  <a:pt x="4321344" y="3198888"/>
                  <a:pt x="4324186" y="3236761"/>
                  <a:pt x="4320122" y="3247637"/>
                </a:cubicBezTo>
                <a:cubicBezTo>
                  <a:pt x="4310364" y="3274227"/>
                  <a:pt x="4330695" y="3291956"/>
                  <a:pt x="4344116" y="3312099"/>
                </a:cubicBezTo>
                <a:cubicBezTo>
                  <a:pt x="4357130" y="3332244"/>
                  <a:pt x="4372586" y="3353596"/>
                  <a:pt x="4376244" y="3376163"/>
                </a:cubicBezTo>
                <a:cubicBezTo>
                  <a:pt x="4378682" y="3391874"/>
                  <a:pt x="4366890" y="3414835"/>
                  <a:pt x="4353877" y="3426522"/>
                </a:cubicBezTo>
                <a:cubicBezTo>
                  <a:pt x="4285554" y="3488163"/>
                  <a:pt x="4326221" y="3626757"/>
                  <a:pt x="4196898" y="3644486"/>
                </a:cubicBezTo>
                <a:cubicBezTo>
                  <a:pt x="4138745" y="3652541"/>
                  <a:pt x="4110687" y="3703306"/>
                  <a:pt x="4067986" y="3731106"/>
                </a:cubicBezTo>
                <a:cubicBezTo>
                  <a:pt x="3919551" y="3828201"/>
                  <a:pt x="3820322" y="3953097"/>
                  <a:pt x="3774370" y="4124729"/>
                </a:cubicBezTo>
                <a:cubicBezTo>
                  <a:pt x="3761764" y="4172269"/>
                  <a:pt x="3713368" y="4210546"/>
                  <a:pt x="3682054" y="4252444"/>
                </a:cubicBezTo>
                <a:cubicBezTo>
                  <a:pt x="3697103" y="4283064"/>
                  <a:pt x="3779250" y="4216990"/>
                  <a:pt x="3750377" y="4297567"/>
                </a:cubicBezTo>
                <a:cubicBezTo>
                  <a:pt x="3728417" y="4358002"/>
                  <a:pt x="3672294" y="4395470"/>
                  <a:pt x="3619425" y="4431328"/>
                </a:cubicBezTo>
                <a:cubicBezTo>
                  <a:pt x="3559239" y="4472019"/>
                  <a:pt x="3492545" y="4504653"/>
                  <a:pt x="3465296" y="4579993"/>
                </a:cubicBezTo>
                <a:cubicBezTo>
                  <a:pt x="3459603" y="4596110"/>
                  <a:pt x="3441305" y="4613031"/>
                  <a:pt x="3425038" y="4619479"/>
                </a:cubicBezTo>
                <a:cubicBezTo>
                  <a:pt x="2576720" y="5945389"/>
                  <a:pt x="488463" y="5954251"/>
                  <a:pt x="247714" y="5944983"/>
                </a:cubicBezTo>
                <a:cubicBezTo>
                  <a:pt x="174818" y="5942062"/>
                  <a:pt x="102913" y="5934760"/>
                  <a:pt x="31834" y="5923857"/>
                </a:cubicBezTo>
                <a:lnTo>
                  <a:pt x="0" y="5917408"/>
                </a:lnTo>
                <a:close/>
              </a:path>
            </a:pathLst>
          </a:custGeom>
        </p:spPr>
      </p:pic>
      <p:pic>
        <p:nvPicPr>
          <p:cNvPr id="7" name="Picture 6"/>
          <p:cNvPicPr>
            <a:picLocks noChangeAspect="1"/>
          </p:cNvPicPr>
          <p:nvPr/>
        </p:nvPicPr>
        <p:blipFill rotWithShape="1">
          <a:blip r:embed="rId5"/>
          <a:srcRect l="28711" r="19469"/>
          <a:stretch/>
        </p:blipFill>
        <p:spPr>
          <a:xfrm>
            <a:off x="4406845" y="4"/>
            <a:ext cx="3769484" cy="3142208"/>
          </a:xfrm>
          <a:custGeom>
            <a:avLst/>
            <a:gdLst/>
            <a:ahLst/>
            <a:cxnLst/>
            <a:rect l="l" t="t" r="r" b="b"/>
            <a:pathLst>
              <a:path w="4101288" h="3418797">
                <a:moveTo>
                  <a:pt x="989912" y="0"/>
                </a:moveTo>
                <a:lnTo>
                  <a:pt x="3844502" y="0"/>
                </a:lnTo>
                <a:lnTo>
                  <a:pt x="3760850" y="25406"/>
                </a:lnTo>
                <a:cubicBezTo>
                  <a:pt x="3711615" y="43967"/>
                  <a:pt x="3663870" y="67007"/>
                  <a:pt x="3618425" y="98254"/>
                </a:cubicBezTo>
                <a:cubicBezTo>
                  <a:pt x="3626136" y="110145"/>
                  <a:pt x="3665355" y="144049"/>
                  <a:pt x="3649272" y="146579"/>
                </a:cubicBezTo>
                <a:cubicBezTo>
                  <a:pt x="3604102" y="153917"/>
                  <a:pt x="3564000" y="178711"/>
                  <a:pt x="3522797" y="199205"/>
                </a:cubicBezTo>
                <a:cubicBezTo>
                  <a:pt x="3504948" y="208060"/>
                  <a:pt x="3483356" y="219700"/>
                  <a:pt x="3491728" y="251325"/>
                </a:cubicBezTo>
                <a:cubicBezTo>
                  <a:pt x="3506932" y="260181"/>
                  <a:pt x="3518169" y="247783"/>
                  <a:pt x="3530727" y="246772"/>
                </a:cubicBezTo>
                <a:cubicBezTo>
                  <a:pt x="3543507" y="245761"/>
                  <a:pt x="3572153" y="252336"/>
                  <a:pt x="3564219" y="256638"/>
                </a:cubicBezTo>
                <a:cubicBezTo>
                  <a:pt x="3528083" y="276121"/>
                  <a:pt x="3593085" y="322928"/>
                  <a:pt x="3550339" y="322928"/>
                </a:cubicBezTo>
                <a:cubicBezTo>
                  <a:pt x="3478728" y="323181"/>
                  <a:pt x="3440609" y="406169"/>
                  <a:pt x="3371643" y="408447"/>
                </a:cubicBezTo>
                <a:cubicBezTo>
                  <a:pt x="3360627" y="408698"/>
                  <a:pt x="3355338" y="423373"/>
                  <a:pt x="3355558" y="436278"/>
                </a:cubicBezTo>
                <a:cubicBezTo>
                  <a:pt x="3355558" y="451712"/>
                  <a:pt x="3365694" y="454494"/>
                  <a:pt x="3376931" y="456013"/>
                </a:cubicBezTo>
                <a:cubicBezTo>
                  <a:pt x="3394118" y="458289"/>
                  <a:pt x="3411965" y="436278"/>
                  <a:pt x="3434660" y="466133"/>
                </a:cubicBezTo>
                <a:cubicBezTo>
                  <a:pt x="3393898" y="483590"/>
                  <a:pt x="3353135" y="501049"/>
                  <a:pt x="3353797" y="561013"/>
                </a:cubicBezTo>
                <a:cubicBezTo>
                  <a:pt x="3354015" y="577205"/>
                  <a:pt x="3337050" y="583277"/>
                  <a:pt x="3324270" y="587325"/>
                </a:cubicBezTo>
                <a:cubicBezTo>
                  <a:pt x="3303117" y="593904"/>
                  <a:pt x="3285272" y="605543"/>
                  <a:pt x="3273812" y="628061"/>
                </a:cubicBezTo>
                <a:cubicBezTo>
                  <a:pt x="3274033" y="632362"/>
                  <a:pt x="3274254" y="636917"/>
                  <a:pt x="3272930" y="640459"/>
                </a:cubicBezTo>
                <a:cubicBezTo>
                  <a:pt x="3276676" y="694855"/>
                  <a:pt x="3307523" y="693336"/>
                  <a:pt x="3341676" y="684230"/>
                </a:cubicBezTo>
                <a:cubicBezTo>
                  <a:pt x="3382439" y="673096"/>
                  <a:pt x="3422762" y="652855"/>
                  <a:pt x="3465728" y="672338"/>
                </a:cubicBezTo>
                <a:cubicBezTo>
                  <a:pt x="3405133" y="698397"/>
                  <a:pt x="3339253" y="700422"/>
                  <a:pt x="3282405" y="737615"/>
                </a:cubicBezTo>
                <a:cubicBezTo>
                  <a:pt x="3490406" y="744447"/>
                  <a:pt x="3674169" y="627048"/>
                  <a:pt x="3875781" y="582013"/>
                </a:cubicBezTo>
                <a:cubicBezTo>
                  <a:pt x="3868951" y="612120"/>
                  <a:pt x="3852646" y="618193"/>
                  <a:pt x="3837883" y="622747"/>
                </a:cubicBezTo>
                <a:cubicBezTo>
                  <a:pt x="3763408" y="645519"/>
                  <a:pt x="3698188" y="690809"/>
                  <a:pt x="3630322" y="730023"/>
                </a:cubicBezTo>
                <a:cubicBezTo>
                  <a:pt x="3602340" y="746216"/>
                  <a:pt x="3582066" y="762411"/>
                  <a:pt x="3571492" y="797327"/>
                </a:cubicBezTo>
                <a:cubicBezTo>
                  <a:pt x="3562015" y="828953"/>
                  <a:pt x="3543728" y="843628"/>
                  <a:pt x="3509797" y="834518"/>
                </a:cubicBezTo>
                <a:cubicBezTo>
                  <a:pt x="3482254" y="826927"/>
                  <a:pt x="3452068" y="830975"/>
                  <a:pt x="3423203" y="833760"/>
                </a:cubicBezTo>
                <a:cubicBezTo>
                  <a:pt x="3389931" y="836796"/>
                  <a:pt x="3352693" y="872470"/>
                  <a:pt x="3361728" y="890941"/>
                </a:cubicBezTo>
                <a:cubicBezTo>
                  <a:pt x="3377151" y="922314"/>
                  <a:pt x="3402931" y="906627"/>
                  <a:pt x="3425847" y="903084"/>
                </a:cubicBezTo>
                <a:cubicBezTo>
                  <a:pt x="3451848" y="898784"/>
                  <a:pt x="3500100" y="889927"/>
                  <a:pt x="3500982" y="893723"/>
                </a:cubicBezTo>
                <a:cubicBezTo>
                  <a:pt x="3517950" y="972410"/>
                  <a:pt x="3637374" y="903845"/>
                  <a:pt x="3663154" y="896758"/>
                </a:cubicBezTo>
                <a:cubicBezTo>
                  <a:pt x="3695322" y="887904"/>
                  <a:pt x="3725509" y="904097"/>
                  <a:pt x="3756136" y="907891"/>
                </a:cubicBezTo>
                <a:cubicBezTo>
                  <a:pt x="3783459" y="911433"/>
                  <a:pt x="3937918" y="922314"/>
                  <a:pt x="3969866" y="888915"/>
                </a:cubicBezTo>
                <a:cubicBezTo>
                  <a:pt x="3974273" y="914976"/>
                  <a:pt x="3965020" y="925602"/>
                  <a:pt x="3957306" y="937494"/>
                </a:cubicBezTo>
                <a:cubicBezTo>
                  <a:pt x="3946511" y="954445"/>
                  <a:pt x="3944747" y="966337"/>
                  <a:pt x="3965239" y="979747"/>
                </a:cubicBezTo>
                <a:cubicBezTo>
                  <a:pt x="4023630" y="1018206"/>
                  <a:pt x="4022747" y="1019470"/>
                  <a:pt x="3968324" y="1071591"/>
                </a:cubicBezTo>
                <a:cubicBezTo>
                  <a:pt x="3965678" y="1073867"/>
                  <a:pt x="3966782" y="1081459"/>
                  <a:pt x="3966341" y="1086519"/>
                </a:cubicBezTo>
                <a:cubicBezTo>
                  <a:pt x="3980663" y="1094615"/>
                  <a:pt x="3997409" y="1074373"/>
                  <a:pt x="4014153" y="1096133"/>
                </a:cubicBezTo>
                <a:cubicBezTo>
                  <a:pt x="3941222" y="1191771"/>
                  <a:pt x="3829950" y="1215299"/>
                  <a:pt x="3729254" y="1287157"/>
                </a:cubicBezTo>
                <a:cubicBezTo>
                  <a:pt x="3810780" y="1310939"/>
                  <a:pt x="3859696" y="1227952"/>
                  <a:pt x="3919628" y="1238578"/>
                </a:cubicBezTo>
                <a:cubicBezTo>
                  <a:pt x="3949596" y="1264639"/>
                  <a:pt x="3860577" y="1306386"/>
                  <a:pt x="3945409" y="1318784"/>
                </a:cubicBezTo>
                <a:cubicBezTo>
                  <a:pt x="3908610" y="1341555"/>
                  <a:pt x="3881289" y="1363817"/>
                  <a:pt x="3855951" y="1390133"/>
                </a:cubicBezTo>
                <a:cubicBezTo>
                  <a:pt x="3810780" y="1437192"/>
                  <a:pt x="3801967" y="1468060"/>
                  <a:pt x="3822900" y="1531314"/>
                </a:cubicBezTo>
                <a:cubicBezTo>
                  <a:pt x="3836562" y="1572808"/>
                  <a:pt x="3856611" y="1611013"/>
                  <a:pt x="3838986" y="1660349"/>
                </a:cubicBezTo>
                <a:cubicBezTo>
                  <a:pt x="3826646" y="1694254"/>
                  <a:pt x="3831494" y="1716517"/>
                  <a:pt x="3877323" y="1701337"/>
                </a:cubicBezTo>
                <a:cubicBezTo>
                  <a:pt x="3926679" y="1685144"/>
                  <a:pt x="3945187" y="1715505"/>
                  <a:pt x="3932849" y="1774963"/>
                </a:cubicBezTo>
                <a:cubicBezTo>
                  <a:pt x="3924917" y="1813169"/>
                  <a:pt x="3933291" y="1824806"/>
                  <a:pt x="3967221" y="1820505"/>
                </a:cubicBezTo>
                <a:cubicBezTo>
                  <a:pt x="4004680" y="1815698"/>
                  <a:pt x="4040375" y="1790649"/>
                  <a:pt x="4086646" y="1802795"/>
                </a:cubicBezTo>
                <a:cubicBezTo>
                  <a:pt x="4049631" y="1872120"/>
                  <a:pt x="3970527" y="1852385"/>
                  <a:pt x="3927340" y="1918423"/>
                </a:cubicBezTo>
                <a:cubicBezTo>
                  <a:pt x="3978900" y="1918674"/>
                  <a:pt x="4018341" y="1918423"/>
                  <a:pt x="4056460" y="1903999"/>
                </a:cubicBezTo>
                <a:cubicBezTo>
                  <a:pt x="4072325" y="1898179"/>
                  <a:pt x="4089732" y="1892109"/>
                  <a:pt x="4098545" y="1912096"/>
                </a:cubicBezTo>
                <a:cubicBezTo>
                  <a:pt x="4108901" y="1936132"/>
                  <a:pt x="4087529" y="1945241"/>
                  <a:pt x="4074527" y="1949542"/>
                </a:cubicBezTo>
                <a:cubicBezTo>
                  <a:pt x="4037951" y="1961686"/>
                  <a:pt x="4009969" y="1990529"/>
                  <a:pt x="3979782" y="2013047"/>
                </a:cubicBezTo>
                <a:cubicBezTo>
                  <a:pt x="3913460" y="2062386"/>
                  <a:pt x="3840746" y="2103626"/>
                  <a:pt x="3784559" y="2185097"/>
                </a:cubicBezTo>
                <a:cubicBezTo>
                  <a:pt x="3855290" y="2164349"/>
                  <a:pt x="3907951" y="2116025"/>
                  <a:pt x="3973612" y="2106157"/>
                </a:cubicBezTo>
                <a:cubicBezTo>
                  <a:pt x="3916764" y="2180290"/>
                  <a:pt x="3843611" y="2229120"/>
                  <a:pt x="3774426" y="2283011"/>
                </a:cubicBezTo>
                <a:cubicBezTo>
                  <a:pt x="3754594" y="2298192"/>
                  <a:pt x="3734543" y="2308566"/>
                  <a:pt x="3730136" y="2341710"/>
                </a:cubicBezTo>
                <a:cubicBezTo>
                  <a:pt x="3721542" y="2405976"/>
                  <a:pt x="3695763" y="2459107"/>
                  <a:pt x="3640678" y="2487444"/>
                </a:cubicBezTo>
                <a:cubicBezTo>
                  <a:pt x="3640238" y="2487699"/>
                  <a:pt x="3643322" y="2497314"/>
                  <a:pt x="3645085" y="2503890"/>
                </a:cubicBezTo>
                <a:cubicBezTo>
                  <a:pt x="3678797" y="2505916"/>
                  <a:pt x="3705458" y="2467963"/>
                  <a:pt x="3748425" y="2480360"/>
                </a:cubicBezTo>
                <a:cubicBezTo>
                  <a:pt x="3707220" y="2531974"/>
                  <a:pt x="3672847" y="2578277"/>
                  <a:pt x="3614458" y="2602819"/>
                </a:cubicBezTo>
                <a:cubicBezTo>
                  <a:pt x="3567745" y="2622300"/>
                  <a:pt x="3510016" y="2633686"/>
                  <a:pt x="3476083" y="2696937"/>
                </a:cubicBezTo>
                <a:cubicBezTo>
                  <a:pt x="3515524" y="2709337"/>
                  <a:pt x="3544831" y="2693651"/>
                  <a:pt x="3574357" y="2682517"/>
                </a:cubicBezTo>
                <a:cubicBezTo>
                  <a:pt x="3619525" y="2665312"/>
                  <a:pt x="3664255" y="2645832"/>
                  <a:pt x="3709425" y="2628625"/>
                </a:cubicBezTo>
                <a:cubicBezTo>
                  <a:pt x="3726611" y="2622047"/>
                  <a:pt x="3745340" y="2617491"/>
                  <a:pt x="3756357" y="2648866"/>
                </a:cubicBezTo>
                <a:cubicBezTo>
                  <a:pt x="3698847" y="2655446"/>
                  <a:pt x="3664475" y="2697951"/>
                  <a:pt x="3628340" y="2737926"/>
                </a:cubicBezTo>
                <a:cubicBezTo>
                  <a:pt x="3608067" y="2760445"/>
                  <a:pt x="3591541" y="2790554"/>
                  <a:pt x="3554967" y="2779169"/>
                </a:cubicBezTo>
                <a:cubicBezTo>
                  <a:pt x="3535796" y="2773097"/>
                  <a:pt x="3523678" y="2790046"/>
                  <a:pt x="3525662" y="2810794"/>
                </a:cubicBezTo>
                <a:cubicBezTo>
                  <a:pt x="3532932" y="2883915"/>
                  <a:pt x="3488203" y="2909469"/>
                  <a:pt x="3441932" y="2923637"/>
                </a:cubicBezTo>
                <a:cubicBezTo>
                  <a:pt x="3354236" y="2950204"/>
                  <a:pt x="3281303" y="3012697"/>
                  <a:pt x="3196032" y="3046854"/>
                </a:cubicBezTo>
                <a:cubicBezTo>
                  <a:pt x="3113184" y="3079999"/>
                  <a:pt x="3049065" y="3158685"/>
                  <a:pt x="2965998" y="3199927"/>
                </a:cubicBezTo>
                <a:cubicBezTo>
                  <a:pt x="2905843" y="3229783"/>
                  <a:pt x="2848335" y="3268239"/>
                  <a:pt x="2786418" y="3295311"/>
                </a:cubicBezTo>
                <a:cubicBezTo>
                  <a:pt x="2639894" y="3359324"/>
                  <a:pt x="2490503" y="3410685"/>
                  <a:pt x="2332519" y="3418022"/>
                </a:cubicBezTo>
                <a:cubicBezTo>
                  <a:pt x="2202077" y="3423842"/>
                  <a:pt x="1070633" y="3418277"/>
                  <a:pt x="611003" y="2585615"/>
                </a:cubicBezTo>
                <a:cubicBezTo>
                  <a:pt x="602189" y="2581565"/>
                  <a:pt x="592275" y="2570939"/>
                  <a:pt x="589190" y="2560818"/>
                </a:cubicBezTo>
                <a:cubicBezTo>
                  <a:pt x="574427" y="2513505"/>
                  <a:pt x="538291" y="2493011"/>
                  <a:pt x="505681" y="2467457"/>
                </a:cubicBezTo>
                <a:cubicBezTo>
                  <a:pt x="477036" y="2444939"/>
                  <a:pt x="446628" y="2421409"/>
                  <a:pt x="434730" y="2383456"/>
                </a:cubicBezTo>
                <a:cubicBezTo>
                  <a:pt x="419086" y="2332854"/>
                  <a:pt x="463594" y="2374348"/>
                  <a:pt x="471748" y="2355119"/>
                </a:cubicBezTo>
                <a:cubicBezTo>
                  <a:pt x="454782" y="2328807"/>
                  <a:pt x="428560" y="2304770"/>
                  <a:pt x="421730" y="2274915"/>
                </a:cubicBezTo>
                <a:cubicBezTo>
                  <a:pt x="396833" y="2167131"/>
                  <a:pt x="343069" y="2088698"/>
                  <a:pt x="262645" y="2027722"/>
                </a:cubicBezTo>
                <a:cubicBezTo>
                  <a:pt x="239509" y="2010264"/>
                  <a:pt x="224307" y="1978384"/>
                  <a:pt x="192799" y="1973326"/>
                </a:cubicBezTo>
                <a:cubicBezTo>
                  <a:pt x="122730" y="1962193"/>
                  <a:pt x="144764" y="1875156"/>
                  <a:pt x="107746" y="1836446"/>
                </a:cubicBezTo>
                <a:cubicBezTo>
                  <a:pt x="100695" y="1829107"/>
                  <a:pt x="94306" y="1814687"/>
                  <a:pt x="95627" y="1804821"/>
                </a:cubicBezTo>
                <a:cubicBezTo>
                  <a:pt x="97609" y="1790649"/>
                  <a:pt x="105983" y="1777240"/>
                  <a:pt x="113034" y="1764589"/>
                </a:cubicBezTo>
                <a:cubicBezTo>
                  <a:pt x="120306" y="1751939"/>
                  <a:pt x="131322" y="1740806"/>
                  <a:pt x="126034" y="1724108"/>
                </a:cubicBezTo>
                <a:cubicBezTo>
                  <a:pt x="123833" y="1717277"/>
                  <a:pt x="125373" y="1693494"/>
                  <a:pt x="109068" y="1712215"/>
                </a:cubicBezTo>
                <a:cubicBezTo>
                  <a:pt x="64340" y="1763578"/>
                  <a:pt x="38339" y="1715001"/>
                  <a:pt x="0" y="1691723"/>
                </a:cubicBezTo>
                <a:cubicBezTo>
                  <a:pt x="30848" y="1667686"/>
                  <a:pt x="58610" y="1650735"/>
                  <a:pt x="63238" y="1614808"/>
                </a:cubicBezTo>
                <a:cubicBezTo>
                  <a:pt x="72712" y="1540674"/>
                  <a:pt x="113253" y="1506772"/>
                  <a:pt x="174729" y="1500192"/>
                </a:cubicBezTo>
                <a:cubicBezTo>
                  <a:pt x="152034" y="1428591"/>
                  <a:pt x="152034" y="1428591"/>
                  <a:pt x="225408" y="1418722"/>
                </a:cubicBezTo>
                <a:cubicBezTo>
                  <a:pt x="197204" y="1373181"/>
                  <a:pt x="197204" y="1361542"/>
                  <a:pt x="231358" y="1345855"/>
                </a:cubicBezTo>
                <a:cubicBezTo>
                  <a:pt x="264188" y="1330927"/>
                  <a:pt x="300543" y="1325867"/>
                  <a:pt x="330952" y="1302844"/>
                </a:cubicBezTo>
                <a:cubicBezTo>
                  <a:pt x="302967" y="1244651"/>
                  <a:pt x="295035" y="1177097"/>
                  <a:pt x="237307" y="1148758"/>
                </a:cubicBezTo>
                <a:cubicBezTo>
                  <a:pt x="228273" y="1144458"/>
                  <a:pt x="222103" y="1127000"/>
                  <a:pt x="227831" y="1116880"/>
                </a:cubicBezTo>
                <a:cubicBezTo>
                  <a:pt x="248764" y="1080194"/>
                  <a:pt x="218798" y="1010614"/>
                  <a:pt x="284017" y="1002772"/>
                </a:cubicBezTo>
                <a:cubicBezTo>
                  <a:pt x="292171" y="1002013"/>
                  <a:pt x="299663" y="994421"/>
                  <a:pt x="293273" y="984554"/>
                </a:cubicBezTo>
                <a:cubicBezTo>
                  <a:pt x="271238" y="950145"/>
                  <a:pt x="297900" y="952421"/>
                  <a:pt x="313983" y="948120"/>
                </a:cubicBezTo>
                <a:cubicBezTo>
                  <a:pt x="333375" y="942809"/>
                  <a:pt x="355409" y="957988"/>
                  <a:pt x="373477" y="939265"/>
                </a:cubicBezTo>
                <a:cubicBezTo>
                  <a:pt x="369289" y="919530"/>
                  <a:pt x="353646" y="919783"/>
                  <a:pt x="342629" y="913458"/>
                </a:cubicBezTo>
                <a:cubicBezTo>
                  <a:pt x="310460" y="895240"/>
                  <a:pt x="284238" y="873483"/>
                  <a:pt x="282695" y="826169"/>
                </a:cubicBezTo>
                <a:cubicBezTo>
                  <a:pt x="281595" y="787964"/>
                  <a:pt x="278069" y="754314"/>
                  <a:pt x="322578" y="742675"/>
                </a:cubicBezTo>
                <a:cubicBezTo>
                  <a:pt x="341086" y="737866"/>
                  <a:pt x="335797" y="710289"/>
                  <a:pt x="325221" y="696626"/>
                </a:cubicBezTo>
                <a:cubicBezTo>
                  <a:pt x="306272" y="672338"/>
                  <a:pt x="290629" y="639953"/>
                  <a:pt x="258017" y="637675"/>
                </a:cubicBezTo>
                <a:cubicBezTo>
                  <a:pt x="238187" y="636158"/>
                  <a:pt x="222983" y="626035"/>
                  <a:pt x="207340" y="614398"/>
                </a:cubicBezTo>
                <a:cubicBezTo>
                  <a:pt x="196103" y="606047"/>
                  <a:pt x="182662" y="598964"/>
                  <a:pt x="183983" y="581001"/>
                </a:cubicBezTo>
                <a:cubicBezTo>
                  <a:pt x="185306" y="563795"/>
                  <a:pt x="198305" y="556711"/>
                  <a:pt x="211526" y="553169"/>
                </a:cubicBezTo>
                <a:cubicBezTo>
                  <a:pt x="255595" y="541784"/>
                  <a:pt x="297017" y="525085"/>
                  <a:pt x="333816" y="486880"/>
                </a:cubicBezTo>
                <a:cubicBezTo>
                  <a:pt x="309357" y="466639"/>
                  <a:pt x="286001" y="451964"/>
                  <a:pt x="267934" y="431469"/>
                </a:cubicBezTo>
                <a:cubicBezTo>
                  <a:pt x="224307" y="381881"/>
                  <a:pt x="593817" y="225772"/>
                  <a:pt x="612325" y="170108"/>
                </a:cubicBezTo>
                <a:cubicBezTo>
                  <a:pt x="618054" y="152904"/>
                  <a:pt x="637663" y="135194"/>
                  <a:pt x="653971" y="130133"/>
                </a:cubicBezTo>
                <a:cubicBezTo>
                  <a:pt x="730427" y="106350"/>
                  <a:pt x="796748" y="52963"/>
                  <a:pt x="874970" y="33228"/>
                </a:cubicBezTo>
                <a:cubicBezTo>
                  <a:pt x="911877" y="23867"/>
                  <a:pt x="948509" y="12925"/>
                  <a:pt x="986021" y="1223"/>
                </a:cubicBezTo>
                <a:close/>
              </a:path>
            </a:pathLst>
          </a:custGeom>
        </p:spPr>
      </p:pic>
      <p:pic>
        <p:nvPicPr>
          <p:cNvPr id="8" name="Picture 4" descr="http://38.media.tumblr.com/4ded96b4c24963fb25b6e513c0e4f752/tumblr_mf12ogUvty1qkrwwlo1_500.jpg"/>
          <p:cNvPicPr>
            <a:picLocks noChangeAspect="1" noChangeArrowheads="1"/>
          </p:cNvPicPr>
          <p:nvPr/>
        </p:nvPicPr>
        <p:blipFill rotWithShape="1">
          <a:blip r:embed="rId6">
            <a:extLst>
              <a:ext uri="{28A0092B-C50C-407E-A947-70E740481C1C}">
                <a14:useLocalDpi xmlns:a14="http://schemas.microsoft.com/office/drawing/2010/main" val="0"/>
              </a:ext>
            </a:extLst>
          </a:blip>
          <a:srcRect r="-3" b="19078"/>
          <a:stretch/>
        </p:blipFill>
        <p:spPr bwMode="auto">
          <a:xfrm>
            <a:off x="9459072" y="876531"/>
            <a:ext cx="2732928" cy="3313084"/>
          </a:xfrm>
          <a:custGeom>
            <a:avLst/>
            <a:gdLst/>
            <a:ahLst/>
            <a:cxnLst/>
            <a:rect l="l" t="t" r="r" b="b"/>
            <a:pathLst>
              <a:path w="3538926" h="4290182">
                <a:moveTo>
                  <a:pt x="1370437" y="0"/>
                </a:moveTo>
                <a:lnTo>
                  <a:pt x="3538926" y="0"/>
                </a:lnTo>
                <a:lnTo>
                  <a:pt x="3538926" y="4256362"/>
                </a:lnTo>
                <a:lnTo>
                  <a:pt x="3455334" y="4273195"/>
                </a:lnTo>
                <a:cubicBezTo>
                  <a:pt x="3401009" y="4281478"/>
                  <a:pt x="3346052" y="4287025"/>
                  <a:pt x="3290337" y="4289244"/>
                </a:cubicBezTo>
                <a:cubicBezTo>
                  <a:pt x="3106332" y="4296285"/>
                  <a:pt x="1510274" y="4289552"/>
                  <a:pt x="861903" y="3282295"/>
                </a:cubicBezTo>
                <a:cubicBezTo>
                  <a:pt x="849470" y="3277397"/>
                  <a:pt x="835485" y="3264542"/>
                  <a:pt x="831133" y="3252299"/>
                </a:cubicBezTo>
                <a:cubicBezTo>
                  <a:pt x="810307" y="3195065"/>
                  <a:pt x="759333" y="3170274"/>
                  <a:pt x="713332" y="3139362"/>
                </a:cubicBezTo>
                <a:cubicBezTo>
                  <a:pt x="672925" y="3112122"/>
                  <a:pt x="630030" y="3083658"/>
                  <a:pt x="613246" y="3037747"/>
                </a:cubicBezTo>
                <a:cubicBezTo>
                  <a:pt x="591178" y="2976535"/>
                  <a:pt x="653963" y="3026730"/>
                  <a:pt x="665465" y="3003469"/>
                </a:cubicBezTo>
                <a:cubicBezTo>
                  <a:pt x="641532" y="2971640"/>
                  <a:pt x="604543" y="2942562"/>
                  <a:pt x="594908" y="2906447"/>
                </a:cubicBezTo>
                <a:cubicBezTo>
                  <a:pt x="559787" y="2776063"/>
                  <a:pt x="483946" y="2681183"/>
                  <a:pt x="370497" y="2607422"/>
                </a:cubicBezTo>
                <a:cubicBezTo>
                  <a:pt x="337860" y="2586304"/>
                  <a:pt x="316415" y="2547739"/>
                  <a:pt x="271969" y="2541620"/>
                </a:cubicBezTo>
                <a:cubicBezTo>
                  <a:pt x="173127" y="2528152"/>
                  <a:pt x="204209" y="2422866"/>
                  <a:pt x="151990" y="2376038"/>
                </a:cubicBezTo>
                <a:cubicBezTo>
                  <a:pt x="142044" y="2367161"/>
                  <a:pt x="133031" y="2349717"/>
                  <a:pt x="134895" y="2337782"/>
                </a:cubicBezTo>
                <a:cubicBezTo>
                  <a:pt x="137691" y="2320639"/>
                  <a:pt x="149504" y="2304419"/>
                  <a:pt x="159450" y="2289115"/>
                </a:cubicBezTo>
                <a:cubicBezTo>
                  <a:pt x="169707" y="2273813"/>
                  <a:pt x="185247" y="2260344"/>
                  <a:pt x="177788" y="2240145"/>
                </a:cubicBezTo>
                <a:cubicBezTo>
                  <a:pt x="174683" y="2231882"/>
                  <a:pt x="176855" y="2203112"/>
                  <a:pt x="153855" y="2225759"/>
                </a:cubicBezTo>
                <a:cubicBezTo>
                  <a:pt x="90759" y="2287892"/>
                  <a:pt x="54081" y="2229129"/>
                  <a:pt x="0" y="2200970"/>
                </a:cubicBezTo>
                <a:cubicBezTo>
                  <a:pt x="43514" y="2171892"/>
                  <a:pt x="82677" y="2151388"/>
                  <a:pt x="89205" y="2107927"/>
                </a:cubicBezTo>
                <a:cubicBezTo>
                  <a:pt x="102570" y="2018249"/>
                  <a:pt x="159758" y="1977237"/>
                  <a:pt x="246479" y="1969279"/>
                </a:cubicBezTo>
                <a:cubicBezTo>
                  <a:pt x="214465" y="1882663"/>
                  <a:pt x="214465" y="1882663"/>
                  <a:pt x="317968" y="1870725"/>
                </a:cubicBezTo>
                <a:cubicBezTo>
                  <a:pt x="278183" y="1815635"/>
                  <a:pt x="278183" y="1801556"/>
                  <a:pt x="326361" y="1782580"/>
                </a:cubicBezTo>
                <a:cubicBezTo>
                  <a:pt x="372673" y="1764521"/>
                  <a:pt x="423957" y="1758400"/>
                  <a:pt x="466852" y="1730550"/>
                </a:cubicBezTo>
                <a:cubicBezTo>
                  <a:pt x="427377" y="1660155"/>
                  <a:pt x="416187" y="1578436"/>
                  <a:pt x="334753" y="1544155"/>
                </a:cubicBezTo>
                <a:cubicBezTo>
                  <a:pt x="322010" y="1538952"/>
                  <a:pt x="313307" y="1517834"/>
                  <a:pt x="321386" y="1505592"/>
                </a:cubicBezTo>
                <a:cubicBezTo>
                  <a:pt x="350915" y="1461214"/>
                  <a:pt x="308644" y="1377045"/>
                  <a:pt x="400645" y="1367557"/>
                </a:cubicBezTo>
                <a:cubicBezTo>
                  <a:pt x="412147" y="1366640"/>
                  <a:pt x="422716" y="1357456"/>
                  <a:pt x="413701" y="1345520"/>
                </a:cubicBezTo>
                <a:cubicBezTo>
                  <a:pt x="382618" y="1303896"/>
                  <a:pt x="420228" y="1306649"/>
                  <a:pt x="442916" y="1301447"/>
                </a:cubicBezTo>
                <a:cubicBezTo>
                  <a:pt x="470270" y="1295021"/>
                  <a:pt x="501352" y="1313384"/>
                  <a:pt x="526840" y="1290735"/>
                </a:cubicBezTo>
                <a:cubicBezTo>
                  <a:pt x="520932" y="1266862"/>
                  <a:pt x="498866" y="1267167"/>
                  <a:pt x="483325" y="1259517"/>
                </a:cubicBezTo>
                <a:cubicBezTo>
                  <a:pt x="437945" y="1237479"/>
                  <a:pt x="400956" y="1211159"/>
                  <a:pt x="398780" y="1153924"/>
                </a:cubicBezTo>
                <a:cubicBezTo>
                  <a:pt x="397228" y="1107708"/>
                  <a:pt x="392254" y="1067003"/>
                  <a:pt x="455041" y="1052922"/>
                </a:cubicBezTo>
                <a:cubicBezTo>
                  <a:pt x="481149" y="1047106"/>
                  <a:pt x="473687" y="1013747"/>
                  <a:pt x="458768" y="997218"/>
                </a:cubicBezTo>
                <a:cubicBezTo>
                  <a:pt x="432038" y="967837"/>
                  <a:pt x="409972" y="928661"/>
                  <a:pt x="363968" y="925907"/>
                </a:cubicBezTo>
                <a:cubicBezTo>
                  <a:pt x="335995" y="924071"/>
                  <a:pt x="314548" y="911826"/>
                  <a:pt x="292481" y="897749"/>
                </a:cubicBezTo>
                <a:cubicBezTo>
                  <a:pt x="276630" y="887646"/>
                  <a:pt x="257670" y="879078"/>
                  <a:pt x="259533" y="857348"/>
                </a:cubicBezTo>
                <a:cubicBezTo>
                  <a:pt x="261399" y="836535"/>
                  <a:pt x="279736" y="827966"/>
                  <a:pt x="298387" y="823681"/>
                </a:cubicBezTo>
                <a:cubicBezTo>
                  <a:pt x="360552" y="809909"/>
                  <a:pt x="418983" y="789708"/>
                  <a:pt x="470893" y="743493"/>
                </a:cubicBezTo>
                <a:cubicBezTo>
                  <a:pt x="436390" y="719007"/>
                  <a:pt x="403444" y="701256"/>
                  <a:pt x="377957" y="676463"/>
                </a:cubicBezTo>
                <a:cubicBezTo>
                  <a:pt x="316415" y="616477"/>
                  <a:pt x="837660" y="427634"/>
                  <a:pt x="863768" y="360299"/>
                </a:cubicBezTo>
                <a:cubicBezTo>
                  <a:pt x="871849" y="339488"/>
                  <a:pt x="899511" y="318064"/>
                  <a:pt x="922515" y="311942"/>
                </a:cubicBezTo>
                <a:cubicBezTo>
                  <a:pt x="1030367" y="283171"/>
                  <a:pt x="1123922" y="218591"/>
                  <a:pt x="1234265" y="194718"/>
                </a:cubicBezTo>
                <a:cubicBezTo>
                  <a:pt x="1338390" y="172070"/>
                  <a:pt x="1440960" y="141768"/>
                  <a:pt x="1555030" y="111776"/>
                </a:cubicBezTo>
                <a:cubicBezTo>
                  <a:pt x="1520063" y="74130"/>
                  <a:pt x="1471575" y="57526"/>
                  <a:pt x="1428216" y="36752"/>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025833" y="3142212"/>
            <a:ext cx="5885411" cy="3068532"/>
          </a:xfrm>
          <a:prstGeom prst="rect">
            <a:avLst/>
          </a:prstGeom>
        </p:spPr>
        <p:txBody>
          <a:bodyPr wrap="square">
            <a:spAutoFit/>
          </a:bodyPr>
          <a:lstStyle/>
          <a:p>
            <a:pPr lvl="0">
              <a:lnSpc>
                <a:spcPct val="90000"/>
              </a:lnSpc>
              <a:spcAft>
                <a:spcPts val="600"/>
              </a:spcAft>
            </a:pPr>
            <a:r>
              <a:rPr lang="en-US" sz="2000" b="1" dirty="0">
                <a:solidFill>
                  <a:prstClr val="black"/>
                </a:solidFill>
                <a:latin typeface="Helvetica" panose="020B0604020202020204" pitchFamily="34" charset="0"/>
                <a:cs typeface="Helvetica" panose="020B0604020202020204" pitchFamily="34" charset="0"/>
              </a:rPr>
              <a:t>LIFELONG IMPLICATIONS FOR THE CHILD</a:t>
            </a:r>
          </a:p>
          <a:p>
            <a:pPr lvl="0">
              <a:lnSpc>
                <a:spcPct val="90000"/>
              </a:lnSpc>
              <a:spcAft>
                <a:spcPts val="600"/>
              </a:spcAft>
            </a:pPr>
            <a:endParaRPr lang="en-US" dirty="0">
              <a:solidFill>
                <a:prstClr val="black"/>
              </a:solidFill>
              <a:latin typeface="Verdana"/>
            </a:endParaRPr>
          </a:p>
          <a:p>
            <a:pPr marL="285750" lvl="0" indent="-228600">
              <a:lnSpc>
                <a:spcPct val="90000"/>
              </a:lnSpc>
              <a:spcAft>
                <a:spcPts val="600"/>
              </a:spcAft>
              <a:buFont typeface="Arial" panose="020B0604020202020204" pitchFamily="34" charset="0"/>
              <a:buChar char="•"/>
            </a:pPr>
            <a:r>
              <a:rPr lang="en-US" sz="2000" dirty="0">
                <a:solidFill>
                  <a:prstClr val="black"/>
                </a:solidFill>
                <a:latin typeface="Helvetica" panose="020B0604020202020204" pitchFamily="34" charset="0"/>
                <a:cs typeface="Helvetica" panose="020B0604020202020204" pitchFamily="34" charset="0"/>
              </a:rPr>
              <a:t>Attention deficit disorders, hyperactivity</a:t>
            </a:r>
          </a:p>
          <a:p>
            <a:pPr marL="285750" lvl="0" indent="-228600">
              <a:lnSpc>
                <a:spcPct val="90000"/>
              </a:lnSpc>
              <a:spcAft>
                <a:spcPts val="600"/>
              </a:spcAft>
              <a:buFont typeface="Arial" panose="020B0604020202020204" pitchFamily="34" charset="0"/>
              <a:buChar char="•"/>
            </a:pPr>
            <a:r>
              <a:rPr lang="en-US" sz="2000" dirty="0">
                <a:solidFill>
                  <a:prstClr val="black"/>
                </a:solidFill>
                <a:latin typeface="Helvetica" panose="020B0604020202020204" pitchFamily="34" charset="0"/>
                <a:cs typeface="Helvetica" panose="020B0604020202020204" pitchFamily="34" charset="0"/>
              </a:rPr>
              <a:t>Learning disabilities</a:t>
            </a:r>
          </a:p>
          <a:p>
            <a:pPr marL="285750" lvl="0" indent="-228600">
              <a:lnSpc>
                <a:spcPct val="90000"/>
              </a:lnSpc>
              <a:spcAft>
                <a:spcPts val="600"/>
              </a:spcAft>
              <a:buFont typeface="Arial" panose="020B0604020202020204" pitchFamily="34" charset="0"/>
              <a:buChar char="•"/>
            </a:pPr>
            <a:r>
              <a:rPr lang="en-US" sz="2000" dirty="0" err="1">
                <a:solidFill>
                  <a:prstClr val="black"/>
                </a:solidFill>
                <a:latin typeface="Helvetica" panose="020B0604020202020204" pitchFamily="34" charset="0"/>
                <a:cs typeface="Helvetica" panose="020B0604020202020204" pitchFamily="34" charset="0"/>
              </a:rPr>
              <a:t>Transplacental</a:t>
            </a:r>
            <a:r>
              <a:rPr lang="en-US" sz="2000" dirty="0">
                <a:solidFill>
                  <a:prstClr val="black"/>
                </a:solidFill>
                <a:latin typeface="Helvetica" panose="020B0604020202020204" pitchFamily="34" charset="0"/>
                <a:cs typeface="Helvetica" panose="020B0604020202020204" pitchFamily="34" charset="0"/>
              </a:rPr>
              <a:t> carcinogenesis</a:t>
            </a:r>
          </a:p>
          <a:p>
            <a:pPr marL="285750" lvl="0" indent="-228600">
              <a:lnSpc>
                <a:spcPct val="90000"/>
              </a:lnSpc>
              <a:spcAft>
                <a:spcPts val="600"/>
              </a:spcAft>
              <a:buFont typeface="Arial" panose="020B0604020202020204" pitchFamily="34" charset="0"/>
              <a:buChar char="•"/>
            </a:pPr>
            <a:r>
              <a:rPr lang="en-US" sz="2000" dirty="0">
                <a:solidFill>
                  <a:prstClr val="black"/>
                </a:solidFill>
                <a:latin typeface="Helvetica" panose="020B0604020202020204" pitchFamily="34" charset="0"/>
                <a:cs typeface="Helvetica" panose="020B0604020202020204" pitchFamily="34" charset="0"/>
              </a:rPr>
              <a:t>Hearth defects (50% more likely in smokers, increased risk in SHS)</a:t>
            </a:r>
          </a:p>
          <a:p>
            <a:pPr marL="285750" lvl="0" indent="-228600">
              <a:lnSpc>
                <a:spcPct val="90000"/>
              </a:lnSpc>
              <a:spcAft>
                <a:spcPts val="600"/>
              </a:spcAft>
              <a:buFont typeface="Arial" panose="020B0604020202020204" pitchFamily="34" charset="0"/>
              <a:buChar char="•"/>
            </a:pPr>
            <a:r>
              <a:rPr lang="en-US" sz="2000" dirty="0">
                <a:solidFill>
                  <a:prstClr val="black"/>
                </a:solidFill>
                <a:latin typeface="Helvetica" panose="020B0604020202020204" pitchFamily="34" charset="0"/>
                <a:cs typeface="Helvetica" panose="020B0604020202020204" pitchFamily="34" charset="0"/>
              </a:rPr>
              <a:t>Childhood obesity, Diabetes</a:t>
            </a:r>
          </a:p>
          <a:p>
            <a:pPr marL="285750" lvl="0" indent="-228600">
              <a:lnSpc>
                <a:spcPct val="90000"/>
              </a:lnSpc>
              <a:spcAft>
                <a:spcPts val="600"/>
              </a:spcAft>
              <a:buFont typeface="Arial" panose="020B0604020202020204" pitchFamily="34" charset="0"/>
              <a:buChar char="•"/>
            </a:pPr>
            <a:r>
              <a:rPr lang="en-US" sz="2000" dirty="0">
                <a:solidFill>
                  <a:prstClr val="black"/>
                </a:solidFill>
                <a:latin typeface="Helvetica" panose="020B0604020202020204" pitchFamily="34" charset="0"/>
                <a:cs typeface="Helvetica" panose="020B0604020202020204" pitchFamily="34" charset="0"/>
              </a:rPr>
              <a:t>Cleft lip</a:t>
            </a:r>
          </a:p>
        </p:txBody>
      </p:sp>
      <p:pic>
        <p:nvPicPr>
          <p:cNvPr id="3" name="Picture 2" descr="A close-up of a logo&#10;&#10;Description automatically generated with low confidence">
            <a:extLst>
              <a:ext uri="{FF2B5EF4-FFF2-40B4-BE49-F238E27FC236}">
                <a16:creationId xmlns:a16="http://schemas.microsoft.com/office/drawing/2014/main" id="{D3A4D362-1F0E-CC20-999D-AECA210B87B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95329" y="96940"/>
            <a:ext cx="2496670" cy="881543"/>
          </a:xfrm>
          <a:prstGeom prst="rect">
            <a:avLst/>
          </a:prstGeom>
        </p:spPr>
      </p:pic>
    </p:spTree>
    <p:extLst>
      <p:ext uri="{BB962C8B-B14F-4D97-AF65-F5344CB8AC3E}">
        <p14:creationId xmlns:p14="http://schemas.microsoft.com/office/powerpoint/2010/main" val="4139895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41" y="275358"/>
            <a:ext cx="10322103" cy="830294"/>
          </a:xfrm>
        </p:spPr>
        <p:txBody>
          <a:bodyPr>
            <a:normAutofit/>
          </a:bodyPr>
          <a:lstStyle/>
          <a:p>
            <a:r>
              <a:rPr lang="en-GB" sz="3600" dirty="0">
                <a:solidFill>
                  <a:schemeClr val="accent6">
                    <a:lumMod val="75000"/>
                  </a:schemeClr>
                </a:solidFill>
                <a:latin typeface="Helvetica"/>
                <a:cs typeface="Helvetica"/>
              </a:rPr>
              <a:t>Women receiving care in CUMH who smoke</a:t>
            </a:r>
            <a:endParaRPr lang="en-IE" sz="3600" dirty="0">
              <a:solidFill>
                <a:schemeClr val="accent6">
                  <a:lumMod val="75000"/>
                </a:schemeClr>
              </a:solidFill>
            </a:endParaRPr>
          </a:p>
        </p:txBody>
      </p:sp>
      <p:sp>
        <p:nvSpPr>
          <p:cNvPr id="3" name="Content Placeholder 2"/>
          <p:cNvSpPr>
            <a:spLocks noGrp="1"/>
          </p:cNvSpPr>
          <p:nvPr>
            <p:ph sz="half" idx="1"/>
          </p:nvPr>
        </p:nvSpPr>
        <p:spPr>
          <a:xfrm>
            <a:off x="609599" y="1296041"/>
            <a:ext cx="6274420" cy="4956423"/>
          </a:xfrm>
        </p:spPr>
        <p:txBody>
          <a:bodyPr/>
          <a:lstStyle/>
          <a:p>
            <a:r>
              <a:rPr lang="en-IE" sz="2000" dirty="0">
                <a:latin typeface="Helvetica" panose="020B0604020202020204" pitchFamily="34" charset="0"/>
                <a:cs typeface="Helvetica" panose="020B0604020202020204" pitchFamily="34" charset="0"/>
              </a:rPr>
              <a:t>Pregnancy loss experienced by 36% of referrals,  of these 37% had recurrent pregnancy loss.</a:t>
            </a:r>
          </a:p>
          <a:p>
            <a:r>
              <a:rPr lang="en-IE" sz="2000" dirty="0">
                <a:latin typeface="Helvetica" panose="020B0604020202020204" pitchFamily="34" charset="0"/>
                <a:cs typeface="Helvetica" panose="020B0604020202020204" pitchFamily="34" charset="0"/>
              </a:rPr>
              <a:t>IUGE/LBW/VLBW - 22% </a:t>
            </a:r>
          </a:p>
          <a:p>
            <a:r>
              <a:rPr lang="en-IE" sz="2000" dirty="0">
                <a:latin typeface="Helvetica" panose="020B0604020202020204" pitchFamily="34" charset="0"/>
                <a:cs typeface="Helvetica" panose="020B0604020202020204" pitchFamily="34" charset="0"/>
              </a:rPr>
              <a:t>VLBW – 3.5%</a:t>
            </a:r>
          </a:p>
          <a:p>
            <a:r>
              <a:rPr lang="en-IE" sz="2000" dirty="0">
                <a:latin typeface="Helvetica" panose="020B0604020202020204" pitchFamily="34" charset="0"/>
                <a:cs typeface="Helvetica" panose="020B0604020202020204" pitchFamily="34" charset="0"/>
              </a:rPr>
              <a:t>Birth weight &lt; 3000g – 38%</a:t>
            </a:r>
          </a:p>
          <a:p>
            <a:r>
              <a:rPr lang="en-IE" sz="2000" dirty="0">
                <a:latin typeface="Helvetica" panose="020B0604020202020204" pitchFamily="34" charset="0"/>
                <a:cs typeface="Helvetica" panose="020B0604020202020204" pitchFamily="34" charset="0"/>
              </a:rPr>
              <a:t>Normal weight babies -14% GDM</a:t>
            </a:r>
          </a:p>
          <a:p>
            <a:r>
              <a:rPr lang="en-IE" sz="2000" dirty="0">
                <a:latin typeface="Helvetica" panose="020B0604020202020204" pitchFamily="34" charset="0"/>
                <a:cs typeface="Helvetica" panose="020B0604020202020204" pitchFamily="34" charset="0"/>
              </a:rPr>
              <a:t>Preterm births – 13%</a:t>
            </a:r>
          </a:p>
          <a:p>
            <a:r>
              <a:rPr lang="en-IE" sz="2000" dirty="0">
                <a:latin typeface="Helvetica" panose="020B0604020202020204" pitchFamily="34" charset="0"/>
                <a:cs typeface="Helvetica" panose="020B0604020202020204" pitchFamily="34" charset="0"/>
              </a:rPr>
              <a:t>PPROM – 3.5%</a:t>
            </a:r>
          </a:p>
          <a:p>
            <a:r>
              <a:rPr lang="en-IE" sz="2000" dirty="0">
                <a:latin typeface="Helvetica" panose="020B0604020202020204" pitchFamily="34" charset="0"/>
                <a:cs typeface="Helvetica" panose="020B0604020202020204" pitchFamily="34" charset="0"/>
              </a:rPr>
              <a:t>Placental problems – 5.4%</a:t>
            </a:r>
          </a:p>
          <a:p>
            <a:r>
              <a:rPr lang="en-IE" sz="2000" dirty="0">
                <a:latin typeface="Helvetica" panose="020B0604020202020204" pitchFamily="34" charset="0"/>
                <a:cs typeface="Helvetica" panose="020B0604020202020204" pitchFamily="34" charset="0"/>
              </a:rPr>
              <a:t>PPH – 19.5%</a:t>
            </a:r>
          </a:p>
          <a:p>
            <a:r>
              <a:rPr lang="en-IE" sz="2000" dirty="0" err="1">
                <a:latin typeface="Helvetica" panose="020B0604020202020204" pitchFamily="34" charset="0"/>
                <a:cs typeface="Helvetica" panose="020B0604020202020204" pitchFamily="34" charset="0"/>
              </a:rPr>
              <a:t>Fetal</a:t>
            </a:r>
            <a:r>
              <a:rPr lang="en-IE" sz="2000" dirty="0">
                <a:latin typeface="Helvetica" panose="020B0604020202020204" pitchFamily="34" charset="0"/>
                <a:cs typeface="Helvetica" panose="020B0604020202020204" pitchFamily="34" charset="0"/>
              </a:rPr>
              <a:t> death in current pregnancy – 2.75%</a:t>
            </a:r>
          </a:p>
          <a:p>
            <a:endParaRPr lang="en-IE" dirty="0"/>
          </a:p>
          <a:p>
            <a:endParaRPr lang="en-IE" dirty="0"/>
          </a:p>
          <a:p>
            <a:endParaRPr lang="en-IE" dirty="0"/>
          </a:p>
        </p:txBody>
      </p:sp>
      <p:pic>
        <p:nvPicPr>
          <p:cNvPr id="5" name="Picture 4"/>
          <p:cNvPicPr>
            <a:picLocks noChangeAspect="1"/>
          </p:cNvPicPr>
          <p:nvPr/>
        </p:nvPicPr>
        <p:blipFill>
          <a:blip r:embed="rId2"/>
          <a:stretch>
            <a:fillRect/>
          </a:stretch>
        </p:blipFill>
        <p:spPr>
          <a:xfrm>
            <a:off x="7154613" y="1296042"/>
            <a:ext cx="3889772" cy="4517461"/>
          </a:xfrm>
          <a:prstGeom prst="rect">
            <a:avLst/>
          </a:prstGeom>
        </p:spPr>
      </p:pic>
      <p:pic>
        <p:nvPicPr>
          <p:cNvPr id="7" name="Picture 6" descr="Footer logo_HS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664" y="6252464"/>
            <a:ext cx="906272" cy="605536"/>
          </a:xfrm>
          <a:prstGeom prst="rect">
            <a:avLst/>
          </a:prstGeom>
        </p:spPr>
      </p:pic>
      <p:pic>
        <p:nvPicPr>
          <p:cNvPr id="8" name="Picture 7" descr="CUMH footer nam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6928" y="6252464"/>
            <a:ext cx="2735072" cy="605536"/>
          </a:xfrm>
          <a:prstGeom prst="rect">
            <a:avLst/>
          </a:prstGeom>
        </p:spPr>
      </p:pic>
      <p:pic>
        <p:nvPicPr>
          <p:cNvPr id="10" name="Content Placeholder 3">
            <a:extLst>
              <a:ext uri="{FF2B5EF4-FFF2-40B4-BE49-F238E27FC236}">
                <a16:creationId xmlns:a16="http://schemas.microsoft.com/office/drawing/2014/main" id="{39E05B5A-2B40-C46B-5443-98B144EF840E}"/>
              </a:ext>
            </a:extLst>
          </p:cNvPr>
          <p:cNvPicPr>
            <a:picLocks noChangeAspect="1"/>
          </p:cNvPicPr>
          <p:nvPr/>
        </p:nvPicPr>
        <p:blipFill rotWithShape="1">
          <a:blip r:embed="rId5"/>
          <a:srcRect l="33018" r="-1" b="-1"/>
          <a:stretch/>
        </p:blipFill>
        <p:spPr bwMode="auto">
          <a:xfrm>
            <a:off x="7154612" y="1296041"/>
            <a:ext cx="3889773" cy="451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close-up of a logo&#10;&#10;Description automatically generated with low confidence">
            <a:extLst>
              <a:ext uri="{FF2B5EF4-FFF2-40B4-BE49-F238E27FC236}">
                <a16:creationId xmlns:a16="http://schemas.microsoft.com/office/drawing/2014/main" id="{5AC2EF4E-97EE-CEF4-FE3F-568466E784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13572" y="150728"/>
            <a:ext cx="2496670" cy="881543"/>
          </a:xfrm>
          <a:prstGeom prst="rect">
            <a:avLst/>
          </a:prstGeom>
        </p:spPr>
      </p:pic>
    </p:spTree>
    <p:extLst>
      <p:ext uri="{BB962C8B-B14F-4D97-AF65-F5344CB8AC3E}">
        <p14:creationId xmlns:p14="http://schemas.microsoft.com/office/powerpoint/2010/main" val="2511765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58" y="287524"/>
            <a:ext cx="11359793" cy="996290"/>
          </a:xfrm>
        </p:spPr>
        <p:txBody>
          <a:bodyPr>
            <a:noAutofit/>
          </a:bodyPr>
          <a:lstStyle/>
          <a:p>
            <a:r>
              <a:rPr lang="en-GB" sz="3200" dirty="0">
                <a:solidFill>
                  <a:schemeClr val="accent6">
                    <a:lumMod val="75000"/>
                  </a:schemeClr>
                </a:solidFill>
                <a:latin typeface="Helvetica"/>
                <a:cs typeface="Helvetica"/>
              </a:rPr>
              <a:t>National Clinical Guidelines – Stop Smoking, No. 28</a:t>
            </a:r>
            <a:endParaRPr lang="en-IE" sz="3200" dirty="0">
              <a:solidFill>
                <a:schemeClr val="accent6">
                  <a:lumMod val="75000"/>
                </a:schemeClr>
              </a:solidFill>
            </a:endParaRPr>
          </a:p>
        </p:txBody>
      </p:sp>
      <p:sp>
        <p:nvSpPr>
          <p:cNvPr id="3" name="Content Placeholder 2"/>
          <p:cNvSpPr>
            <a:spLocks noGrp="1"/>
          </p:cNvSpPr>
          <p:nvPr>
            <p:ph sz="half" idx="1"/>
          </p:nvPr>
        </p:nvSpPr>
        <p:spPr>
          <a:xfrm>
            <a:off x="256854" y="1296040"/>
            <a:ext cx="6627165" cy="5561960"/>
          </a:xfrm>
        </p:spPr>
        <p:txBody>
          <a:bodyPr>
            <a:normAutofit fontScale="77500" lnSpcReduction="20000"/>
          </a:bodyPr>
          <a:lstStyle/>
          <a:p>
            <a:pPr marL="0" indent="0">
              <a:buNone/>
            </a:pPr>
            <a:endParaRPr lang="en-IE" sz="1800" b="1" u="sng" dirty="0"/>
          </a:p>
          <a:p>
            <a:pPr marL="0" indent="0">
              <a:buNone/>
            </a:pPr>
            <a:r>
              <a:rPr lang="en-IE" sz="2300" b="1" u="sng" dirty="0">
                <a:latin typeface="Helvetica" panose="020B0604020202020204" pitchFamily="34" charset="0"/>
                <a:cs typeface="Helvetica" panose="020B0604020202020204" pitchFamily="34" charset="0"/>
              </a:rPr>
              <a:t>Prioritises pregnant women</a:t>
            </a:r>
          </a:p>
          <a:p>
            <a:pPr marL="0" indent="0">
              <a:buNone/>
            </a:pPr>
            <a:endParaRPr lang="en-IE" sz="2300" dirty="0">
              <a:latin typeface="Helvetica" panose="020B0604020202020204" pitchFamily="34" charset="0"/>
              <a:cs typeface="Helvetica" panose="020B0604020202020204" pitchFamily="34" charset="0"/>
            </a:endParaRPr>
          </a:p>
          <a:p>
            <a:pPr marL="0" indent="0">
              <a:buNone/>
            </a:pPr>
            <a:r>
              <a:rPr lang="en-IE" sz="2300" b="1" dirty="0">
                <a:solidFill>
                  <a:srgbClr val="FF0000"/>
                </a:solidFill>
                <a:latin typeface="Helvetica" panose="020B0604020202020204" pitchFamily="34" charset="0"/>
                <a:cs typeface="Helvetica" panose="020B0604020202020204" pitchFamily="34" charset="0"/>
              </a:rPr>
              <a:t>Ask</a:t>
            </a:r>
            <a:r>
              <a:rPr lang="en-IE" sz="2300" b="1" dirty="0">
                <a:latin typeface="Helvetica" panose="020B0604020202020204" pitchFamily="34" charset="0"/>
                <a:cs typeface="Helvetica" panose="020B0604020202020204" pitchFamily="34" charset="0"/>
              </a:rPr>
              <a:t> </a:t>
            </a:r>
            <a:r>
              <a:rPr lang="en-IE" sz="2300" dirty="0">
                <a:latin typeface="Helvetica" panose="020B0604020202020204" pitchFamily="34" charset="0"/>
                <a:cs typeface="Helvetica" panose="020B0604020202020204" pitchFamily="34" charset="0"/>
              </a:rPr>
              <a:t>– and record smoking status</a:t>
            </a:r>
          </a:p>
          <a:p>
            <a:pPr marL="0" indent="0">
              <a:buNone/>
            </a:pPr>
            <a:r>
              <a:rPr lang="en-IE" sz="2300" dirty="0">
                <a:latin typeface="Helvetica" panose="020B0604020202020204" pitchFamily="34" charset="0"/>
                <a:cs typeface="Helvetica" panose="020B0604020202020204" pitchFamily="34" charset="0"/>
              </a:rPr>
              <a:t>	Is the client a smoker, ex-smoker or a non-smoker? </a:t>
            </a:r>
          </a:p>
          <a:p>
            <a:pPr marL="0" indent="0">
              <a:buNone/>
            </a:pPr>
            <a:r>
              <a:rPr lang="en-IE" sz="2300" dirty="0">
                <a:latin typeface="Helvetica" panose="020B0604020202020204" pitchFamily="34" charset="0"/>
                <a:cs typeface="Helvetica" panose="020B0604020202020204" pitchFamily="34" charset="0"/>
              </a:rPr>
              <a:t>	Are they exposed to second hand smoke in the car or</a:t>
            </a:r>
          </a:p>
          <a:p>
            <a:pPr marL="0" indent="0">
              <a:buNone/>
            </a:pPr>
            <a:r>
              <a:rPr lang="en-IE" sz="2300" dirty="0">
                <a:latin typeface="Helvetica" panose="020B0604020202020204" pitchFamily="34" charset="0"/>
                <a:cs typeface="Helvetica" panose="020B0604020202020204" pitchFamily="34" charset="0"/>
              </a:rPr>
              <a:t> 	home? </a:t>
            </a:r>
          </a:p>
          <a:p>
            <a:pPr marL="0" indent="0">
              <a:buNone/>
            </a:pPr>
            <a:endParaRPr lang="en-IE" sz="2300" dirty="0">
              <a:latin typeface="Helvetica" panose="020B0604020202020204" pitchFamily="34" charset="0"/>
              <a:cs typeface="Helvetica" panose="020B0604020202020204" pitchFamily="34" charset="0"/>
            </a:endParaRPr>
          </a:p>
          <a:p>
            <a:pPr marL="0" indent="0">
              <a:buNone/>
            </a:pPr>
            <a:r>
              <a:rPr lang="en-IE" sz="2300" b="1" dirty="0">
                <a:solidFill>
                  <a:srgbClr val="FF0000"/>
                </a:solidFill>
                <a:latin typeface="Helvetica" panose="020B0604020202020204" pitchFamily="34" charset="0"/>
                <a:cs typeface="Helvetica" panose="020B0604020202020204" pitchFamily="34" charset="0"/>
              </a:rPr>
              <a:t>Advise</a:t>
            </a:r>
            <a:r>
              <a:rPr lang="en-IE" sz="2300" dirty="0">
                <a:latin typeface="Helvetica" panose="020B0604020202020204" pitchFamily="34" charset="0"/>
                <a:cs typeface="Helvetica" panose="020B0604020202020204" pitchFamily="34" charset="0"/>
              </a:rPr>
              <a:t> – on the best way of quitting</a:t>
            </a:r>
          </a:p>
          <a:p>
            <a:pPr marL="0" indent="0">
              <a:buNone/>
            </a:pPr>
            <a:r>
              <a:rPr lang="en-IE" sz="2300" dirty="0">
                <a:latin typeface="Helvetica" panose="020B0604020202020204" pitchFamily="34" charset="0"/>
                <a:cs typeface="Helvetica" panose="020B0604020202020204" pitchFamily="34" charset="0"/>
              </a:rPr>
              <a:t>	The best way to stop smoking is with specialist 	support, unsupported attempts are less effective.</a:t>
            </a:r>
          </a:p>
          <a:p>
            <a:pPr marL="0" indent="0">
              <a:buNone/>
            </a:pPr>
            <a:endParaRPr lang="en-IE" sz="2300" dirty="0">
              <a:latin typeface="Helvetica" panose="020B0604020202020204" pitchFamily="34" charset="0"/>
              <a:cs typeface="Helvetica" panose="020B0604020202020204" pitchFamily="34" charset="0"/>
            </a:endParaRPr>
          </a:p>
          <a:p>
            <a:pPr marL="0" indent="0">
              <a:buNone/>
            </a:pPr>
            <a:r>
              <a:rPr lang="en-IE" sz="2300" b="1" dirty="0">
                <a:solidFill>
                  <a:srgbClr val="FF0000"/>
                </a:solidFill>
                <a:latin typeface="Helvetica" panose="020B0604020202020204" pitchFamily="34" charset="0"/>
                <a:cs typeface="Helvetica" panose="020B0604020202020204" pitchFamily="34" charset="0"/>
              </a:rPr>
              <a:t>Act</a:t>
            </a:r>
            <a:r>
              <a:rPr lang="en-IE" sz="2300" b="1" dirty="0">
                <a:latin typeface="Helvetica" panose="020B0604020202020204" pitchFamily="34" charset="0"/>
                <a:cs typeface="Helvetica" panose="020B0604020202020204" pitchFamily="34" charset="0"/>
              </a:rPr>
              <a:t> </a:t>
            </a:r>
            <a:r>
              <a:rPr lang="en-IE" sz="2300" dirty="0">
                <a:latin typeface="Helvetica" panose="020B0604020202020204" pitchFamily="34" charset="0"/>
                <a:cs typeface="Helvetica" panose="020B0604020202020204" pitchFamily="34" charset="0"/>
              </a:rPr>
              <a:t>– on woman’s response</a:t>
            </a:r>
          </a:p>
          <a:p>
            <a:pPr marL="0" indent="0">
              <a:buNone/>
            </a:pPr>
            <a:r>
              <a:rPr lang="en-IE" sz="2300" dirty="0">
                <a:latin typeface="Helvetica" panose="020B0604020202020204" pitchFamily="34" charset="0"/>
                <a:cs typeface="Helvetica" panose="020B0604020202020204" pitchFamily="34" charset="0"/>
              </a:rPr>
              <a:t>	Build confidence, give information, refer, prescribe.</a:t>
            </a:r>
          </a:p>
          <a:p>
            <a:pPr marL="0" indent="0">
              <a:buNone/>
            </a:pPr>
            <a:r>
              <a:rPr lang="en-IE" sz="2300" dirty="0">
                <a:latin typeface="Helvetica" panose="020B0604020202020204" pitchFamily="34" charset="0"/>
                <a:cs typeface="Helvetica" panose="020B0604020202020204" pitchFamily="34" charset="0"/>
              </a:rPr>
              <a:t>	Up to four times more likely to quit successfully with 	support.</a:t>
            </a:r>
          </a:p>
          <a:p>
            <a:pPr marL="0" indent="0">
              <a:buNone/>
            </a:pPr>
            <a:r>
              <a:rPr lang="en-IE" sz="2300" dirty="0">
                <a:latin typeface="Helvetica" panose="020B0604020202020204" pitchFamily="34" charset="0"/>
                <a:cs typeface="Helvetica" panose="020B0604020202020204" pitchFamily="34" charset="0"/>
              </a:rPr>
              <a:t>	</a:t>
            </a:r>
          </a:p>
        </p:txBody>
      </p:sp>
      <p:pic>
        <p:nvPicPr>
          <p:cNvPr id="5" name="Picture 4"/>
          <p:cNvPicPr>
            <a:picLocks noChangeAspect="1"/>
          </p:cNvPicPr>
          <p:nvPr/>
        </p:nvPicPr>
        <p:blipFill>
          <a:blip r:embed="rId2"/>
          <a:stretch>
            <a:fillRect/>
          </a:stretch>
        </p:blipFill>
        <p:spPr>
          <a:xfrm>
            <a:off x="7154613" y="1296042"/>
            <a:ext cx="3889772" cy="4517461"/>
          </a:xfrm>
          <a:prstGeom prst="rect">
            <a:avLst/>
          </a:prstGeom>
        </p:spPr>
      </p:pic>
      <p:pic>
        <p:nvPicPr>
          <p:cNvPr id="7" name="Picture 6" descr="Footer logo_HS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664" y="6252464"/>
            <a:ext cx="906272" cy="605536"/>
          </a:xfrm>
          <a:prstGeom prst="rect">
            <a:avLst/>
          </a:prstGeom>
        </p:spPr>
      </p:pic>
      <p:pic>
        <p:nvPicPr>
          <p:cNvPr id="8" name="Picture 7" descr="CUMH footer nam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6928" y="6252464"/>
            <a:ext cx="2735072" cy="605536"/>
          </a:xfrm>
          <a:prstGeom prst="rect">
            <a:avLst/>
          </a:prstGeom>
        </p:spPr>
      </p:pic>
      <p:pic>
        <p:nvPicPr>
          <p:cNvPr id="4" name="Picture 3"/>
          <p:cNvPicPr>
            <a:picLocks noChangeAspect="1"/>
          </p:cNvPicPr>
          <p:nvPr/>
        </p:nvPicPr>
        <p:blipFill>
          <a:blip r:embed="rId5"/>
          <a:stretch>
            <a:fillRect/>
          </a:stretch>
        </p:blipFill>
        <p:spPr>
          <a:xfrm>
            <a:off x="7130414" y="1283815"/>
            <a:ext cx="3913971" cy="4541914"/>
          </a:xfrm>
          <a:prstGeom prst="rect">
            <a:avLst/>
          </a:prstGeom>
        </p:spPr>
      </p:pic>
      <p:pic>
        <p:nvPicPr>
          <p:cNvPr id="6" name="Picture 5" descr="A close-up of a logo&#10;&#10;Description automatically generated with low confidence">
            <a:extLst>
              <a:ext uri="{FF2B5EF4-FFF2-40B4-BE49-F238E27FC236}">
                <a16:creationId xmlns:a16="http://schemas.microsoft.com/office/drawing/2014/main" id="{75EC1501-11FE-C094-AB9B-BA59CF5FB3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13572" y="150728"/>
            <a:ext cx="2496670" cy="881543"/>
          </a:xfrm>
          <a:prstGeom prst="rect">
            <a:avLst/>
          </a:prstGeom>
        </p:spPr>
      </p:pic>
    </p:spTree>
    <p:extLst>
      <p:ext uri="{BB962C8B-B14F-4D97-AF65-F5344CB8AC3E}">
        <p14:creationId xmlns:p14="http://schemas.microsoft.com/office/powerpoint/2010/main" val="1380619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9141"/>
            <a:ext cx="9132916" cy="1020742"/>
          </a:xfrm>
        </p:spPr>
        <p:txBody>
          <a:bodyPr>
            <a:normAutofit/>
          </a:bodyPr>
          <a:lstStyle/>
          <a:p>
            <a:r>
              <a:rPr lang="en-IE" sz="3200" dirty="0">
                <a:solidFill>
                  <a:schemeClr val="accent6">
                    <a:lumMod val="75000"/>
                  </a:schemeClr>
                </a:solidFill>
                <a:latin typeface="Helvetica" panose="020B0604020202020204" pitchFamily="34" charset="0"/>
                <a:cs typeface="Helvetica" panose="020B0604020202020204" pitchFamily="34" charset="0"/>
              </a:rPr>
              <a:t>Why specialist Maternity Stop Smoking Service</a:t>
            </a:r>
          </a:p>
        </p:txBody>
      </p:sp>
      <p:sp>
        <p:nvSpPr>
          <p:cNvPr id="3" name="Content Placeholder 2"/>
          <p:cNvSpPr>
            <a:spLocks noGrp="1"/>
          </p:cNvSpPr>
          <p:nvPr>
            <p:ph sz="half" idx="1"/>
          </p:nvPr>
        </p:nvSpPr>
        <p:spPr>
          <a:xfrm>
            <a:off x="609600" y="1613159"/>
            <a:ext cx="9922933" cy="4613692"/>
          </a:xfrm>
        </p:spPr>
        <p:txBody>
          <a:bodyPr>
            <a:normAutofit fontScale="77500" lnSpcReduction="20000"/>
          </a:bodyPr>
          <a:lstStyle/>
          <a:p>
            <a:pPr>
              <a:lnSpc>
                <a:spcPct val="120000"/>
              </a:lnSpc>
              <a:buClr>
                <a:schemeClr val="accent6">
                  <a:lumMod val="75000"/>
                </a:schemeClr>
              </a:buClr>
              <a:buFont typeface="Wingdings" panose="05000000000000000000" pitchFamily="2" charset="2"/>
              <a:buChar char="v"/>
            </a:pPr>
            <a:r>
              <a:rPr lang="en-IE" dirty="0">
                <a:latin typeface="Helvetica" panose="020B0604020202020204" pitchFamily="34" charset="0"/>
                <a:cs typeface="Helvetica" panose="020B0604020202020204" pitchFamily="34" charset="0"/>
              </a:rPr>
              <a:t>Recommended by National Maternity Strategy, HIQA HTA, National Clinical Guideline No 28, Stop Smoking</a:t>
            </a:r>
          </a:p>
          <a:p>
            <a:pPr marL="0" indent="0">
              <a:buClr>
                <a:schemeClr val="accent6">
                  <a:lumMod val="75000"/>
                </a:schemeClr>
              </a:buClr>
              <a:buNone/>
            </a:pPr>
            <a:endParaRPr lang="en-IE" dirty="0">
              <a:latin typeface="Helvetica" panose="020B0604020202020204" pitchFamily="34" charset="0"/>
              <a:cs typeface="Helvetica" panose="020B0604020202020204" pitchFamily="34" charset="0"/>
            </a:endParaRPr>
          </a:p>
          <a:p>
            <a:pPr>
              <a:buClr>
                <a:schemeClr val="accent6">
                  <a:lumMod val="75000"/>
                </a:schemeClr>
              </a:buClr>
              <a:buFont typeface="Wingdings" panose="05000000000000000000" pitchFamily="2" charset="2"/>
              <a:buChar char="v"/>
            </a:pPr>
            <a:r>
              <a:rPr lang="en-IE" dirty="0">
                <a:latin typeface="Helvetica" panose="020B0604020202020204" pitchFamily="34" charset="0"/>
                <a:cs typeface="Helvetica" panose="020B0604020202020204" pitchFamily="34" charset="0"/>
              </a:rPr>
              <a:t>On site, can combine care with antenatal appointments</a:t>
            </a:r>
          </a:p>
          <a:p>
            <a:pPr marL="0" indent="0">
              <a:buClr>
                <a:schemeClr val="accent6">
                  <a:lumMod val="75000"/>
                </a:schemeClr>
              </a:buClr>
              <a:buNone/>
            </a:pPr>
            <a:endParaRPr lang="en-IE" dirty="0">
              <a:latin typeface="Helvetica" panose="020B0604020202020204" pitchFamily="34" charset="0"/>
              <a:cs typeface="Helvetica" panose="020B0604020202020204" pitchFamily="34" charset="0"/>
            </a:endParaRPr>
          </a:p>
          <a:p>
            <a:pPr>
              <a:lnSpc>
                <a:spcPct val="120000"/>
              </a:lnSpc>
              <a:buClr>
                <a:schemeClr val="accent6">
                  <a:lumMod val="75000"/>
                </a:schemeClr>
              </a:buClr>
              <a:buFont typeface="Wingdings" panose="05000000000000000000" pitchFamily="2" charset="2"/>
              <a:buChar char="v"/>
            </a:pPr>
            <a:r>
              <a:rPr lang="en-IE" dirty="0">
                <a:latin typeface="Helvetica" panose="020B0604020202020204" pitchFamily="34" charset="0"/>
                <a:cs typeface="Helvetica" panose="020B0604020202020204" pitchFamily="34" charset="0"/>
              </a:rPr>
              <a:t>Provided by a Midwife with specialist training in behavioural change for pregnant women who smoke.</a:t>
            </a:r>
          </a:p>
          <a:p>
            <a:pPr marL="0" indent="0">
              <a:buClr>
                <a:schemeClr val="accent6">
                  <a:lumMod val="75000"/>
                </a:schemeClr>
              </a:buClr>
              <a:buNone/>
            </a:pPr>
            <a:endParaRPr lang="en-IE" dirty="0">
              <a:latin typeface="Helvetica" panose="020B0604020202020204" pitchFamily="34" charset="0"/>
              <a:cs typeface="Helvetica" panose="020B0604020202020204" pitchFamily="34" charset="0"/>
            </a:endParaRPr>
          </a:p>
          <a:p>
            <a:pPr>
              <a:lnSpc>
                <a:spcPct val="120000"/>
              </a:lnSpc>
              <a:buClr>
                <a:schemeClr val="accent6">
                  <a:lumMod val="75000"/>
                </a:schemeClr>
              </a:buClr>
              <a:buFont typeface="Wingdings" panose="05000000000000000000" pitchFamily="2" charset="2"/>
              <a:buChar char="v"/>
            </a:pPr>
            <a:r>
              <a:rPr lang="en-IE" dirty="0">
                <a:latin typeface="Helvetica" panose="020B0604020202020204" pitchFamily="34" charset="0"/>
                <a:cs typeface="Helvetica" panose="020B0604020202020204" pitchFamily="34" charset="0"/>
              </a:rPr>
              <a:t>Service can liaise with other specialist services to give a multidisciplinary approach to antenatal care. </a:t>
            </a:r>
          </a:p>
          <a:p>
            <a:pPr marL="0" indent="0">
              <a:buClr>
                <a:schemeClr val="accent6">
                  <a:lumMod val="75000"/>
                </a:schemeClr>
              </a:buClr>
              <a:buNone/>
            </a:pPr>
            <a:endParaRPr lang="en-IE" dirty="0">
              <a:latin typeface="Helvetica" panose="020B0604020202020204" pitchFamily="34" charset="0"/>
              <a:cs typeface="Helvetica" panose="020B0604020202020204" pitchFamily="34" charset="0"/>
            </a:endParaRPr>
          </a:p>
          <a:p>
            <a:pPr>
              <a:buClr>
                <a:schemeClr val="accent6">
                  <a:lumMod val="75000"/>
                </a:schemeClr>
              </a:buClr>
              <a:buFont typeface="Wingdings" panose="05000000000000000000" pitchFamily="2" charset="2"/>
              <a:buChar char="v"/>
            </a:pPr>
            <a:r>
              <a:rPr lang="en-IE" dirty="0">
                <a:latin typeface="Helvetica" panose="020B0604020202020204" pitchFamily="34" charset="0"/>
                <a:cs typeface="Helvetica" panose="020B0604020202020204" pitchFamily="34" charset="0"/>
              </a:rPr>
              <a:t>Provides a safer care pathway for women attending maternity services</a:t>
            </a:r>
          </a:p>
          <a:p>
            <a:pPr marL="0" indent="0">
              <a:buNone/>
            </a:pPr>
            <a:endParaRPr lang="en-IE" dirty="0"/>
          </a:p>
          <a:p>
            <a:endParaRPr lang="en-IE" dirty="0"/>
          </a:p>
          <a:p>
            <a:endParaRPr lang="en-IE" dirty="0"/>
          </a:p>
        </p:txBody>
      </p:sp>
      <p:pic>
        <p:nvPicPr>
          <p:cNvPr id="6" name="Picture 5" descr="CUMH footer nam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6928" y="6252464"/>
            <a:ext cx="2735072" cy="605536"/>
          </a:xfrm>
          <a:prstGeom prst="rect">
            <a:avLst/>
          </a:prstGeom>
        </p:spPr>
      </p:pic>
      <p:pic>
        <p:nvPicPr>
          <p:cNvPr id="7" name="Picture 6" descr="Footer logo_HS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664" y="6252464"/>
            <a:ext cx="906272" cy="605536"/>
          </a:xfrm>
          <a:prstGeom prst="rect">
            <a:avLst/>
          </a:prstGeom>
        </p:spPr>
      </p:pic>
      <p:pic>
        <p:nvPicPr>
          <p:cNvPr id="4" name="Picture 3" descr="A close-up of a logo&#10;&#10;Description automatically generated with low confidence">
            <a:extLst>
              <a:ext uri="{FF2B5EF4-FFF2-40B4-BE49-F238E27FC236}">
                <a16:creationId xmlns:a16="http://schemas.microsoft.com/office/drawing/2014/main" id="{A8D93448-504A-6EE1-2A96-D95A272720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5699" y="116593"/>
            <a:ext cx="2691136" cy="950207"/>
          </a:xfrm>
          <a:prstGeom prst="rect">
            <a:avLst/>
          </a:prstGeom>
        </p:spPr>
      </p:pic>
    </p:spTree>
    <p:extLst>
      <p:ext uri="{BB962C8B-B14F-4D97-AF65-F5344CB8AC3E}">
        <p14:creationId xmlns:p14="http://schemas.microsoft.com/office/powerpoint/2010/main" val="386121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solidFill>
                  <a:schemeClr val="accent6">
                    <a:lumMod val="75000"/>
                  </a:schemeClr>
                </a:solidFill>
                <a:latin typeface="Helvetica"/>
                <a:cs typeface="Helvetica"/>
              </a:rPr>
              <a:t>Referring to Smoke Free Start</a:t>
            </a:r>
            <a:br>
              <a:rPr lang="en-GB" dirty="0">
                <a:latin typeface="Helvetica"/>
                <a:cs typeface="Helvetica"/>
              </a:rPr>
            </a:br>
            <a:endParaRPr lang="en-IE" dirty="0"/>
          </a:p>
        </p:txBody>
      </p:sp>
      <p:sp>
        <p:nvSpPr>
          <p:cNvPr id="3" name="Content Placeholder 2"/>
          <p:cNvSpPr>
            <a:spLocks noGrp="1"/>
          </p:cNvSpPr>
          <p:nvPr>
            <p:ph sz="half" idx="1"/>
          </p:nvPr>
        </p:nvSpPr>
        <p:spPr>
          <a:xfrm>
            <a:off x="838200" y="1690688"/>
            <a:ext cx="10948827" cy="3640358"/>
          </a:xfrm>
        </p:spPr>
        <p:txBody>
          <a:bodyPr/>
          <a:lstStyle/>
          <a:p>
            <a:r>
              <a:rPr lang="en-IE" b="1" dirty="0">
                <a:solidFill>
                  <a:schemeClr val="accent6">
                    <a:lumMod val="75000"/>
                  </a:schemeClr>
                </a:solidFill>
              </a:rPr>
              <a:t>Email</a:t>
            </a:r>
            <a:r>
              <a:rPr lang="en-IE" dirty="0"/>
              <a:t> – </a:t>
            </a:r>
            <a:r>
              <a:rPr lang="en-IE" dirty="0">
                <a:hlinkClick r:id="rId2"/>
              </a:rPr>
              <a:t>Majella.Phelan@hse.ie</a:t>
            </a:r>
            <a:endParaRPr lang="en-IE" dirty="0"/>
          </a:p>
          <a:p>
            <a:pPr lvl="2"/>
            <a:r>
              <a:rPr lang="en-IE" dirty="0"/>
              <a:t>Please put GP Smoking Cessation referral in email subject.</a:t>
            </a:r>
          </a:p>
          <a:p>
            <a:r>
              <a:rPr lang="en-IE" b="1" dirty="0">
                <a:solidFill>
                  <a:schemeClr val="accent6">
                    <a:lumMod val="75000"/>
                  </a:schemeClr>
                </a:solidFill>
              </a:rPr>
              <a:t>Letter </a:t>
            </a:r>
            <a:r>
              <a:rPr lang="en-IE" dirty="0"/>
              <a:t>– Majella Phelan CMM2, Smoking cessation service, Cork University Maternity Hospital.</a:t>
            </a:r>
          </a:p>
          <a:p>
            <a:r>
              <a:rPr lang="en-IE" b="1" dirty="0">
                <a:solidFill>
                  <a:schemeClr val="accent6">
                    <a:lumMod val="75000"/>
                  </a:schemeClr>
                </a:solidFill>
              </a:rPr>
              <a:t>Phone</a:t>
            </a:r>
            <a:r>
              <a:rPr lang="en-IE" dirty="0"/>
              <a:t> – 0871514202</a:t>
            </a:r>
          </a:p>
          <a:p>
            <a:r>
              <a:rPr lang="en-IE" dirty="0"/>
              <a:t>Contact details on CUMH website</a:t>
            </a:r>
          </a:p>
          <a:p>
            <a:endParaRPr lang="en-IE" dirty="0"/>
          </a:p>
          <a:p>
            <a:endParaRPr lang="en-IE" dirty="0"/>
          </a:p>
          <a:p>
            <a:endParaRPr lang="en-IE" dirty="0"/>
          </a:p>
          <a:p>
            <a:endParaRPr lang="en-IE" dirty="0"/>
          </a:p>
          <a:p>
            <a:endParaRPr lang="en-IE" dirty="0"/>
          </a:p>
        </p:txBody>
      </p:sp>
      <p:pic>
        <p:nvPicPr>
          <p:cNvPr id="6" name="Picture 5" descr="CUMH footer nam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6928" y="6252464"/>
            <a:ext cx="2735072" cy="605536"/>
          </a:xfrm>
          <a:prstGeom prst="rect">
            <a:avLst/>
          </a:prstGeom>
        </p:spPr>
      </p:pic>
      <p:pic>
        <p:nvPicPr>
          <p:cNvPr id="7" name="Picture 6" descr="Footer logo_HS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664" y="6252464"/>
            <a:ext cx="906272" cy="605536"/>
          </a:xfrm>
          <a:prstGeom prst="rect">
            <a:avLst/>
          </a:prstGeom>
        </p:spPr>
      </p:pic>
      <p:pic>
        <p:nvPicPr>
          <p:cNvPr id="4" name="Picture 3" descr="A close-up of a logo&#10;&#10;Description automatically generated with low confidence">
            <a:extLst>
              <a:ext uri="{FF2B5EF4-FFF2-40B4-BE49-F238E27FC236}">
                <a16:creationId xmlns:a16="http://schemas.microsoft.com/office/drawing/2014/main" id="{D2C6C345-F717-94C0-D396-06E1E3E602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80961" y="116593"/>
            <a:ext cx="3325874" cy="1174325"/>
          </a:xfrm>
          <a:prstGeom prst="rect">
            <a:avLst/>
          </a:prstGeom>
        </p:spPr>
      </p:pic>
    </p:spTree>
    <p:extLst>
      <p:ext uri="{BB962C8B-B14F-4D97-AF65-F5344CB8AC3E}">
        <p14:creationId xmlns:p14="http://schemas.microsoft.com/office/powerpoint/2010/main" val="3012977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9968" y="271345"/>
            <a:ext cx="6689348" cy="584775"/>
          </a:xfrm>
          <a:prstGeom prst="rect">
            <a:avLst/>
          </a:prstGeom>
          <a:noFill/>
        </p:spPr>
        <p:txBody>
          <a:bodyPr wrap="square" rtlCol="0">
            <a:spAutoFit/>
          </a:bodyPr>
          <a:lstStyle/>
          <a:p>
            <a:pPr defTabSz="609585"/>
            <a:r>
              <a:rPr lang="en-GB" sz="3200" b="1" dirty="0">
                <a:solidFill>
                  <a:srgbClr val="19452B"/>
                </a:solidFill>
                <a:latin typeface="Helvetica"/>
                <a:cs typeface="Helvetica"/>
              </a:rPr>
              <a:t>Welcome &amp; Panel Introductions</a:t>
            </a:r>
          </a:p>
        </p:txBody>
      </p:sp>
      <p:grpSp>
        <p:nvGrpSpPr>
          <p:cNvPr id="2" name="Group 1">
            <a:extLst>
              <a:ext uri="{FF2B5EF4-FFF2-40B4-BE49-F238E27FC236}">
                <a16:creationId xmlns:a16="http://schemas.microsoft.com/office/drawing/2014/main" id="{BE2BB529-9AC1-A1DE-711E-C03AE13040A5}"/>
              </a:ext>
            </a:extLst>
          </p:cNvPr>
          <p:cNvGrpSpPr/>
          <p:nvPr/>
        </p:nvGrpSpPr>
        <p:grpSpPr>
          <a:xfrm>
            <a:off x="2738815" y="948005"/>
            <a:ext cx="6189521" cy="955934"/>
            <a:chOff x="47707" y="1093507"/>
            <a:chExt cx="6189521" cy="955934"/>
          </a:xfrm>
        </p:grpSpPr>
        <p:sp>
          <p:nvSpPr>
            <p:cNvPr id="4" name="Rectangle: Rounded Corners 3">
              <a:extLst>
                <a:ext uri="{FF2B5EF4-FFF2-40B4-BE49-F238E27FC236}">
                  <a16:creationId xmlns:a16="http://schemas.microsoft.com/office/drawing/2014/main" id="{CE5A46E2-EF9A-0E71-46C0-89D2FF923CA6}"/>
                </a:ext>
              </a:extLst>
            </p:cNvPr>
            <p:cNvSpPr/>
            <p:nvPr/>
          </p:nvSpPr>
          <p:spPr>
            <a:xfrm>
              <a:off x="47707" y="1093507"/>
              <a:ext cx="6189521" cy="955934"/>
            </a:xfrm>
            <a:prstGeom prst="round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5" name="Rectangle: Rounded Corners 4">
              <a:extLst>
                <a:ext uri="{FF2B5EF4-FFF2-40B4-BE49-F238E27FC236}">
                  <a16:creationId xmlns:a16="http://schemas.microsoft.com/office/drawing/2014/main" id="{CA18B545-4E22-44F8-0200-DAF9301F1B9D}"/>
                </a:ext>
              </a:extLst>
            </p:cNvPr>
            <p:cNvSpPr txBox="1"/>
            <p:nvPr/>
          </p:nvSpPr>
          <p:spPr>
            <a:xfrm>
              <a:off x="94372" y="1140172"/>
              <a:ext cx="6096191" cy="8626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824" tIns="0" rIns="171824" bIns="0" numCol="1" spcCol="1270" anchor="ctr" anchorCtr="0">
              <a:noAutofit/>
            </a:bodyPr>
            <a:lstStyle/>
            <a:p>
              <a:pPr marL="0" lvl="0" indent="0" algn="ctr" defTabSz="889000">
                <a:lnSpc>
                  <a:spcPct val="90000"/>
                </a:lnSpc>
                <a:spcBef>
                  <a:spcPct val="0"/>
                </a:spcBef>
                <a:spcAft>
                  <a:spcPct val="35000"/>
                </a:spcAft>
                <a:buNone/>
              </a:pPr>
              <a:r>
                <a:rPr lang="en-IE" sz="2000" b="0" i="1" u="none" kern="1200" dirty="0">
                  <a:solidFill>
                    <a:sysClr val="window" lastClr="FFFFFF"/>
                  </a:solidFill>
                  <a:latin typeface="Calibri"/>
                  <a:ea typeface="+mn-ea"/>
                  <a:cs typeface="+mn-cs"/>
                </a:rPr>
                <a:t>Dr Richard Horgan, Consultant Obstetrician &amp; Gynaecologist at CUMH, co-chair of CUMH/GP liaison committee</a:t>
              </a:r>
              <a:endParaRPr lang="en-US" sz="2000" b="0" i="1" u="none" kern="1200" dirty="0">
                <a:solidFill>
                  <a:sysClr val="window" lastClr="FFFFFF"/>
                </a:solidFill>
                <a:latin typeface="Calibri"/>
                <a:ea typeface="+mn-ea"/>
                <a:cs typeface="+mn-cs"/>
              </a:endParaRPr>
            </a:p>
          </p:txBody>
        </p:sp>
      </p:grpSp>
      <p:grpSp>
        <p:nvGrpSpPr>
          <p:cNvPr id="7" name="Group 6">
            <a:extLst>
              <a:ext uri="{FF2B5EF4-FFF2-40B4-BE49-F238E27FC236}">
                <a16:creationId xmlns:a16="http://schemas.microsoft.com/office/drawing/2014/main" id="{7840283B-2D94-1044-7C0A-0E2248BA5FF2}"/>
              </a:ext>
            </a:extLst>
          </p:cNvPr>
          <p:cNvGrpSpPr/>
          <p:nvPr/>
        </p:nvGrpSpPr>
        <p:grpSpPr>
          <a:xfrm>
            <a:off x="2738815" y="2076148"/>
            <a:ext cx="6189521" cy="1014778"/>
            <a:chOff x="47707" y="1093507"/>
            <a:chExt cx="6189521" cy="1014778"/>
          </a:xfrm>
        </p:grpSpPr>
        <p:sp>
          <p:nvSpPr>
            <p:cNvPr id="8" name="Rectangle: Rounded Corners 7">
              <a:extLst>
                <a:ext uri="{FF2B5EF4-FFF2-40B4-BE49-F238E27FC236}">
                  <a16:creationId xmlns:a16="http://schemas.microsoft.com/office/drawing/2014/main" id="{E6EC0312-A37D-E3E8-E754-6B10DB8FE3B6}"/>
                </a:ext>
              </a:extLst>
            </p:cNvPr>
            <p:cNvSpPr/>
            <p:nvPr/>
          </p:nvSpPr>
          <p:spPr>
            <a:xfrm>
              <a:off x="47707" y="1093507"/>
              <a:ext cx="6189521" cy="955934"/>
            </a:xfrm>
            <a:prstGeom prst="roundRect">
              <a:avLst/>
            </a:prstGeom>
            <a:solidFill>
              <a:srgbClr val="8064A2">
                <a:hueOff val="0"/>
                <a:satOff val="0"/>
                <a:lumOff val="0"/>
                <a:alphaOff val="0"/>
              </a:srgbClr>
            </a:solidFill>
            <a:ln w="25400" cap="flat" cmpd="sng" algn="ctr">
              <a:solidFill>
                <a:schemeClr val="accent6">
                  <a:lumMod val="75000"/>
                </a:schemeClr>
              </a:solidFill>
              <a:prstDash val="solid"/>
            </a:ln>
            <a:effectLst/>
          </p:spPr>
          <p:style>
            <a:lnRef idx="2">
              <a:scrgbClr r="0" g="0" b="0"/>
            </a:lnRef>
            <a:fillRef idx="1">
              <a:scrgbClr r="0" g="0" b="0"/>
            </a:fillRef>
            <a:effectRef idx="0">
              <a:scrgbClr r="0" g="0" b="0"/>
            </a:effectRef>
            <a:fontRef idx="minor">
              <a:schemeClr val="lt1"/>
            </a:fontRef>
          </p:style>
        </p:sp>
        <p:sp>
          <p:nvSpPr>
            <p:cNvPr id="9" name="Rectangle: Rounded Corners 4">
              <a:extLst>
                <a:ext uri="{FF2B5EF4-FFF2-40B4-BE49-F238E27FC236}">
                  <a16:creationId xmlns:a16="http://schemas.microsoft.com/office/drawing/2014/main" id="{D41B4DD2-9299-D9F9-9F33-BEE8E15D98D3}"/>
                </a:ext>
              </a:extLst>
            </p:cNvPr>
            <p:cNvSpPr txBox="1"/>
            <p:nvPr/>
          </p:nvSpPr>
          <p:spPr>
            <a:xfrm>
              <a:off x="84094" y="1245681"/>
              <a:ext cx="6096191" cy="862604"/>
            </a:xfrm>
            <a:prstGeom prst="rect">
              <a:avLst/>
            </a:prstGeom>
            <a:solidFill>
              <a:schemeClr val="accent6">
                <a:lumMod val="75000"/>
              </a:schemeClr>
            </a:solidFill>
            <a:ln>
              <a:solidFill>
                <a:schemeClr val="accent6">
                  <a:lumMod val="7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71824" tIns="0" rIns="171824" bIns="0" numCol="1" spcCol="1270" anchor="ctr" anchorCtr="0">
              <a:noAutofit/>
            </a:bodyPr>
            <a:lstStyle/>
            <a:p>
              <a:pPr marL="0" lvl="0" indent="0" algn="ctr" defTabSz="889000">
                <a:lnSpc>
                  <a:spcPct val="90000"/>
                </a:lnSpc>
                <a:spcBef>
                  <a:spcPct val="0"/>
                </a:spcBef>
                <a:spcAft>
                  <a:spcPct val="35000"/>
                </a:spcAft>
                <a:buNone/>
              </a:pPr>
              <a:r>
                <a:rPr lang="en-IE" sz="2000" b="0" i="1" u="none" kern="1200" dirty="0">
                  <a:solidFill>
                    <a:sysClr val="window" lastClr="FFFFFF"/>
                  </a:solidFill>
                  <a:latin typeface="Calibri"/>
                  <a:ea typeface="+mn-ea"/>
                  <a:cs typeface="+mn-cs"/>
                </a:rPr>
                <a:t>Ms. Majella Phelan, CMM2, Smoking Cessation</a:t>
              </a:r>
              <a:endParaRPr lang="en-US" sz="2000" b="0" i="1" u="none" kern="1200" dirty="0">
                <a:solidFill>
                  <a:sysClr val="window" lastClr="FFFFFF"/>
                </a:solidFill>
                <a:latin typeface="Calibri"/>
                <a:ea typeface="+mn-ea"/>
                <a:cs typeface="+mn-cs"/>
              </a:endParaRPr>
            </a:p>
          </p:txBody>
        </p:sp>
      </p:grpSp>
      <p:grpSp>
        <p:nvGrpSpPr>
          <p:cNvPr id="11" name="Group 10">
            <a:extLst>
              <a:ext uri="{FF2B5EF4-FFF2-40B4-BE49-F238E27FC236}">
                <a16:creationId xmlns:a16="http://schemas.microsoft.com/office/drawing/2014/main" id="{E237BE2D-381C-EF18-2604-9C3E0572EE8F}"/>
              </a:ext>
            </a:extLst>
          </p:cNvPr>
          <p:cNvGrpSpPr/>
          <p:nvPr/>
        </p:nvGrpSpPr>
        <p:grpSpPr>
          <a:xfrm>
            <a:off x="2785479" y="3245558"/>
            <a:ext cx="6189521" cy="1028703"/>
            <a:chOff x="47707" y="1093507"/>
            <a:chExt cx="6189521" cy="1028703"/>
          </a:xfrm>
        </p:grpSpPr>
        <p:sp>
          <p:nvSpPr>
            <p:cNvPr id="13" name="Rectangle: Rounded Corners 12">
              <a:extLst>
                <a:ext uri="{FF2B5EF4-FFF2-40B4-BE49-F238E27FC236}">
                  <a16:creationId xmlns:a16="http://schemas.microsoft.com/office/drawing/2014/main" id="{A683059E-1F60-386B-B14C-7087BC80FE14}"/>
                </a:ext>
              </a:extLst>
            </p:cNvPr>
            <p:cNvSpPr/>
            <p:nvPr/>
          </p:nvSpPr>
          <p:spPr>
            <a:xfrm>
              <a:off x="47707" y="1093507"/>
              <a:ext cx="6189521" cy="955934"/>
            </a:xfrm>
            <a:prstGeom prst="roundRect">
              <a:avLst/>
            </a:prstGeom>
            <a:solidFill>
              <a:srgbClr val="8064A2">
                <a:hueOff val="0"/>
                <a:satOff val="0"/>
                <a:lumOff val="0"/>
                <a:alphaOff val="0"/>
              </a:srgbClr>
            </a:solidFill>
            <a:ln w="25400" cap="flat" cmpd="sng" algn="ctr">
              <a:solidFill>
                <a:schemeClr val="accent6">
                  <a:lumMod val="75000"/>
                </a:schemeClr>
              </a:solidFill>
              <a:prstDash val="solid"/>
            </a:ln>
            <a:effectLst/>
          </p:spPr>
          <p:style>
            <a:lnRef idx="2">
              <a:scrgbClr r="0" g="0" b="0"/>
            </a:lnRef>
            <a:fillRef idx="1">
              <a:scrgbClr r="0" g="0" b="0"/>
            </a:fillRef>
            <a:effectRef idx="0">
              <a:scrgbClr r="0" g="0" b="0"/>
            </a:effectRef>
            <a:fontRef idx="minor">
              <a:schemeClr val="lt1"/>
            </a:fontRef>
          </p:style>
        </p:sp>
        <p:sp>
          <p:nvSpPr>
            <p:cNvPr id="15" name="Rectangle: Rounded Corners 4">
              <a:extLst>
                <a:ext uri="{FF2B5EF4-FFF2-40B4-BE49-F238E27FC236}">
                  <a16:creationId xmlns:a16="http://schemas.microsoft.com/office/drawing/2014/main" id="{B1D6E6AC-45C6-21B9-5035-F7A40FA920E7}"/>
                </a:ext>
              </a:extLst>
            </p:cNvPr>
            <p:cNvSpPr txBox="1"/>
            <p:nvPr/>
          </p:nvSpPr>
          <p:spPr>
            <a:xfrm>
              <a:off x="94373" y="1259606"/>
              <a:ext cx="6096191" cy="862604"/>
            </a:xfrm>
            <a:prstGeom prst="rect">
              <a:avLst/>
            </a:prstGeom>
            <a:solidFill>
              <a:schemeClr val="accent6">
                <a:lumMod val="75000"/>
              </a:schemeClr>
            </a:solidFill>
            <a:ln>
              <a:solidFill>
                <a:schemeClr val="accent6">
                  <a:lumMod val="7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71824" tIns="0" rIns="171824" bIns="0" numCol="1" spcCol="1270" anchor="ctr" anchorCtr="0">
              <a:noAutofit/>
            </a:bodyPr>
            <a:lstStyle/>
            <a:p>
              <a:pPr marL="0" lvl="0" indent="0" algn="ctr" defTabSz="889000">
                <a:lnSpc>
                  <a:spcPct val="90000"/>
                </a:lnSpc>
                <a:spcBef>
                  <a:spcPct val="0"/>
                </a:spcBef>
                <a:spcAft>
                  <a:spcPct val="35000"/>
                </a:spcAft>
                <a:buNone/>
              </a:pPr>
              <a:r>
                <a:rPr lang="en-IE" sz="2000" b="0" i="1" u="none" kern="1200" dirty="0">
                  <a:solidFill>
                    <a:sysClr val="window" lastClr="FFFFFF"/>
                  </a:solidFill>
                  <a:latin typeface="Calibri"/>
                  <a:ea typeface="+mn-ea"/>
                  <a:cs typeface="+mn-cs"/>
                </a:rPr>
                <a:t>Ms. Alex Campbell, Registered Advanced Midwife Practitioner</a:t>
              </a:r>
              <a:endParaRPr lang="en-US" sz="2000" b="0" i="1" u="none" kern="1200" dirty="0">
                <a:solidFill>
                  <a:sysClr val="window" lastClr="FFFFFF"/>
                </a:solidFill>
                <a:latin typeface="Calibri"/>
                <a:ea typeface="+mn-ea"/>
                <a:cs typeface="+mn-cs"/>
              </a:endParaRPr>
            </a:p>
          </p:txBody>
        </p:sp>
      </p:grpSp>
      <p:grpSp>
        <p:nvGrpSpPr>
          <p:cNvPr id="16" name="Group 15">
            <a:extLst>
              <a:ext uri="{FF2B5EF4-FFF2-40B4-BE49-F238E27FC236}">
                <a16:creationId xmlns:a16="http://schemas.microsoft.com/office/drawing/2014/main" id="{EEB0F4BE-0106-7C3C-23F0-242EBE596BAA}"/>
              </a:ext>
            </a:extLst>
          </p:cNvPr>
          <p:cNvGrpSpPr/>
          <p:nvPr/>
        </p:nvGrpSpPr>
        <p:grpSpPr>
          <a:xfrm>
            <a:off x="2785479" y="4461311"/>
            <a:ext cx="6189521" cy="1073622"/>
            <a:chOff x="47707" y="1093507"/>
            <a:chExt cx="6189521" cy="1073622"/>
          </a:xfrm>
        </p:grpSpPr>
        <p:sp>
          <p:nvSpPr>
            <p:cNvPr id="17" name="Rectangle: Rounded Corners 16">
              <a:extLst>
                <a:ext uri="{FF2B5EF4-FFF2-40B4-BE49-F238E27FC236}">
                  <a16:creationId xmlns:a16="http://schemas.microsoft.com/office/drawing/2014/main" id="{AC2C403C-A68C-B2D1-2E3F-DA5B32EB731A}"/>
                </a:ext>
              </a:extLst>
            </p:cNvPr>
            <p:cNvSpPr/>
            <p:nvPr/>
          </p:nvSpPr>
          <p:spPr>
            <a:xfrm>
              <a:off x="47707" y="1093507"/>
              <a:ext cx="6189521" cy="955934"/>
            </a:xfrm>
            <a:prstGeom prst="roundRect">
              <a:avLst/>
            </a:prstGeom>
            <a:solidFill>
              <a:srgbClr val="8064A2">
                <a:hueOff val="0"/>
                <a:satOff val="0"/>
                <a:lumOff val="0"/>
                <a:alphaOff val="0"/>
              </a:srgbClr>
            </a:solidFill>
            <a:ln w="25400" cap="flat" cmpd="sng" algn="ctr">
              <a:solidFill>
                <a:schemeClr val="accent6">
                  <a:lumMod val="75000"/>
                </a:schemeClr>
              </a:solidFill>
              <a:prstDash val="solid"/>
            </a:ln>
            <a:effectLst/>
          </p:spPr>
          <p:style>
            <a:lnRef idx="2">
              <a:scrgbClr r="0" g="0" b="0"/>
            </a:lnRef>
            <a:fillRef idx="1">
              <a:scrgbClr r="0" g="0" b="0"/>
            </a:fillRef>
            <a:effectRef idx="0">
              <a:scrgbClr r="0" g="0" b="0"/>
            </a:effectRef>
            <a:fontRef idx="minor">
              <a:schemeClr val="lt1"/>
            </a:fontRef>
          </p:style>
        </p:sp>
        <p:sp>
          <p:nvSpPr>
            <p:cNvPr id="18" name="Rectangle: Rounded Corners 4">
              <a:extLst>
                <a:ext uri="{FF2B5EF4-FFF2-40B4-BE49-F238E27FC236}">
                  <a16:creationId xmlns:a16="http://schemas.microsoft.com/office/drawing/2014/main" id="{52FC5F94-34A4-BE48-147D-D56C4959ED62}"/>
                </a:ext>
              </a:extLst>
            </p:cNvPr>
            <p:cNvSpPr txBox="1"/>
            <p:nvPr/>
          </p:nvSpPr>
          <p:spPr>
            <a:xfrm>
              <a:off x="123048" y="1304525"/>
              <a:ext cx="6096191" cy="862604"/>
            </a:xfrm>
            <a:prstGeom prst="rect">
              <a:avLst/>
            </a:prstGeom>
            <a:solidFill>
              <a:schemeClr val="accent6">
                <a:lumMod val="75000"/>
              </a:schemeClr>
            </a:solidFill>
            <a:ln>
              <a:solidFill>
                <a:schemeClr val="accent6">
                  <a:lumMod val="7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71824" tIns="0" rIns="171824" bIns="0" numCol="1" spcCol="1270" anchor="ctr" anchorCtr="0">
              <a:noAutofit/>
            </a:bodyPr>
            <a:lstStyle/>
            <a:p>
              <a:pPr marL="0" lvl="0" indent="0" algn="ctr" defTabSz="889000">
                <a:lnSpc>
                  <a:spcPct val="90000"/>
                </a:lnSpc>
                <a:spcBef>
                  <a:spcPct val="0"/>
                </a:spcBef>
                <a:spcAft>
                  <a:spcPct val="35000"/>
                </a:spcAft>
                <a:buNone/>
              </a:pPr>
              <a:r>
                <a:rPr lang="en-IE" sz="2000" b="0" i="1" u="none" kern="1200" dirty="0">
                  <a:solidFill>
                    <a:sysClr val="window" lastClr="FFFFFF"/>
                  </a:solidFill>
                  <a:latin typeface="Calibri"/>
                  <a:ea typeface="+mn-ea"/>
                  <a:cs typeface="+mn-cs"/>
                </a:rPr>
                <a:t>Dr Fergus McCarthy, Consultant Obstetrician &amp; Gynaecologist</a:t>
              </a:r>
              <a:endParaRPr lang="en-US" sz="2000" b="0" i="1" u="none" kern="1200" dirty="0">
                <a:solidFill>
                  <a:sysClr val="window" lastClr="FFFFFF"/>
                </a:solidFill>
                <a:latin typeface="Calibri"/>
                <a:ea typeface="+mn-ea"/>
                <a:cs typeface="+mn-cs"/>
              </a:endParaRPr>
            </a:p>
          </p:txBody>
        </p:sp>
      </p:grpSp>
      <p:grpSp>
        <p:nvGrpSpPr>
          <p:cNvPr id="19" name="Group 18">
            <a:extLst>
              <a:ext uri="{FF2B5EF4-FFF2-40B4-BE49-F238E27FC236}">
                <a16:creationId xmlns:a16="http://schemas.microsoft.com/office/drawing/2014/main" id="{E18FBE0C-89C3-B39A-8021-CF8F34B46907}"/>
              </a:ext>
            </a:extLst>
          </p:cNvPr>
          <p:cNvGrpSpPr/>
          <p:nvPr/>
        </p:nvGrpSpPr>
        <p:grpSpPr>
          <a:xfrm>
            <a:off x="2785479" y="5630721"/>
            <a:ext cx="6189521" cy="1045318"/>
            <a:chOff x="47706" y="767568"/>
            <a:chExt cx="6189521" cy="1045318"/>
          </a:xfrm>
        </p:grpSpPr>
        <p:sp>
          <p:nvSpPr>
            <p:cNvPr id="20" name="Rectangle: Rounded Corners 19">
              <a:extLst>
                <a:ext uri="{FF2B5EF4-FFF2-40B4-BE49-F238E27FC236}">
                  <a16:creationId xmlns:a16="http://schemas.microsoft.com/office/drawing/2014/main" id="{5D9E78C9-E687-C84B-E06A-58426ABA4903}"/>
                </a:ext>
              </a:extLst>
            </p:cNvPr>
            <p:cNvSpPr/>
            <p:nvPr/>
          </p:nvSpPr>
          <p:spPr>
            <a:xfrm>
              <a:off x="47706" y="767568"/>
              <a:ext cx="6189521" cy="955934"/>
            </a:xfrm>
            <a:prstGeom prst="roundRect">
              <a:avLst/>
            </a:prstGeom>
            <a:solidFill>
              <a:srgbClr val="8064A2">
                <a:hueOff val="0"/>
                <a:satOff val="0"/>
                <a:lumOff val="0"/>
                <a:alphaOff val="0"/>
              </a:srgbClr>
            </a:solidFill>
            <a:ln w="25400" cap="flat" cmpd="sng" algn="ctr">
              <a:solidFill>
                <a:schemeClr val="accent6">
                  <a:lumMod val="75000"/>
                </a:schemeClr>
              </a:solidFill>
              <a:prstDash val="solid"/>
            </a:ln>
            <a:effectLst/>
          </p:spPr>
          <p:style>
            <a:lnRef idx="2">
              <a:scrgbClr r="0" g="0" b="0"/>
            </a:lnRef>
            <a:fillRef idx="1">
              <a:scrgbClr r="0" g="0" b="0"/>
            </a:fillRef>
            <a:effectRef idx="0">
              <a:scrgbClr r="0" g="0" b="0"/>
            </a:effectRef>
            <a:fontRef idx="minor">
              <a:schemeClr val="lt1"/>
            </a:fontRef>
          </p:style>
        </p:sp>
        <p:sp>
          <p:nvSpPr>
            <p:cNvPr id="21" name="Rectangle: Rounded Corners 4">
              <a:extLst>
                <a:ext uri="{FF2B5EF4-FFF2-40B4-BE49-F238E27FC236}">
                  <a16:creationId xmlns:a16="http://schemas.microsoft.com/office/drawing/2014/main" id="{9564923B-D205-452F-0031-1CFA3F167161}"/>
                </a:ext>
              </a:extLst>
            </p:cNvPr>
            <p:cNvSpPr txBox="1"/>
            <p:nvPr/>
          </p:nvSpPr>
          <p:spPr>
            <a:xfrm>
              <a:off x="85375" y="950282"/>
              <a:ext cx="6096191" cy="862604"/>
            </a:xfrm>
            <a:prstGeom prst="rect">
              <a:avLst/>
            </a:prstGeom>
            <a:solidFill>
              <a:schemeClr val="accent6">
                <a:lumMod val="75000"/>
              </a:schemeClr>
            </a:solidFill>
            <a:ln>
              <a:solidFill>
                <a:schemeClr val="accent6">
                  <a:lumMod val="7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71824" tIns="0" rIns="171824" bIns="0" numCol="1" spcCol="1270" anchor="ctr" anchorCtr="0">
              <a:noAutofit/>
            </a:bodyPr>
            <a:lstStyle/>
            <a:p>
              <a:pPr marL="0" lvl="0" indent="0" algn="ctr" defTabSz="889000">
                <a:lnSpc>
                  <a:spcPct val="90000"/>
                </a:lnSpc>
                <a:spcBef>
                  <a:spcPct val="0"/>
                </a:spcBef>
                <a:spcAft>
                  <a:spcPct val="35000"/>
                </a:spcAft>
                <a:buNone/>
              </a:pPr>
              <a:r>
                <a:rPr lang="en-IE" sz="2000" b="0" i="1" u="none" kern="1200" dirty="0">
                  <a:solidFill>
                    <a:sysClr val="window" lastClr="FFFFFF"/>
                  </a:solidFill>
                  <a:latin typeface="Calibri"/>
                  <a:ea typeface="+mn-ea"/>
                  <a:cs typeface="+mn-cs"/>
                </a:rPr>
                <a:t>Dr Mairead O’ Riordan, Consultant Obstetrician &amp; Gynaecologist</a:t>
              </a:r>
              <a:endParaRPr lang="en-US" sz="2000" b="0" i="1" u="none" kern="1200" dirty="0">
                <a:solidFill>
                  <a:sysClr val="window" lastClr="FFFFFF"/>
                </a:solidFill>
                <a:latin typeface="Calibri"/>
                <a:ea typeface="+mn-ea"/>
                <a:cs typeface="+mn-cs"/>
              </a:endParaRPr>
            </a:p>
          </p:txBody>
        </p:sp>
      </p:grpSp>
    </p:spTree>
    <p:extLst>
      <p:ext uri="{BB962C8B-B14F-4D97-AF65-F5344CB8AC3E}">
        <p14:creationId xmlns:p14="http://schemas.microsoft.com/office/powerpoint/2010/main" val="3622586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446042" y="3099788"/>
            <a:ext cx="5299916" cy="658425"/>
          </a:xfrm>
          <a:prstGeom prst="rect">
            <a:avLst/>
          </a:prstGeom>
        </p:spPr>
      </p:pic>
      <p:pic>
        <p:nvPicPr>
          <p:cNvPr id="4" name="Picture 3"/>
          <p:cNvPicPr>
            <a:picLocks noChangeAspect="1"/>
          </p:cNvPicPr>
          <p:nvPr/>
        </p:nvPicPr>
        <p:blipFill>
          <a:blip r:embed="rId3"/>
          <a:stretch>
            <a:fillRect/>
          </a:stretch>
        </p:blipFill>
        <p:spPr>
          <a:xfrm>
            <a:off x="4368650" y="1933905"/>
            <a:ext cx="3454700" cy="1429407"/>
          </a:xfrm>
          <a:prstGeom prst="rect">
            <a:avLst/>
          </a:prstGeom>
        </p:spPr>
      </p:pic>
      <p:pic>
        <p:nvPicPr>
          <p:cNvPr id="5" name="Picture 4" descr="CUMH footer nam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6928" y="6252464"/>
            <a:ext cx="2735072" cy="605536"/>
          </a:xfrm>
          <a:prstGeom prst="rect">
            <a:avLst/>
          </a:prstGeom>
        </p:spPr>
      </p:pic>
      <p:pic>
        <p:nvPicPr>
          <p:cNvPr id="6" name="Picture 5" descr="A close-up of a logo&#10;&#10;Description automatically generated with low confidence">
            <a:extLst>
              <a:ext uri="{FF2B5EF4-FFF2-40B4-BE49-F238E27FC236}">
                <a16:creationId xmlns:a16="http://schemas.microsoft.com/office/drawing/2014/main" id="{359C3D13-B361-8DA7-37FE-D3DC4CF522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55571" y="116593"/>
            <a:ext cx="3351264" cy="1183290"/>
          </a:xfrm>
          <a:prstGeom prst="rect">
            <a:avLst/>
          </a:prstGeom>
        </p:spPr>
      </p:pic>
    </p:spTree>
    <p:extLst>
      <p:ext uri="{BB962C8B-B14F-4D97-AF65-F5344CB8AC3E}">
        <p14:creationId xmlns:p14="http://schemas.microsoft.com/office/powerpoint/2010/main" val="3911797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reland South powerpoint_wide scree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2192000" cy="6857998"/>
          </a:xfrm>
          <a:prstGeom prst="rect">
            <a:avLst/>
          </a:prstGeom>
        </p:spPr>
      </p:pic>
      <p:sp>
        <p:nvSpPr>
          <p:cNvPr id="9" name="TextBox 8"/>
          <p:cNvSpPr txBox="1"/>
          <p:nvPr/>
        </p:nvSpPr>
        <p:spPr>
          <a:xfrm>
            <a:off x="1618512" y="4076583"/>
            <a:ext cx="8954975" cy="2144498"/>
          </a:xfrm>
          <a:prstGeom prst="rect">
            <a:avLst/>
          </a:prstGeom>
          <a:noFill/>
        </p:spPr>
        <p:txBody>
          <a:bodyPr wrap="square" rtlCol="0">
            <a:spAutoFit/>
          </a:bodyPr>
          <a:lstStyle/>
          <a:p>
            <a:pPr algn="ctr" defTabSz="609585"/>
            <a:r>
              <a:rPr lang="en-GB" sz="2667" dirty="0">
                <a:solidFill>
                  <a:srgbClr val="19452B"/>
                </a:solidFill>
                <a:latin typeface="Helvetica"/>
                <a:cs typeface="Helvetica"/>
              </a:rPr>
              <a:t>Introduction of the New Antenatal Care Pathways</a:t>
            </a:r>
          </a:p>
          <a:p>
            <a:pPr algn="ctr" defTabSz="609585"/>
            <a:endParaRPr lang="en-GB" sz="2667" dirty="0">
              <a:solidFill>
                <a:srgbClr val="19452B"/>
              </a:solidFill>
              <a:latin typeface="Helvetica"/>
              <a:cs typeface="Helvetica"/>
            </a:endParaRPr>
          </a:p>
          <a:p>
            <a:pPr algn="ctr" defTabSz="609585"/>
            <a:r>
              <a:rPr lang="en-GB" sz="2667" b="1" dirty="0">
                <a:solidFill>
                  <a:schemeClr val="accent6">
                    <a:lumMod val="75000"/>
                  </a:schemeClr>
                </a:solidFill>
                <a:latin typeface="Helvetica"/>
                <a:cs typeface="Helvetica"/>
              </a:rPr>
              <a:t>Alex Campbell, </a:t>
            </a:r>
          </a:p>
          <a:p>
            <a:pPr algn="ctr" defTabSz="609585"/>
            <a:r>
              <a:rPr lang="en-GB" sz="2667" b="1" dirty="0">
                <a:solidFill>
                  <a:schemeClr val="accent6">
                    <a:lumMod val="75000"/>
                  </a:schemeClr>
                </a:solidFill>
                <a:latin typeface="Helvetica"/>
                <a:cs typeface="Helvetica"/>
              </a:rPr>
              <a:t>Registered Advanced Midwife Practitioner, Supported Care</a:t>
            </a:r>
            <a:endParaRPr lang="en-US" sz="2667" b="1" dirty="0">
              <a:solidFill>
                <a:schemeClr val="accent6">
                  <a:lumMod val="75000"/>
                </a:schemeClr>
              </a:solidFill>
              <a:latin typeface="Helvetica"/>
              <a:cs typeface="Helvetica"/>
            </a:endParaRPr>
          </a:p>
        </p:txBody>
      </p:sp>
      <p:sp>
        <p:nvSpPr>
          <p:cNvPr id="10" name="TextBox 9"/>
          <p:cNvSpPr txBox="1"/>
          <p:nvPr/>
        </p:nvSpPr>
        <p:spPr>
          <a:xfrm>
            <a:off x="1820647" y="6362031"/>
            <a:ext cx="8550704" cy="369332"/>
          </a:xfrm>
          <a:prstGeom prst="rect">
            <a:avLst/>
          </a:prstGeom>
          <a:noFill/>
        </p:spPr>
        <p:txBody>
          <a:bodyPr wrap="square" rtlCol="0">
            <a:spAutoFit/>
          </a:bodyPr>
          <a:lstStyle/>
          <a:p>
            <a:pPr algn="ctr" defTabSz="609585"/>
            <a:r>
              <a:rPr lang="en-US" dirty="0">
                <a:solidFill>
                  <a:srgbClr val="5DA34F"/>
                </a:solidFill>
                <a:latin typeface="Helvetica"/>
                <a:cs typeface="Helvetica"/>
              </a:rPr>
              <a:t>9</a:t>
            </a:r>
            <a:r>
              <a:rPr lang="en-US" baseline="30000" dirty="0">
                <a:solidFill>
                  <a:srgbClr val="5DA34F"/>
                </a:solidFill>
                <a:latin typeface="Helvetica"/>
                <a:cs typeface="Helvetica"/>
              </a:rPr>
              <a:t>th</a:t>
            </a:r>
            <a:r>
              <a:rPr lang="en-US" dirty="0">
                <a:solidFill>
                  <a:srgbClr val="5DA34F"/>
                </a:solidFill>
                <a:latin typeface="Helvetica"/>
                <a:cs typeface="Helvetica"/>
              </a:rPr>
              <a:t> May 2023</a:t>
            </a:r>
          </a:p>
        </p:txBody>
      </p:sp>
      <p:pic>
        <p:nvPicPr>
          <p:cNvPr id="5" name="Picture 4" descr="CUMH footer nam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6367" y="6461024"/>
            <a:ext cx="2051304" cy="454152"/>
          </a:xfrm>
          <a:prstGeom prst="rect">
            <a:avLst/>
          </a:prstGeom>
        </p:spPr>
      </p:pic>
    </p:spTree>
    <p:extLst>
      <p:ext uri="{BB962C8B-B14F-4D97-AF65-F5344CB8AC3E}">
        <p14:creationId xmlns:p14="http://schemas.microsoft.com/office/powerpoint/2010/main" val="1736963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3207" y="447191"/>
            <a:ext cx="7184467" cy="523220"/>
          </a:xfrm>
          <a:prstGeom prst="rect">
            <a:avLst/>
          </a:prstGeom>
          <a:noFill/>
        </p:spPr>
        <p:txBody>
          <a:bodyPr wrap="none" rtlCol="0">
            <a:spAutoFit/>
          </a:bodyPr>
          <a:lstStyle/>
          <a:p>
            <a:pPr defTabSz="609585"/>
            <a:r>
              <a:rPr lang="en-GB" sz="2800" b="1" dirty="0">
                <a:solidFill>
                  <a:srgbClr val="19452B"/>
                </a:solidFill>
                <a:latin typeface="Helvetica"/>
                <a:cs typeface="Helvetica"/>
              </a:rPr>
              <a:t>Why Change Antenatal Care Pathways?</a:t>
            </a:r>
          </a:p>
        </p:txBody>
      </p:sp>
      <p:sp>
        <p:nvSpPr>
          <p:cNvPr id="3" name="TextBox 2"/>
          <p:cNvSpPr txBox="1"/>
          <p:nvPr/>
        </p:nvSpPr>
        <p:spPr>
          <a:xfrm>
            <a:off x="723207" y="1035414"/>
            <a:ext cx="10856262" cy="5324535"/>
          </a:xfrm>
          <a:prstGeom prst="rect">
            <a:avLst/>
          </a:prstGeom>
          <a:noFill/>
        </p:spPr>
        <p:txBody>
          <a:bodyPr wrap="square" rtlCol="0">
            <a:spAutoFit/>
          </a:bodyPr>
          <a:lstStyle/>
          <a:p>
            <a:pPr hangingPunct="0"/>
            <a:r>
              <a:rPr lang="en-IE" sz="2000" dirty="0">
                <a:solidFill>
                  <a:srgbClr val="19452B"/>
                </a:solidFill>
                <a:latin typeface="Helvetica"/>
                <a:cs typeface="Helvetica"/>
              </a:rPr>
              <a:t>To promote:</a:t>
            </a:r>
          </a:p>
          <a:p>
            <a:pPr hangingPunct="0"/>
            <a:endParaRPr lang="en-GB" sz="2000" dirty="0">
              <a:solidFill>
                <a:srgbClr val="19452B"/>
              </a:solidFill>
              <a:latin typeface="Helvetica"/>
              <a:cs typeface="Helvetica"/>
            </a:endParaRPr>
          </a:p>
          <a:p>
            <a:pPr marL="285750" lvl="0" indent="-285750" hangingPunct="0">
              <a:buFont typeface="Arial" panose="020B0604020202020204" pitchFamily="34" charset="0"/>
              <a:buChar char="•"/>
            </a:pPr>
            <a:r>
              <a:rPr lang="en-IE" sz="2000" b="1" dirty="0">
                <a:solidFill>
                  <a:srgbClr val="19452B"/>
                </a:solidFill>
                <a:latin typeface="Helvetica"/>
                <a:cs typeface="Helvetica"/>
              </a:rPr>
              <a:t>Streamlined </a:t>
            </a:r>
            <a:r>
              <a:rPr lang="en-IE" sz="2000" dirty="0">
                <a:solidFill>
                  <a:srgbClr val="19452B"/>
                </a:solidFill>
                <a:latin typeface="Helvetica"/>
                <a:cs typeface="Helvetica"/>
              </a:rPr>
              <a:t>person-centred visits during antenatal period.</a:t>
            </a:r>
          </a:p>
          <a:p>
            <a:pPr lvl="0" hangingPunct="0"/>
            <a:endParaRPr lang="en-GB" sz="2000" dirty="0">
              <a:solidFill>
                <a:srgbClr val="19452B"/>
              </a:solidFill>
              <a:latin typeface="Helvetica"/>
              <a:cs typeface="Helvetica"/>
            </a:endParaRPr>
          </a:p>
          <a:p>
            <a:pPr marL="285750" lvl="0" indent="-285750" hangingPunct="0">
              <a:buFont typeface="Arial" panose="020B0604020202020204" pitchFamily="34" charset="0"/>
              <a:buChar char="•"/>
            </a:pPr>
            <a:r>
              <a:rPr lang="en-IE" sz="2000" b="1" dirty="0">
                <a:solidFill>
                  <a:srgbClr val="19452B"/>
                </a:solidFill>
                <a:latin typeface="Helvetica"/>
                <a:cs typeface="Helvetica"/>
              </a:rPr>
              <a:t>Triage</a:t>
            </a:r>
            <a:r>
              <a:rPr lang="en-IE" sz="2000" dirty="0">
                <a:solidFill>
                  <a:srgbClr val="19452B"/>
                </a:solidFill>
                <a:latin typeface="Helvetica"/>
                <a:cs typeface="Helvetica"/>
              </a:rPr>
              <a:t> at pre-booking to assess risk occurs ahead of in-person appointment with Midwife and Obstetric Consultant.</a:t>
            </a:r>
            <a:endParaRPr lang="en-GB" sz="2000" dirty="0">
              <a:solidFill>
                <a:srgbClr val="19452B"/>
              </a:solidFill>
              <a:latin typeface="Helvetica"/>
              <a:cs typeface="Helvetica"/>
            </a:endParaRPr>
          </a:p>
          <a:p>
            <a:pPr marL="285750" lvl="0" indent="-285750" hangingPunct="0">
              <a:buFont typeface="Arial" panose="020B0604020202020204" pitchFamily="34" charset="0"/>
              <a:buChar char="•"/>
            </a:pPr>
            <a:endParaRPr lang="en-GB" sz="2000" b="1" dirty="0">
              <a:solidFill>
                <a:srgbClr val="19452B"/>
              </a:solidFill>
              <a:latin typeface="Helvetica"/>
              <a:cs typeface="Helvetica"/>
            </a:endParaRPr>
          </a:p>
          <a:p>
            <a:pPr marL="285750" lvl="0" indent="-285750" hangingPunct="0">
              <a:buFont typeface="Arial" panose="020B0604020202020204" pitchFamily="34" charset="0"/>
              <a:buChar char="•"/>
            </a:pPr>
            <a:r>
              <a:rPr lang="en-IE" sz="2000" b="1" dirty="0">
                <a:solidFill>
                  <a:srgbClr val="19452B"/>
                </a:solidFill>
                <a:latin typeface="Helvetica"/>
                <a:cs typeface="Helvetica"/>
              </a:rPr>
              <a:t>Standardise</a:t>
            </a:r>
            <a:r>
              <a:rPr lang="en-IE" sz="2000" dirty="0">
                <a:solidFill>
                  <a:srgbClr val="19452B"/>
                </a:solidFill>
                <a:latin typeface="Helvetica"/>
                <a:cs typeface="Helvetica"/>
              </a:rPr>
              <a:t> antenatal </a:t>
            </a:r>
            <a:r>
              <a:rPr lang="en-IE" sz="2000" b="1" dirty="0">
                <a:solidFill>
                  <a:srgbClr val="19452B"/>
                </a:solidFill>
                <a:latin typeface="Helvetica"/>
                <a:cs typeface="Helvetica"/>
              </a:rPr>
              <a:t>care &amp; information </a:t>
            </a:r>
            <a:r>
              <a:rPr lang="en-IE" sz="2000" dirty="0">
                <a:solidFill>
                  <a:srgbClr val="19452B"/>
                </a:solidFill>
                <a:latin typeface="Helvetica"/>
                <a:cs typeface="Helvetica"/>
              </a:rPr>
              <a:t>provided </a:t>
            </a:r>
          </a:p>
          <a:p>
            <a:pPr marL="285750" lvl="0" indent="-285750" hangingPunct="0">
              <a:buFont typeface="Arial" panose="020B0604020202020204" pitchFamily="34" charset="0"/>
              <a:buChar char="•"/>
            </a:pPr>
            <a:endParaRPr lang="en-IE" sz="2000" dirty="0">
              <a:solidFill>
                <a:srgbClr val="19452B"/>
              </a:solidFill>
              <a:latin typeface="Helvetica"/>
              <a:cs typeface="Helvetica"/>
            </a:endParaRPr>
          </a:p>
          <a:p>
            <a:pPr marL="285750" lvl="0" indent="-285750" hangingPunct="0">
              <a:buFont typeface="Arial" panose="020B0604020202020204" pitchFamily="34" charset="0"/>
              <a:buChar char="•"/>
            </a:pPr>
            <a:r>
              <a:rPr lang="en-IE" sz="2000" b="1" dirty="0">
                <a:solidFill>
                  <a:srgbClr val="19452B"/>
                </a:solidFill>
                <a:latin typeface="Helvetica"/>
                <a:cs typeface="Helvetica"/>
              </a:rPr>
              <a:t>GP visits</a:t>
            </a:r>
            <a:r>
              <a:rPr lang="en-IE" sz="2000" dirty="0">
                <a:solidFill>
                  <a:srgbClr val="19452B"/>
                </a:solidFill>
                <a:latin typeface="Helvetica"/>
                <a:cs typeface="Helvetica"/>
              </a:rPr>
              <a:t> to </a:t>
            </a:r>
            <a:r>
              <a:rPr lang="en-IE" sz="2000" b="1" dirty="0">
                <a:solidFill>
                  <a:srgbClr val="19452B"/>
                </a:solidFill>
                <a:latin typeface="Helvetica"/>
                <a:cs typeface="Helvetica"/>
              </a:rPr>
              <a:t>compliment </a:t>
            </a:r>
            <a:r>
              <a:rPr lang="en-IE" sz="2000" dirty="0">
                <a:solidFill>
                  <a:srgbClr val="19452B"/>
                </a:solidFill>
                <a:latin typeface="Helvetica"/>
                <a:cs typeface="Helvetica"/>
              </a:rPr>
              <a:t>hospital/community appointments.</a:t>
            </a:r>
          </a:p>
          <a:p>
            <a:pPr marL="285750" lvl="0" indent="-285750" hangingPunct="0">
              <a:buFont typeface="Arial" panose="020B0604020202020204" pitchFamily="34" charset="0"/>
              <a:buChar char="•"/>
            </a:pPr>
            <a:endParaRPr lang="en-GB" sz="2000" dirty="0">
              <a:solidFill>
                <a:srgbClr val="19452B"/>
              </a:solidFill>
              <a:latin typeface="Helvetica"/>
              <a:cs typeface="Helvetica"/>
            </a:endParaRPr>
          </a:p>
          <a:p>
            <a:pPr marL="285750" indent="-285750" hangingPunct="0">
              <a:buFont typeface="Arial" panose="020B0604020202020204" pitchFamily="34" charset="0"/>
              <a:buChar char="•"/>
            </a:pPr>
            <a:r>
              <a:rPr lang="en-IE" sz="2000" b="1" dirty="0">
                <a:solidFill>
                  <a:srgbClr val="19452B"/>
                </a:solidFill>
                <a:latin typeface="Helvetica"/>
                <a:cs typeface="Helvetica"/>
              </a:rPr>
              <a:t>Increase midwifery led clinics </a:t>
            </a:r>
            <a:r>
              <a:rPr lang="en-IE" sz="2000" dirty="0">
                <a:solidFill>
                  <a:srgbClr val="19452B"/>
                </a:solidFill>
                <a:latin typeface="Helvetica"/>
                <a:cs typeface="Helvetica"/>
              </a:rPr>
              <a:t>in the community, in line with National Maternity Strategy</a:t>
            </a:r>
          </a:p>
          <a:p>
            <a:pPr hangingPunct="0"/>
            <a:r>
              <a:rPr lang="en-IE" sz="2000" dirty="0">
                <a:solidFill>
                  <a:srgbClr val="19452B"/>
                </a:solidFill>
                <a:latin typeface="Helvetica"/>
                <a:cs typeface="Helvetica"/>
              </a:rPr>
              <a:t> </a:t>
            </a:r>
          </a:p>
          <a:p>
            <a:pPr marL="285750" lvl="0" indent="-285750" hangingPunct="0">
              <a:buFont typeface="Arial" panose="020B0604020202020204" pitchFamily="34" charset="0"/>
              <a:buChar char="•"/>
            </a:pPr>
            <a:r>
              <a:rPr lang="en-IE" sz="2000" b="1" dirty="0">
                <a:solidFill>
                  <a:srgbClr val="19452B"/>
                </a:solidFill>
                <a:latin typeface="Helvetica"/>
                <a:cs typeface="Helvetica"/>
              </a:rPr>
              <a:t>Continuity of care</a:t>
            </a:r>
            <a:r>
              <a:rPr lang="en-IE" sz="2000" dirty="0">
                <a:solidFill>
                  <a:srgbClr val="19452B"/>
                </a:solidFill>
                <a:latin typeface="Helvetica"/>
                <a:cs typeface="Helvetica"/>
              </a:rPr>
              <a:t> meet midwife at every routine visit</a:t>
            </a:r>
          </a:p>
          <a:p>
            <a:pPr lvl="0" hangingPunct="0"/>
            <a:endParaRPr lang="en-IE" sz="2000" dirty="0">
              <a:solidFill>
                <a:srgbClr val="19452B"/>
              </a:solidFill>
              <a:latin typeface="Helvetica"/>
              <a:cs typeface="Helvetica"/>
            </a:endParaRPr>
          </a:p>
          <a:p>
            <a:pPr marL="285750" lvl="0" indent="-285750" hangingPunct="0">
              <a:buFont typeface="Arial" panose="020B0604020202020204" pitchFamily="34" charset="0"/>
              <a:buChar char="•"/>
            </a:pPr>
            <a:r>
              <a:rPr lang="en-IE" sz="2000" b="1" dirty="0">
                <a:solidFill>
                  <a:srgbClr val="19452B"/>
                </a:solidFill>
                <a:latin typeface="Helvetica"/>
                <a:cs typeface="Helvetica"/>
              </a:rPr>
              <a:t>Antenatal and health education </a:t>
            </a:r>
            <a:r>
              <a:rPr lang="en-IE" sz="2000" dirty="0">
                <a:solidFill>
                  <a:srgbClr val="19452B"/>
                </a:solidFill>
                <a:latin typeface="Helvetica"/>
                <a:cs typeface="Helvetica"/>
              </a:rPr>
              <a:t>at every midwife appointment</a:t>
            </a:r>
          </a:p>
          <a:p>
            <a:pPr marL="285750" lvl="0" indent="-285750" hangingPunct="0">
              <a:buFont typeface="Arial" panose="020B0604020202020204" pitchFamily="34" charset="0"/>
              <a:buChar char="•"/>
            </a:pPr>
            <a:endParaRPr lang="en-GB" sz="2000" dirty="0">
              <a:solidFill>
                <a:srgbClr val="19452B"/>
              </a:solidFill>
              <a:latin typeface="Helvetica"/>
              <a:cs typeface="Helvetica"/>
            </a:endParaRPr>
          </a:p>
        </p:txBody>
      </p:sp>
    </p:spTree>
    <p:extLst>
      <p:ext uri="{BB962C8B-B14F-4D97-AF65-F5344CB8AC3E}">
        <p14:creationId xmlns:p14="http://schemas.microsoft.com/office/powerpoint/2010/main" val="2946642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5209" y="200569"/>
            <a:ext cx="5080181" cy="523220"/>
          </a:xfrm>
          <a:prstGeom prst="rect">
            <a:avLst/>
          </a:prstGeom>
          <a:noFill/>
        </p:spPr>
        <p:txBody>
          <a:bodyPr wrap="square" rtlCol="0">
            <a:spAutoFit/>
          </a:bodyPr>
          <a:lstStyle/>
          <a:p>
            <a:pPr defTabSz="609585"/>
            <a:r>
              <a:rPr lang="en-GB" sz="2800" b="1" dirty="0">
                <a:solidFill>
                  <a:srgbClr val="19452B"/>
                </a:solidFill>
                <a:latin typeface="Helvetica"/>
                <a:cs typeface="Helvetica"/>
              </a:rPr>
              <a:t>Antenatal Care Pathways</a:t>
            </a:r>
          </a:p>
        </p:txBody>
      </p:sp>
      <p:pic>
        <p:nvPicPr>
          <p:cNvPr id="2" name="Picture 1"/>
          <p:cNvPicPr>
            <a:picLocks noChangeAspect="1"/>
          </p:cNvPicPr>
          <p:nvPr/>
        </p:nvPicPr>
        <p:blipFill>
          <a:blip r:embed="rId2"/>
          <a:stretch>
            <a:fillRect/>
          </a:stretch>
        </p:blipFill>
        <p:spPr>
          <a:xfrm>
            <a:off x="3030876" y="2448510"/>
            <a:ext cx="5972704" cy="3879943"/>
          </a:xfrm>
          <a:prstGeom prst="rect">
            <a:avLst/>
          </a:prstGeom>
        </p:spPr>
      </p:pic>
      <p:sp>
        <p:nvSpPr>
          <p:cNvPr id="4" name="TextBox 3">
            <a:extLst>
              <a:ext uri="{FF2B5EF4-FFF2-40B4-BE49-F238E27FC236}">
                <a16:creationId xmlns:a16="http://schemas.microsoft.com/office/drawing/2014/main" id="{5025CD0F-4FEF-F2F7-EE67-CFAADDC6923F}"/>
              </a:ext>
            </a:extLst>
          </p:cNvPr>
          <p:cNvSpPr txBox="1"/>
          <p:nvPr/>
        </p:nvSpPr>
        <p:spPr>
          <a:xfrm>
            <a:off x="522308" y="1042493"/>
            <a:ext cx="9506164" cy="1200329"/>
          </a:xfrm>
          <a:prstGeom prst="rect">
            <a:avLst/>
          </a:prstGeom>
          <a:noFill/>
        </p:spPr>
        <p:txBody>
          <a:bodyPr wrap="square">
            <a:spAutoFit/>
          </a:bodyPr>
          <a:lstStyle/>
          <a:p>
            <a:r>
              <a:rPr lang="en-IE" sz="1800" dirty="0">
                <a:latin typeface="Helvetica" panose="020B0604020202020204" pitchFamily="34" charset="0"/>
                <a:cs typeface="Helvetica" panose="020B0604020202020204" pitchFamily="34" charset="0"/>
              </a:rPr>
              <a:t>The National Maternity Strategy “Creating a Better Future Together” (2016) views childbirth as a natural life event however it also recognises that some women have higher care needs. Accordingly, the Strategy has designed one model of care with three care pathways for women progressing through the maternity system, depending on their level of risk: </a:t>
            </a:r>
          </a:p>
        </p:txBody>
      </p:sp>
    </p:spTree>
    <p:extLst>
      <p:ext uri="{BB962C8B-B14F-4D97-AF65-F5344CB8AC3E}">
        <p14:creationId xmlns:p14="http://schemas.microsoft.com/office/powerpoint/2010/main" val="3930122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15866" y="800736"/>
            <a:ext cx="4555551" cy="5808979"/>
          </a:xfrm>
          <a:prstGeom prst="rect">
            <a:avLst/>
          </a:prstGeom>
        </p:spPr>
      </p:pic>
      <p:sp>
        <p:nvSpPr>
          <p:cNvPr id="10" name="TextBox 9"/>
          <p:cNvSpPr txBox="1"/>
          <p:nvPr/>
        </p:nvSpPr>
        <p:spPr>
          <a:xfrm>
            <a:off x="243809" y="72822"/>
            <a:ext cx="4439036" cy="553357"/>
          </a:xfrm>
          <a:prstGeom prst="rect">
            <a:avLst/>
          </a:prstGeom>
          <a:noFill/>
        </p:spPr>
        <p:txBody>
          <a:bodyPr wrap="none" rtlCol="0">
            <a:spAutoFit/>
          </a:bodyPr>
          <a:lstStyle/>
          <a:p>
            <a:pPr>
              <a:lnSpc>
                <a:spcPct val="107000"/>
              </a:lnSpc>
              <a:spcBef>
                <a:spcPts val="267"/>
              </a:spcBef>
            </a:pPr>
            <a:r>
              <a:rPr lang="en-IE" sz="2800" b="1" dirty="0">
                <a:solidFill>
                  <a:srgbClr val="19452B"/>
                </a:solidFill>
                <a:latin typeface="Helvetica"/>
                <a:cs typeface="Helvetica"/>
              </a:rPr>
              <a:t>Supported Care Pathway</a:t>
            </a:r>
          </a:p>
        </p:txBody>
      </p:sp>
      <p:sp>
        <p:nvSpPr>
          <p:cNvPr id="4" name="TextBox 3">
            <a:extLst>
              <a:ext uri="{FF2B5EF4-FFF2-40B4-BE49-F238E27FC236}">
                <a16:creationId xmlns:a16="http://schemas.microsoft.com/office/drawing/2014/main" id="{5FDBA1DD-5A16-A635-D7C7-4139B6FC377F}"/>
              </a:ext>
            </a:extLst>
          </p:cNvPr>
          <p:cNvSpPr txBox="1"/>
          <p:nvPr/>
        </p:nvSpPr>
        <p:spPr>
          <a:xfrm>
            <a:off x="5599564" y="1261878"/>
            <a:ext cx="6097712" cy="4801314"/>
          </a:xfrm>
          <a:prstGeom prst="rect">
            <a:avLst/>
          </a:prstGeom>
          <a:noFill/>
        </p:spPr>
        <p:txBody>
          <a:bodyPr wrap="square">
            <a:spAutoFit/>
          </a:bodyPr>
          <a:lstStyle/>
          <a:p>
            <a:pPr marL="285750" indent="-285750">
              <a:buClr>
                <a:schemeClr val="accent6">
                  <a:lumMod val="75000"/>
                </a:schemeClr>
              </a:buClr>
              <a:buFont typeface="Wingdings" panose="05000000000000000000" pitchFamily="2" charset="2"/>
              <a:buChar char="v"/>
            </a:pPr>
            <a:r>
              <a:rPr lang="en-IE" dirty="0">
                <a:latin typeface="Helvetica" panose="020B0604020202020204" pitchFamily="34" charset="0"/>
                <a:ea typeface="Calibri" panose="020F0502020204030204" pitchFamily="34" charset="0"/>
                <a:cs typeface="Helvetica" panose="020B0604020202020204" pitchFamily="34" charset="0"/>
              </a:rPr>
              <a:t>The woman is respected as the primary decision maker and midwives assist her in this process through the provision of accurate and unbiased information on which to base informed choices. </a:t>
            </a:r>
          </a:p>
          <a:p>
            <a:pPr marL="285750" indent="-285750">
              <a:buClr>
                <a:schemeClr val="accent6">
                  <a:lumMod val="75000"/>
                </a:schemeClr>
              </a:buClr>
              <a:buFont typeface="Wingdings" panose="05000000000000000000" pitchFamily="2" charset="2"/>
              <a:buChar char="v"/>
            </a:pPr>
            <a:endParaRPr lang="en-IE" dirty="0">
              <a:latin typeface="Helvetica" panose="020B0604020202020204" pitchFamily="34" charset="0"/>
              <a:ea typeface="Calibri" panose="020F0502020204030204" pitchFamily="34" charset="0"/>
              <a:cs typeface="Helvetica" panose="020B0604020202020204" pitchFamily="34" charset="0"/>
            </a:endParaRPr>
          </a:p>
          <a:p>
            <a:pPr marL="285750" indent="-285750">
              <a:buClr>
                <a:schemeClr val="accent6">
                  <a:lumMod val="75000"/>
                </a:schemeClr>
              </a:buClr>
              <a:buFont typeface="Wingdings" panose="05000000000000000000" pitchFamily="2" charset="2"/>
              <a:buChar char="v"/>
            </a:pPr>
            <a:r>
              <a:rPr lang="en-IE" dirty="0">
                <a:latin typeface="Helvetica" panose="020B0604020202020204" pitchFamily="34" charset="0"/>
                <a:ea typeface="Calibri" panose="020F0502020204030204" pitchFamily="34" charset="0"/>
                <a:cs typeface="Helvetica" panose="020B0604020202020204" pitchFamily="34" charset="0"/>
              </a:rPr>
              <a:t>Recognising the benefits of </a:t>
            </a:r>
            <a:r>
              <a:rPr lang="en-IE" dirty="0">
                <a:solidFill>
                  <a:schemeClr val="accent3">
                    <a:lumMod val="50000"/>
                  </a:schemeClr>
                </a:solidFill>
                <a:latin typeface="Helvetica" panose="020B0604020202020204" pitchFamily="34" charset="0"/>
                <a:ea typeface="Calibri" panose="020F0502020204030204" pitchFamily="34" charset="0"/>
                <a:cs typeface="Helvetica" panose="020B0604020202020204" pitchFamily="34" charset="0"/>
              </a:rPr>
              <a:t>community-based continuity of care</a:t>
            </a:r>
            <a:r>
              <a:rPr lang="en-IE" dirty="0">
                <a:latin typeface="Helvetica" panose="020B0604020202020204" pitchFamily="34" charset="0"/>
                <a:ea typeface="Calibri" panose="020F0502020204030204" pitchFamily="34" charset="0"/>
                <a:cs typeface="Helvetica" panose="020B0604020202020204" pitchFamily="34" charset="0"/>
              </a:rPr>
              <a:t>, the Supported Care Pathway aims to provide women with holistic, safe midwifery care. </a:t>
            </a:r>
          </a:p>
          <a:p>
            <a:pPr marL="285750" indent="-285750">
              <a:buClr>
                <a:schemeClr val="accent6">
                  <a:lumMod val="75000"/>
                </a:schemeClr>
              </a:buClr>
              <a:buFont typeface="Wingdings" panose="05000000000000000000" pitchFamily="2" charset="2"/>
              <a:buChar char="v"/>
            </a:pPr>
            <a:endParaRPr lang="en-IE" dirty="0">
              <a:latin typeface="Helvetica" panose="020B0604020202020204" pitchFamily="34" charset="0"/>
              <a:ea typeface="Calibri" panose="020F0502020204030204" pitchFamily="34" charset="0"/>
              <a:cs typeface="Helvetica" panose="020B0604020202020204" pitchFamily="34" charset="0"/>
            </a:endParaRPr>
          </a:p>
          <a:p>
            <a:pPr marL="285750" indent="-285750">
              <a:buClr>
                <a:schemeClr val="accent6">
                  <a:lumMod val="75000"/>
                </a:schemeClr>
              </a:buClr>
              <a:buFont typeface="Wingdings" panose="05000000000000000000" pitchFamily="2" charset="2"/>
              <a:buChar char="v"/>
            </a:pPr>
            <a:r>
              <a:rPr lang="en-IE" dirty="0">
                <a:latin typeface="Helvetica" panose="020B0604020202020204" pitchFamily="34" charset="0"/>
                <a:ea typeface="Calibri" panose="020F0502020204030204" pitchFamily="34" charset="0"/>
                <a:cs typeface="Helvetica" panose="020B0604020202020204" pitchFamily="34" charset="0"/>
              </a:rPr>
              <a:t>Where deviations from the norm are suspected or identified, a multi-disciplinary approach to care will be adapted in collaboration with the woman.</a:t>
            </a:r>
          </a:p>
          <a:p>
            <a:pPr marL="285750" indent="-285750">
              <a:buClr>
                <a:schemeClr val="accent6">
                  <a:lumMod val="75000"/>
                </a:schemeClr>
              </a:buClr>
              <a:buFont typeface="Wingdings" panose="05000000000000000000" pitchFamily="2" charset="2"/>
              <a:buChar char="v"/>
            </a:pPr>
            <a:endParaRPr lang="en-IE" dirty="0">
              <a:latin typeface="Helvetica" panose="020B0604020202020204" pitchFamily="34" charset="0"/>
              <a:ea typeface="Calibri" panose="020F0502020204030204" pitchFamily="34" charset="0"/>
              <a:cs typeface="Helvetica" panose="020B0604020202020204" pitchFamily="34" charset="0"/>
            </a:endParaRPr>
          </a:p>
          <a:p>
            <a:pPr marL="285750" indent="-285750">
              <a:buClr>
                <a:schemeClr val="accent6">
                  <a:lumMod val="75000"/>
                </a:schemeClr>
              </a:buClr>
              <a:buFont typeface="Wingdings" panose="05000000000000000000" pitchFamily="2" charset="2"/>
              <a:buChar char="v"/>
            </a:pPr>
            <a:r>
              <a:rPr lang="en-IE" dirty="0">
                <a:latin typeface="Helvetica" panose="020B0604020202020204" pitchFamily="34" charset="0"/>
                <a:cs typeface="Helvetica" panose="020B0604020202020204" pitchFamily="34" charset="0"/>
              </a:rPr>
              <a:t>At each antenatal appointment, the health and well-being of the mother and baby will be assessed – any confirmed or suspected concerns are referred as appropriate.</a:t>
            </a:r>
          </a:p>
        </p:txBody>
      </p:sp>
    </p:spTree>
    <p:extLst>
      <p:ext uri="{BB962C8B-B14F-4D97-AF65-F5344CB8AC3E}">
        <p14:creationId xmlns:p14="http://schemas.microsoft.com/office/powerpoint/2010/main" val="827959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24673" y="4251048"/>
            <a:ext cx="5089134" cy="2862322"/>
          </a:xfrm>
          <a:prstGeom prst="rect">
            <a:avLst/>
          </a:prstGeom>
        </p:spPr>
        <p:txBody>
          <a:bodyPr wrap="square">
            <a:spAutoFit/>
          </a:bodyPr>
          <a:lstStyle/>
          <a:p>
            <a:r>
              <a:rPr lang="en-US" sz="2000" dirty="0">
                <a:solidFill>
                  <a:srgbClr val="19452B"/>
                </a:solidFill>
                <a:latin typeface="Helvetica"/>
                <a:cs typeface="Helvetica"/>
              </a:rPr>
              <a:t>Women considered </a:t>
            </a:r>
            <a:r>
              <a:rPr lang="en-US" sz="2000" i="1" dirty="0">
                <a:solidFill>
                  <a:srgbClr val="19452B"/>
                </a:solidFill>
                <a:latin typeface="Helvetica"/>
                <a:cs typeface="Helvetica"/>
              </a:rPr>
              <a:t>normal-risk</a:t>
            </a:r>
            <a:r>
              <a:rPr lang="en-US" sz="2000" dirty="0">
                <a:solidFill>
                  <a:srgbClr val="19452B"/>
                </a:solidFill>
                <a:latin typeface="Helvetica"/>
                <a:cs typeface="Helvetica"/>
              </a:rPr>
              <a:t> can avail of</a:t>
            </a:r>
          </a:p>
          <a:p>
            <a:r>
              <a:rPr lang="en-US" sz="2000" dirty="0">
                <a:solidFill>
                  <a:srgbClr val="19452B"/>
                </a:solidFill>
                <a:latin typeface="Helvetica"/>
                <a:cs typeface="Helvetica"/>
              </a:rPr>
              <a:t>midwifery led antenatal care through the</a:t>
            </a:r>
          </a:p>
          <a:p>
            <a:r>
              <a:rPr lang="en-US" sz="2000" dirty="0">
                <a:solidFill>
                  <a:srgbClr val="19452B"/>
                </a:solidFill>
                <a:latin typeface="Helvetica"/>
                <a:cs typeface="Helvetica"/>
              </a:rPr>
              <a:t>Supported Care Pathway. Benefits include:</a:t>
            </a:r>
          </a:p>
          <a:p>
            <a:pPr marL="285750" indent="-285750">
              <a:buFont typeface="Arial" panose="020B0604020202020204" pitchFamily="34" charset="0"/>
              <a:buChar char="•"/>
            </a:pPr>
            <a:r>
              <a:rPr lang="en-GB" sz="2000" b="1" dirty="0">
                <a:solidFill>
                  <a:srgbClr val="19452B"/>
                </a:solidFill>
                <a:latin typeface="Helvetica"/>
                <a:cs typeface="Helvetica"/>
              </a:rPr>
              <a:t>Easily accessible clinics</a:t>
            </a:r>
          </a:p>
          <a:p>
            <a:pPr marL="285750" indent="-285750">
              <a:buFont typeface="Arial" panose="020B0604020202020204" pitchFamily="34" charset="0"/>
              <a:buChar char="•"/>
            </a:pPr>
            <a:r>
              <a:rPr lang="en-GB" sz="2000" b="1" dirty="0">
                <a:solidFill>
                  <a:srgbClr val="19452B"/>
                </a:solidFill>
                <a:latin typeface="Helvetica"/>
                <a:cs typeface="Helvetica"/>
              </a:rPr>
              <a:t>Free parking</a:t>
            </a:r>
          </a:p>
          <a:p>
            <a:pPr marL="285750" indent="-285750">
              <a:buFont typeface="Arial" panose="020B0604020202020204" pitchFamily="34" charset="0"/>
              <a:buChar char="•"/>
            </a:pPr>
            <a:r>
              <a:rPr lang="en-GB" sz="2000" b="1" dirty="0">
                <a:solidFill>
                  <a:srgbClr val="19452B"/>
                </a:solidFill>
                <a:latin typeface="Helvetica"/>
                <a:cs typeface="Helvetica"/>
              </a:rPr>
              <a:t>Continuity of care</a:t>
            </a:r>
          </a:p>
          <a:p>
            <a:pPr marL="285750" indent="-285750">
              <a:buFont typeface="Arial" panose="020B0604020202020204" pitchFamily="34" charset="0"/>
              <a:buChar char="•"/>
            </a:pPr>
            <a:r>
              <a:rPr lang="en-GB" sz="2000" b="1" dirty="0">
                <a:solidFill>
                  <a:srgbClr val="19452B"/>
                </a:solidFill>
                <a:latin typeface="Helvetica"/>
                <a:cs typeface="Helvetica"/>
              </a:rPr>
              <a:t>Scan clinics</a:t>
            </a:r>
          </a:p>
          <a:p>
            <a:endParaRPr lang="en-US" sz="2000" dirty="0">
              <a:solidFill>
                <a:srgbClr val="19452B"/>
              </a:solidFill>
              <a:latin typeface="Helvetica"/>
              <a:cs typeface="Helvetica"/>
            </a:endParaRPr>
          </a:p>
          <a:p>
            <a:endParaRPr lang="en-US" sz="2000" dirty="0">
              <a:solidFill>
                <a:srgbClr val="19452B"/>
              </a:solidFill>
              <a:latin typeface="Helvetica"/>
              <a:cs typeface="Helvetica"/>
            </a:endParaRPr>
          </a:p>
        </p:txBody>
      </p:sp>
      <p:graphicFrame>
        <p:nvGraphicFramePr>
          <p:cNvPr id="2" name="Table 1">
            <a:extLst>
              <a:ext uri="{FF2B5EF4-FFF2-40B4-BE49-F238E27FC236}">
                <a16:creationId xmlns:a16="http://schemas.microsoft.com/office/drawing/2014/main" id="{2F861B81-21A1-3137-8431-636A6A8789B1}"/>
              </a:ext>
            </a:extLst>
          </p:cNvPr>
          <p:cNvGraphicFramePr>
            <a:graphicFrameLocks noGrp="1"/>
          </p:cNvGraphicFramePr>
          <p:nvPr>
            <p:extLst>
              <p:ext uri="{D42A27DB-BD31-4B8C-83A1-F6EECF244321}">
                <p14:modId xmlns:p14="http://schemas.microsoft.com/office/powerpoint/2010/main" val="3929601527"/>
              </p:ext>
            </p:extLst>
          </p:nvPr>
        </p:nvGraphicFramePr>
        <p:xfrm>
          <a:off x="1414409" y="970364"/>
          <a:ext cx="8435796" cy="2553672"/>
        </p:xfrm>
        <a:graphic>
          <a:graphicData uri="http://schemas.openxmlformats.org/drawingml/2006/table">
            <a:tbl>
              <a:tblPr firstRow="1" firstCol="1" bandRow="1">
                <a:tableStyleId>{93296810-A885-4BE3-A3E7-6D5BEEA58F35}</a:tableStyleId>
              </a:tblPr>
              <a:tblGrid>
                <a:gridCol w="1709678">
                  <a:extLst>
                    <a:ext uri="{9D8B030D-6E8A-4147-A177-3AD203B41FA5}">
                      <a16:colId xmlns:a16="http://schemas.microsoft.com/office/drawing/2014/main" val="2540662905"/>
                    </a:ext>
                  </a:extLst>
                </a:gridCol>
                <a:gridCol w="4000751">
                  <a:extLst>
                    <a:ext uri="{9D8B030D-6E8A-4147-A177-3AD203B41FA5}">
                      <a16:colId xmlns:a16="http://schemas.microsoft.com/office/drawing/2014/main" val="2984002754"/>
                    </a:ext>
                  </a:extLst>
                </a:gridCol>
                <a:gridCol w="1461592">
                  <a:extLst>
                    <a:ext uri="{9D8B030D-6E8A-4147-A177-3AD203B41FA5}">
                      <a16:colId xmlns:a16="http://schemas.microsoft.com/office/drawing/2014/main" val="139970435"/>
                    </a:ext>
                  </a:extLst>
                </a:gridCol>
                <a:gridCol w="1263775">
                  <a:extLst>
                    <a:ext uri="{9D8B030D-6E8A-4147-A177-3AD203B41FA5}">
                      <a16:colId xmlns:a16="http://schemas.microsoft.com/office/drawing/2014/main" val="3422556133"/>
                    </a:ext>
                  </a:extLst>
                </a:gridCol>
              </a:tblGrid>
              <a:tr h="227436">
                <a:tc>
                  <a:txBody>
                    <a:bodyPr/>
                    <a:lstStyle/>
                    <a:p>
                      <a:pPr>
                        <a:spcAft>
                          <a:spcPts val="0"/>
                        </a:spcAft>
                      </a:pPr>
                      <a:r>
                        <a:rPr lang="en-IE" sz="1400" dirty="0">
                          <a:effectLst/>
                        </a:rPr>
                        <a:t>Area</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IE" sz="1400" dirty="0">
                          <a:effectLst/>
                        </a:rPr>
                        <a:t>Health Centre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IE" sz="1400">
                          <a:effectLst/>
                        </a:rPr>
                        <a:t>Day</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IE" sz="1400">
                          <a:effectLst/>
                        </a:rPr>
                        <a:t>Times</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62404964"/>
                  </a:ext>
                </a:extLst>
              </a:tr>
              <a:tr h="454873">
                <a:tc>
                  <a:txBody>
                    <a:bodyPr/>
                    <a:lstStyle/>
                    <a:p>
                      <a:pPr>
                        <a:spcAft>
                          <a:spcPts val="0"/>
                        </a:spcAft>
                      </a:pPr>
                      <a:r>
                        <a:rPr lang="en-IE" sz="1400" dirty="0">
                          <a:effectLst/>
                        </a:rPr>
                        <a:t>Carrigtwohill</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IE" sz="1400" dirty="0">
                          <a:effectLst/>
                        </a:rPr>
                        <a:t>Carrigtwohill Primary Care Centre T45 DT93</a:t>
                      </a:r>
                      <a:r>
                        <a:rPr lang="en-GB" sz="1400" dirty="0">
                          <a:effectLst/>
                        </a:rPr>
                        <a:t>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IE" sz="1400">
                          <a:effectLst/>
                        </a:rPr>
                        <a:t>Mondays</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IE" sz="1400">
                          <a:effectLst/>
                        </a:rPr>
                        <a:t>All day</a:t>
                      </a:r>
                      <a:endParaRPr lang="en-GB" sz="1400">
                        <a:effectLst/>
                      </a:endParaRPr>
                    </a:p>
                    <a:p>
                      <a:pPr>
                        <a:spcAft>
                          <a:spcPts val="0"/>
                        </a:spcAft>
                      </a:pPr>
                      <a:r>
                        <a:rPr lang="en-IE" sz="1400">
                          <a:effectLst/>
                        </a:rPr>
                        <a:t>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87862631"/>
                  </a:ext>
                </a:extLst>
              </a:tr>
              <a:tr h="454873">
                <a:tc>
                  <a:txBody>
                    <a:bodyPr/>
                    <a:lstStyle/>
                    <a:p>
                      <a:pPr>
                        <a:spcAft>
                          <a:spcPts val="0"/>
                        </a:spcAft>
                      </a:pPr>
                      <a:r>
                        <a:rPr lang="en-IE" sz="1400" dirty="0">
                          <a:effectLst/>
                        </a:rPr>
                        <a:t>Carrigaline</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IE" sz="1400" dirty="0">
                          <a:effectLst/>
                        </a:rPr>
                        <a:t>Carrigaline Primary Care Centre </a:t>
                      </a:r>
                      <a:endParaRPr lang="en-GB" sz="1400" dirty="0">
                        <a:effectLst/>
                      </a:endParaRPr>
                    </a:p>
                    <a:p>
                      <a:pPr>
                        <a:spcAft>
                          <a:spcPts val="0"/>
                        </a:spcAft>
                      </a:pPr>
                      <a:r>
                        <a:rPr lang="en-IE" sz="1400" dirty="0">
                          <a:effectLst/>
                        </a:rPr>
                        <a:t>P43 PX99</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IE" sz="1400" dirty="0">
                          <a:effectLst/>
                        </a:rPr>
                        <a:t>Tuesdays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IE" sz="1400">
                          <a:effectLst/>
                        </a:rPr>
                        <a:t>All day</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45510813"/>
                  </a:ext>
                </a:extLst>
              </a:tr>
              <a:tr h="454873">
                <a:tc>
                  <a:txBody>
                    <a:bodyPr/>
                    <a:lstStyle/>
                    <a:p>
                      <a:pPr>
                        <a:spcAft>
                          <a:spcPts val="0"/>
                        </a:spcAft>
                      </a:pPr>
                      <a:r>
                        <a:rPr lang="en-IE" sz="1400">
                          <a:effectLst/>
                        </a:rPr>
                        <a:t>Gurranabraher</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IE" sz="1400">
                          <a:effectLst/>
                        </a:rPr>
                        <a:t>St Mary’s Primary Care Centre</a:t>
                      </a:r>
                      <a:endParaRPr lang="en-GB" sz="1400">
                        <a:effectLst/>
                      </a:endParaRPr>
                    </a:p>
                    <a:p>
                      <a:pPr>
                        <a:spcAft>
                          <a:spcPts val="0"/>
                        </a:spcAft>
                      </a:pPr>
                      <a:r>
                        <a:rPr lang="en-IE" sz="1400">
                          <a:effectLst/>
                        </a:rPr>
                        <a:t>T23 V09X</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IE" sz="1400">
                          <a:effectLst/>
                        </a:rPr>
                        <a:t>Wednesday, Fridays</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IE" sz="1400" dirty="0">
                          <a:effectLst/>
                        </a:rPr>
                        <a:t>All day</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17682504"/>
                  </a:ext>
                </a:extLst>
              </a:tr>
              <a:tr h="506744">
                <a:tc>
                  <a:txBody>
                    <a:bodyPr/>
                    <a:lstStyle/>
                    <a:p>
                      <a:pPr>
                        <a:spcAft>
                          <a:spcPts val="0"/>
                        </a:spcAft>
                      </a:pPr>
                      <a:r>
                        <a:rPr lang="en-IE" sz="1400">
                          <a:effectLst/>
                        </a:rPr>
                        <a:t>Mitchelstown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IE" sz="1400" dirty="0">
                          <a:effectLst/>
                        </a:rPr>
                        <a:t>Living Health Clinic Primary Care Centre, Fermoy Rd., Mitchelstown, Co. Cork.</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IE" sz="1400">
                          <a:effectLst/>
                        </a:rPr>
                        <a:t>Wednesday</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IE" sz="1400" dirty="0">
                          <a:effectLst/>
                        </a:rPr>
                        <a:t>8am – 2pm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93045256"/>
                  </a:ext>
                </a:extLst>
              </a:tr>
              <a:tr h="454873">
                <a:tc>
                  <a:txBody>
                    <a:bodyPr/>
                    <a:lstStyle/>
                    <a:p>
                      <a:pPr>
                        <a:spcAft>
                          <a:spcPts val="0"/>
                        </a:spcAft>
                      </a:pPr>
                      <a:r>
                        <a:rPr lang="en-IE" sz="1400" dirty="0">
                          <a:effectLst/>
                        </a:rPr>
                        <a:t>Mallow</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IE" sz="1400" dirty="0">
                          <a:effectLst/>
                        </a:rPr>
                        <a:t>Mallow Primary Care Centre, </a:t>
                      </a:r>
                      <a:r>
                        <a:rPr lang="en-IE" sz="1400" dirty="0" err="1">
                          <a:effectLst/>
                        </a:rPr>
                        <a:t>Gouldshill</a:t>
                      </a:r>
                      <a:r>
                        <a:rPr lang="en-IE" sz="1400" dirty="0">
                          <a:effectLst/>
                        </a:rPr>
                        <a:t>, Mallow, Co. Cork</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IE" sz="1400">
                          <a:effectLst/>
                        </a:rPr>
                        <a:t>Thursdays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IE" sz="1400" dirty="0">
                          <a:effectLst/>
                        </a:rPr>
                        <a:t>8am – 2pm</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16514620"/>
                  </a:ext>
                </a:extLst>
              </a:tr>
            </a:tbl>
          </a:graphicData>
        </a:graphic>
      </p:graphicFrame>
      <p:sp>
        <p:nvSpPr>
          <p:cNvPr id="4" name="TextBox 3">
            <a:extLst>
              <a:ext uri="{FF2B5EF4-FFF2-40B4-BE49-F238E27FC236}">
                <a16:creationId xmlns:a16="http://schemas.microsoft.com/office/drawing/2014/main" id="{67E77BC4-941E-D824-2F55-9B64D187F7B2}"/>
              </a:ext>
            </a:extLst>
          </p:cNvPr>
          <p:cNvSpPr txBox="1"/>
          <p:nvPr/>
        </p:nvSpPr>
        <p:spPr>
          <a:xfrm>
            <a:off x="6979579" y="4251048"/>
            <a:ext cx="4572000" cy="2862322"/>
          </a:xfrm>
          <a:prstGeom prst="rect">
            <a:avLst/>
          </a:prstGeom>
          <a:noFill/>
        </p:spPr>
        <p:txBody>
          <a:bodyPr wrap="square" rtlCol="0">
            <a:spAutoFit/>
          </a:bodyPr>
          <a:lstStyle/>
          <a:p>
            <a:r>
              <a:rPr lang="en-US" sz="1800" dirty="0">
                <a:solidFill>
                  <a:srgbClr val="19452B"/>
                </a:solidFill>
                <a:latin typeface="Helvetica"/>
                <a:cs typeface="Helvetica"/>
              </a:rPr>
              <a:t>The midwifery led clinics are set in</a:t>
            </a:r>
          </a:p>
          <a:p>
            <a:r>
              <a:rPr lang="en-GB" sz="1800" dirty="0">
                <a:solidFill>
                  <a:srgbClr val="19452B"/>
                </a:solidFill>
                <a:latin typeface="Helvetica"/>
                <a:cs typeface="Helvetica"/>
              </a:rPr>
              <a:t>a relaxing, comfortable environment</a:t>
            </a:r>
          </a:p>
          <a:p>
            <a:r>
              <a:rPr lang="en-US" sz="1800" dirty="0">
                <a:solidFill>
                  <a:srgbClr val="19452B"/>
                </a:solidFill>
                <a:latin typeface="Helvetica"/>
                <a:cs typeface="Helvetica"/>
              </a:rPr>
              <a:t>around Cork city and county.</a:t>
            </a:r>
          </a:p>
          <a:p>
            <a:endParaRPr lang="en-US" dirty="0">
              <a:solidFill>
                <a:srgbClr val="19452B"/>
              </a:solidFill>
              <a:latin typeface="Helvetica"/>
              <a:cs typeface="Helvetica"/>
            </a:endParaRPr>
          </a:p>
          <a:p>
            <a:r>
              <a:rPr lang="en-US" sz="1800" dirty="0">
                <a:solidFill>
                  <a:srgbClr val="19452B"/>
                </a:solidFill>
                <a:latin typeface="Helvetica"/>
                <a:cs typeface="Helvetica"/>
              </a:rPr>
              <a:t>Regardless of the clinic location, care</a:t>
            </a:r>
          </a:p>
          <a:p>
            <a:r>
              <a:rPr lang="en-US" sz="1800" dirty="0">
                <a:solidFill>
                  <a:srgbClr val="19452B"/>
                </a:solidFill>
                <a:latin typeface="Helvetica"/>
                <a:cs typeface="Helvetica"/>
              </a:rPr>
              <a:t>will be provided by CUMH staff, and </a:t>
            </a:r>
          </a:p>
          <a:p>
            <a:r>
              <a:rPr lang="en-US" sz="1800" b="1" dirty="0">
                <a:solidFill>
                  <a:srgbClr val="19452B"/>
                </a:solidFill>
                <a:latin typeface="Helvetica"/>
                <a:cs typeface="Helvetica"/>
              </a:rPr>
              <a:t>babies will be born in Cork University</a:t>
            </a:r>
          </a:p>
          <a:p>
            <a:r>
              <a:rPr lang="en-GB" sz="1800" b="1" dirty="0">
                <a:solidFill>
                  <a:srgbClr val="19452B"/>
                </a:solidFill>
                <a:latin typeface="Helvetica"/>
                <a:cs typeface="Helvetica"/>
              </a:rPr>
              <a:t>Maternity Hospital.</a:t>
            </a:r>
          </a:p>
          <a:p>
            <a:endParaRPr lang="en-US" sz="1800" dirty="0">
              <a:solidFill>
                <a:srgbClr val="19452B"/>
              </a:solidFill>
              <a:latin typeface="Helvetica"/>
              <a:cs typeface="Helvetica"/>
            </a:endParaRPr>
          </a:p>
          <a:p>
            <a:endParaRPr lang="en-IE" dirty="0"/>
          </a:p>
        </p:txBody>
      </p:sp>
      <p:sp>
        <p:nvSpPr>
          <p:cNvPr id="5" name="TextBox 4">
            <a:extLst>
              <a:ext uri="{FF2B5EF4-FFF2-40B4-BE49-F238E27FC236}">
                <a16:creationId xmlns:a16="http://schemas.microsoft.com/office/drawing/2014/main" id="{93FE5EE7-F4C4-2366-A15F-AC84EF76D2F9}"/>
              </a:ext>
            </a:extLst>
          </p:cNvPr>
          <p:cNvSpPr txBox="1"/>
          <p:nvPr/>
        </p:nvSpPr>
        <p:spPr>
          <a:xfrm>
            <a:off x="291327" y="226935"/>
            <a:ext cx="3562194" cy="553357"/>
          </a:xfrm>
          <a:prstGeom prst="rect">
            <a:avLst/>
          </a:prstGeom>
          <a:noFill/>
        </p:spPr>
        <p:txBody>
          <a:bodyPr wrap="none" rtlCol="0">
            <a:spAutoFit/>
          </a:bodyPr>
          <a:lstStyle/>
          <a:p>
            <a:pPr>
              <a:lnSpc>
                <a:spcPct val="107000"/>
              </a:lnSpc>
              <a:spcBef>
                <a:spcPts val="267"/>
              </a:spcBef>
            </a:pPr>
            <a:r>
              <a:rPr lang="en-IE" sz="2800" b="1" dirty="0">
                <a:solidFill>
                  <a:srgbClr val="19452B"/>
                </a:solidFill>
                <a:latin typeface="Helvetica"/>
                <a:cs typeface="Helvetica"/>
              </a:rPr>
              <a:t>Outreach Locations</a:t>
            </a:r>
          </a:p>
        </p:txBody>
      </p:sp>
      <p:sp>
        <p:nvSpPr>
          <p:cNvPr id="6" name="TextBox 5">
            <a:extLst>
              <a:ext uri="{FF2B5EF4-FFF2-40B4-BE49-F238E27FC236}">
                <a16:creationId xmlns:a16="http://schemas.microsoft.com/office/drawing/2014/main" id="{68D1F456-627B-3333-704A-6B6C53D45196}"/>
              </a:ext>
            </a:extLst>
          </p:cNvPr>
          <p:cNvSpPr txBox="1"/>
          <p:nvPr/>
        </p:nvSpPr>
        <p:spPr>
          <a:xfrm>
            <a:off x="924673" y="3672054"/>
            <a:ext cx="9852918" cy="369332"/>
          </a:xfrm>
          <a:prstGeom prst="rect">
            <a:avLst/>
          </a:prstGeom>
          <a:noFill/>
        </p:spPr>
        <p:txBody>
          <a:bodyPr wrap="square" rtlCol="0">
            <a:spAutoFit/>
          </a:bodyPr>
          <a:lstStyle/>
          <a:p>
            <a:r>
              <a:rPr lang="en-IE" b="1" dirty="0">
                <a:solidFill>
                  <a:schemeClr val="accent6">
                    <a:lumMod val="75000"/>
                  </a:schemeClr>
                </a:solidFill>
              </a:rPr>
              <a:t>*Ballincollig &amp; Bantry have recently been confirmed as outreach locations. Clinics to commence soon </a:t>
            </a:r>
          </a:p>
        </p:txBody>
      </p:sp>
    </p:spTree>
    <p:extLst>
      <p:ext uri="{BB962C8B-B14F-4D97-AF65-F5344CB8AC3E}">
        <p14:creationId xmlns:p14="http://schemas.microsoft.com/office/powerpoint/2010/main" val="2092584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897" y="455503"/>
            <a:ext cx="3659976" cy="458780"/>
          </a:xfrm>
          <a:prstGeom prst="rect">
            <a:avLst/>
          </a:prstGeom>
          <a:noFill/>
        </p:spPr>
        <p:txBody>
          <a:bodyPr wrap="none" rtlCol="0">
            <a:spAutoFit/>
          </a:bodyPr>
          <a:lstStyle/>
          <a:p>
            <a:pPr>
              <a:lnSpc>
                <a:spcPct val="107000"/>
              </a:lnSpc>
              <a:spcBef>
                <a:spcPts val="267"/>
              </a:spcBef>
            </a:pPr>
            <a:r>
              <a:rPr lang="en-IE" sz="2400" dirty="0">
                <a:solidFill>
                  <a:schemeClr val="accent3">
                    <a:lumMod val="50000"/>
                  </a:schemeClr>
                </a:solidFill>
                <a:latin typeface="Helvetica" panose="020B0604020202020204" pitchFamily="34" charset="0"/>
                <a:ea typeface="Times New Roman" panose="02020603050405020304" pitchFamily="18" charset="0"/>
                <a:cs typeface="Helvetica" panose="020B0604020202020204" pitchFamily="34" charset="0"/>
              </a:rPr>
              <a:t>Antenatal Care Pathways</a:t>
            </a:r>
          </a:p>
        </p:txBody>
      </p:sp>
      <p:pic>
        <p:nvPicPr>
          <p:cNvPr id="3" name="Picture 2"/>
          <p:cNvPicPr>
            <a:picLocks noChangeAspect="1"/>
          </p:cNvPicPr>
          <p:nvPr/>
        </p:nvPicPr>
        <p:blipFill>
          <a:blip r:embed="rId3"/>
          <a:stretch>
            <a:fillRect/>
          </a:stretch>
        </p:blipFill>
        <p:spPr>
          <a:xfrm>
            <a:off x="885112" y="963044"/>
            <a:ext cx="10421776" cy="4931912"/>
          </a:xfrm>
          <a:prstGeom prst="rect">
            <a:avLst/>
          </a:prstGeom>
        </p:spPr>
      </p:pic>
    </p:spTree>
    <p:extLst>
      <p:ext uri="{BB962C8B-B14F-4D97-AF65-F5344CB8AC3E}">
        <p14:creationId xmlns:p14="http://schemas.microsoft.com/office/powerpoint/2010/main" val="4231907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6143" y="1338979"/>
            <a:ext cx="5507408" cy="1191736"/>
          </a:xfrm>
          <a:prstGeom prst="rect">
            <a:avLst/>
          </a:prstGeom>
          <a:noFill/>
        </p:spPr>
        <p:txBody>
          <a:bodyPr wrap="square" rtlCol="0">
            <a:spAutoFit/>
          </a:bodyPr>
          <a:lstStyle/>
          <a:p>
            <a:pPr algn="ctr">
              <a:lnSpc>
                <a:spcPct val="107000"/>
              </a:lnSpc>
              <a:spcBef>
                <a:spcPts val="267"/>
              </a:spcBef>
            </a:pPr>
            <a:r>
              <a:rPr lang="en-IE" sz="7200" dirty="0">
                <a:solidFill>
                  <a:schemeClr val="accent3">
                    <a:lumMod val="50000"/>
                  </a:schemeClr>
                </a:solidFill>
                <a:latin typeface="Helvetica" panose="020B0604020202020204" pitchFamily="34" charset="0"/>
                <a:ea typeface="Times New Roman" panose="02020603050405020304" pitchFamily="18" charset="0"/>
                <a:cs typeface="Helvetica" panose="020B0604020202020204" pitchFamily="34" charset="0"/>
              </a:rPr>
              <a:t>Thank You</a:t>
            </a:r>
          </a:p>
        </p:txBody>
      </p:sp>
      <p:pic>
        <p:nvPicPr>
          <p:cNvPr id="3" name="Picture 2"/>
          <p:cNvPicPr>
            <a:picLocks noChangeAspect="1"/>
          </p:cNvPicPr>
          <p:nvPr/>
        </p:nvPicPr>
        <p:blipFill>
          <a:blip r:embed="rId2"/>
          <a:stretch>
            <a:fillRect/>
          </a:stretch>
        </p:blipFill>
        <p:spPr>
          <a:xfrm>
            <a:off x="2212564" y="2561536"/>
            <a:ext cx="5190987" cy="4012957"/>
          </a:xfrm>
          <a:prstGeom prst="rect">
            <a:avLst/>
          </a:prstGeom>
        </p:spPr>
      </p:pic>
    </p:spTree>
    <p:extLst>
      <p:ext uri="{BB962C8B-B14F-4D97-AF65-F5344CB8AC3E}">
        <p14:creationId xmlns:p14="http://schemas.microsoft.com/office/powerpoint/2010/main" val="29290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reland South powerpoint_wide scree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8"/>
          </a:xfrm>
          <a:prstGeom prst="rect">
            <a:avLst/>
          </a:prstGeom>
        </p:spPr>
      </p:pic>
      <p:sp>
        <p:nvSpPr>
          <p:cNvPr id="9" name="TextBox 8"/>
          <p:cNvSpPr txBox="1"/>
          <p:nvPr/>
        </p:nvSpPr>
        <p:spPr>
          <a:xfrm>
            <a:off x="1238368" y="5128322"/>
            <a:ext cx="8954975" cy="913199"/>
          </a:xfrm>
          <a:prstGeom prst="rect">
            <a:avLst/>
          </a:prstGeom>
          <a:noFill/>
        </p:spPr>
        <p:txBody>
          <a:bodyPr wrap="square" rtlCol="0">
            <a:spAutoFit/>
          </a:bodyPr>
          <a:lstStyle/>
          <a:p>
            <a:pPr algn="ctr" defTabSz="609585"/>
            <a:r>
              <a:rPr lang="en-GB" sz="2667" dirty="0">
                <a:solidFill>
                  <a:srgbClr val="19452B"/>
                </a:solidFill>
                <a:latin typeface="Helvetica"/>
                <a:cs typeface="Helvetica"/>
              </a:rPr>
              <a:t>Dr Fergus McCarthy</a:t>
            </a:r>
            <a:r>
              <a:rPr lang="en-GB" sz="2667">
                <a:solidFill>
                  <a:srgbClr val="19452B"/>
                </a:solidFill>
                <a:latin typeface="Helvetica"/>
                <a:cs typeface="Helvetica"/>
              </a:rPr>
              <a:t>, </a:t>
            </a:r>
          </a:p>
          <a:p>
            <a:pPr algn="ctr" defTabSz="609585"/>
            <a:r>
              <a:rPr lang="en-GB" sz="2667">
                <a:solidFill>
                  <a:srgbClr val="19452B"/>
                </a:solidFill>
                <a:latin typeface="Helvetica"/>
                <a:cs typeface="Helvetica"/>
              </a:rPr>
              <a:t>Consultant Obstetrician Gynaecologist</a:t>
            </a:r>
            <a:endParaRPr lang="en-GB" sz="2667" dirty="0">
              <a:solidFill>
                <a:srgbClr val="19452B"/>
              </a:solidFill>
              <a:latin typeface="Helvetica"/>
              <a:cs typeface="Helvetica"/>
            </a:endParaRPr>
          </a:p>
        </p:txBody>
      </p:sp>
      <p:sp>
        <p:nvSpPr>
          <p:cNvPr id="10" name="TextBox 9"/>
          <p:cNvSpPr txBox="1"/>
          <p:nvPr/>
        </p:nvSpPr>
        <p:spPr>
          <a:xfrm>
            <a:off x="1440504" y="6332589"/>
            <a:ext cx="8550704" cy="369332"/>
          </a:xfrm>
          <a:prstGeom prst="rect">
            <a:avLst/>
          </a:prstGeom>
          <a:noFill/>
        </p:spPr>
        <p:txBody>
          <a:bodyPr wrap="square" rtlCol="0">
            <a:spAutoFit/>
          </a:bodyPr>
          <a:lstStyle/>
          <a:p>
            <a:pPr algn="ctr" defTabSz="609585"/>
            <a:r>
              <a:rPr lang="en-US" dirty="0">
                <a:solidFill>
                  <a:srgbClr val="5DA34F"/>
                </a:solidFill>
                <a:latin typeface="Helvetica"/>
                <a:cs typeface="Helvetica"/>
              </a:rPr>
              <a:t>9</a:t>
            </a:r>
            <a:r>
              <a:rPr lang="en-US" baseline="30000" dirty="0">
                <a:solidFill>
                  <a:srgbClr val="5DA34F"/>
                </a:solidFill>
                <a:latin typeface="Helvetica"/>
                <a:cs typeface="Helvetica"/>
              </a:rPr>
              <a:t>th</a:t>
            </a:r>
            <a:r>
              <a:rPr lang="en-US" dirty="0">
                <a:solidFill>
                  <a:srgbClr val="5DA34F"/>
                </a:solidFill>
                <a:latin typeface="Helvetica"/>
                <a:cs typeface="Helvetica"/>
              </a:rPr>
              <a:t> May 2023</a:t>
            </a:r>
          </a:p>
        </p:txBody>
      </p:sp>
      <p:pic>
        <p:nvPicPr>
          <p:cNvPr id="5" name="Picture 4" descr="CUMH footer nam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6367" y="6461024"/>
            <a:ext cx="2051304" cy="454152"/>
          </a:xfrm>
          <a:prstGeom prst="rect">
            <a:avLst/>
          </a:prstGeom>
        </p:spPr>
      </p:pic>
      <p:sp>
        <p:nvSpPr>
          <p:cNvPr id="2" name="TextBox 1">
            <a:extLst>
              <a:ext uri="{FF2B5EF4-FFF2-40B4-BE49-F238E27FC236}">
                <a16:creationId xmlns:a16="http://schemas.microsoft.com/office/drawing/2014/main" id="{B76EC1A6-1BEA-A32B-E54F-CFDE963D2E1D}"/>
              </a:ext>
            </a:extLst>
          </p:cNvPr>
          <p:cNvSpPr txBox="1"/>
          <p:nvPr/>
        </p:nvSpPr>
        <p:spPr>
          <a:xfrm>
            <a:off x="4083567" y="4085074"/>
            <a:ext cx="5907641" cy="461665"/>
          </a:xfrm>
          <a:prstGeom prst="rect">
            <a:avLst/>
          </a:prstGeom>
          <a:noFill/>
        </p:spPr>
        <p:txBody>
          <a:bodyPr wrap="square" rtlCol="0">
            <a:spAutoFit/>
          </a:bodyPr>
          <a:lstStyle/>
          <a:p>
            <a:r>
              <a:rPr lang="en-IE" sz="2400" dirty="0">
                <a:latin typeface="Helvetica" panose="020B0604020202020204" pitchFamily="34" charset="0"/>
                <a:cs typeface="Helvetica" panose="020B0604020202020204" pitchFamily="34" charset="0"/>
              </a:rPr>
              <a:t>Triaging and E-referrals</a:t>
            </a:r>
          </a:p>
        </p:txBody>
      </p:sp>
    </p:spTree>
    <p:extLst>
      <p:ext uri="{BB962C8B-B14F-4D97-AF65-F5344CB8AC3E}">
        <p14:creationId xmlns:p14="http://schemas.microsoft.com/office/powerpoint/2010/main" val="3301414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11582" y="244392"/>
            <a:ext cx="7933420" cy="6613608"/>
          </a:xfrm>
          <a:prstGeom prst="rect">
            <a:avLst/>
          </a:prstGeom>
        </p:spPr>
      </p:pic>
    </p:spTree>
    <p:extLst>
      <p:ext uri="{BB962C8B-B14F-4D97-AF65-F5344CB8AC3E}">
        <p14:creationId xmlns:p14="http://schemas.microsoft.com/office/powerpoint/2010/main" val="4270642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reland South powerpoint_wide scree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8"/>
          </a:xfrm>
          <a:prstGeom prst="rect">
            <a:avLst/>
          </a:prstGeom>
        </p:spPr>
      </p:pic>
      <p:sp>
        <p:nvSpPr>
          <p:cNvPr id="10" name="TextBox 9"/>
          <p:cNvSpPr txBox="1"/>
          <p:nvPr/>
        </p:nvSpPr>
        <p:spPr>
          <a:xfrm>
            <a:off x="1440504" y="6332589"/>
            <a:ext cx="8550704" cy="369332"/>
          </a:xfrm>
          <a:prstGeom prst="rect">
            <a:avLst/>
          </a:prstGeom>
          <a:noFill/>
        </p:spPr>
        <p:txBody>
          <a:bodyPr wrap="square" rtlCol="0">
            <a:spAutoFit/>
          </a:bodyPr>
          <a:lstStyle/>
          <a:p>
            <a:pPr algn="ctr" defTabSz="609585"/>
            <a:endParaRPr lang="en-US" dirty="0">
              <a:solidFill>
                <a:srgbClr val="5DA34F"/>
              </a:solidFill>
              <a:latin typeface="Helvetica"/>
              <a:cs typeface="Helvetica"/>
            </a:endParaRPr>
          </a:p>
        </p:txBody>
      </p:sp>
      <p:pic>
        <p:nvPicPr>
          <p:cNvPr id="5" name="Picture 4" descr="CUMH footer nam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6367" y="6461024"/>
            <a:ext cx="2051304" cy="454152"/>
          </a:xfrm>
          <a:prstGeom prst="rect">
            <a:avLst/>
          </a:prstGeom>
        </p:spPr>
      </p:pic>
      <p:sp>
        <p:nvSpPr>
          <p:cNvPr id="3" name="TextBox 2">
            <a:extLst>
              <a:ext uri="{FF2B5EF4-FFF2-40B4-BE49-F238E27FC236}">
                <a16:creationId xmlns:a16="http://schemas.microsoft.com/office/drawing/2014/main" id="{347C8F33-4434-CAA2-D881-C4BC11746CC7}"/>
              </a:ext>
            </a:extLst>
          </p:cNvPr>
          <p:cNvSpPr txBox="1"/>
          <p:nvPr/>
        </p:nvSpPr>
        <p:spPr>
          <a:xfrm>
            <a:off x="983735" y="4712539"/>
            <a:ext cx="10224529" cy="1118319"/>
          </a:xfrm>
          <a:prstGeom prst="rect">
            <a:avLst/>
          </a:prstGeom>
          <a:noFill/>
        </p:spPr>
        <p:txBody>
          <a:bodyPr wrap="non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E" sz="2667" b="1" i="0" u="none" strike="noStrike" kern="1200" cap="none" spc="0" normalizeH="0" baseline="0" noProof="0" dirty="0">
                <a:ln>
                  <a:noFill/>
                </a:ln>
                <a:solidFill>
                  <a:srgbClr val="19452B"/>
                </a:solidFill>
                <a:effectLst/>
                <a:uLnTx/>
                <a:uFillTx/>
                <a:latin typeface="Helvetica"/>
                <a:ea typeface="+mn-ea"/>
                <a:cs typeface="Helvetica"/>
              </a:rPr>
              <a:t>Smoke Free Start CUMH – Right Care, Right Place, Right Time</a:t>
            </a:r>
            <a:endParaRPr kumimoji="0" lang="en-IE" sz="1067"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srgbClr val="19452B"/>
              </a:solidFill>
              <a:effectLst/>
              <a:uLnTx/>
              <a:uFillTx/>
              <a:latin typeface="Helvetica"/>
              <a:ea typeface="+mn-ea"/>
              <a:cs typeface="Helvetica"/>
            </a:endParaRP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srgbClr val="5DA34F"/>
                </a:solidFill>
                <a:effectLst/>
                <a:uLnTx/>
                <a:uFillTx/>
                <a:latin typeface="Helvetica"/>
                <a:ea typeface="+mn-ea"/>
                <a:cs typeface="Helvetica"/>
              </a:rPr>
              <a:t>Majella Phelan, CMM2, Stop Smoking</a:t>
            </a:r>
          </a:p>
        </p:txBody>
      </p:sp>
    </p:spTree>
    <p:extLst>
      <p:ext uri="{BB962C8B-B14F-4D97-AF65-F5344CB8AC3E}">
        <p14:creationId xmlns:p14="http://schemas.microsoft.com/office/powerpoint/2010/main" val="4037723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17215" y="6488668"/>
            <a:ext cx="474785" cy="369332"/>
          </a:xfrm>
          <a:prstGeom prst="rect">
            <a:avLst/>
          </a:prstGeom>
          <a:noFill/>
        </p:spPr>
        <p:txBody>
          <a:bodyPr wrap="square" rtlCol="0">
            <a:spAutoFit/>
          </a:bodyPr>
          <a:lstStyle/>
          <a:p>
            <a:r>
              <a:rPr lang="en-GB" dirty="0"/>
              <a:t>13</a:t>
            </a:r>
          </a:p>
        </p:txBody>
      </p:sp>
      <p:sp>
        <p:nvSpPr>
          <p:cNvPr id="6" name="TextBox 5"/>
          <p:cNvSpPr txBox="1"/>
          <p:nvPr/>
        </p:nvSpPr>
        <p:spPr>
          <a:xfrm>
            <a:off x="227014" y="109389"/>
            <a:ext cx="3220753" cy="519886"/>
          </a:xfrm>
          <a:prstGeom prst="rect">
            <a:avLst/>
          </a:prstGeom>
          <a:noFill/>
        </p:spPr>
        <p:txBody>
          <a:bodyPr wrap="none" rtlCol="0">
            <a:spAutoFit/>
          </a:bodyPr>
          <a:lstStyle/>
          <a:p>
            <a:pPr>
              <a:lnSpc>
                <a:spcPct val="107000"/>
              </a:lnSpc>
              <a:spcBef>
                <a:spcPts val="267"/>
              </a:spcBef>
            </a:pPr>
            <a:r>
              <a:rPr lang="en-IE" sz="2800" b="1" dirty="0">
                <a:solidFill>
                  <a:srgbClr val="19452B"/>
                </a:solidFill>
                <a:latin typeface="Helvetica"/>
                <a:cs typeface="Helvetica"/>
              </a:rPr>
              <a:t>High-Risk Criteria</a:t>
            </a:r>
          </a:p>
        </p:txBody>
      </p:sp>
      <p:pic>
        <p:nvPicPr>
          <p:cNvPr id="2" name="Picture 1">
            <a:extLst>
              <a:ext uri="{FF2B5EF4-FFF2-40B4-BE49-F238E27FC236}">
                <a16:creationId xmlns:a16="http://schemas.microsoft.com/office/drawing/2014/main" id="{2FBA9D77-0676-E8D3-FA6C-82EA61CEBE37}"/>
              </a:ext>
            </a:extLst>
          </p:cNvPr>
          <p:cNvPicPr>
            <a:picLocks noChangeAspect="1"/>
          </p:cNvPicPr>
          <p:nvPr/>
        </p:nvPicPr>
        <p:blipFill rotWithShape="1">
          <a:blip r:embed="rId3"/>
          <a:srcRect t="937" r="2128"/>
          <a:stretch/>
        </p:blipFill>
        <p:spPr>
          <a:xfrm>
            <a:off x="52743" y="1168201"/>
            <a:ext cx="7971155" cy="5505133"/>
          </a:xfrm>
          <a:prstGeom prst="rect">
            <a:avLst/>
          </a:prstGeom>
        </p:spPr>
      </p:pic>
      <p:pic>
        <p:nvPicPr>
          <p:cNvPr id="7" name="Picture 6">
            <a:extLst>
              <a:ext uri="{FF2B5EF4-FFF2-40B4-BE49-F238E27FC236}">
                <a16:creationId xmlns:a16="http://schemas.microsoft.com/office/drawing/2014/main" id="{72ADD033-2FB1-5ED2-BDCE-4840862249C1}"/>
              </a:ext>
            </a:extLst>
          </p:cNvPr>
          <p:cNvPicPr>
            <a:picLocks noChangeAspect="1"/>
          </p:cNvPicPr>
          <p:nvPr/>
        </p:nvPicPr>
        <p:blipFill>
          <a:blip r:embed="rId4"/>
          <a:stretch>
            <a:fillRect/>
          </a:stretch>
        </p:blipFill>
        <p:spPr>
          <a:xfrm>
            <a:off x="8186382" y="957262"/>
            <a:ext cx="3952875" cy="4943475"/>
          </a:xfrm>
          <a:prstGeom prst="rect">
            <a:avLst/>
          </a:prstGeom>
        </p:spPr>
      </p:pic>
    </p:spTree>
    <p:extLst>
      <p:ext uri="{BB962C8B-B14F-4D97-AF65-F5344CB8AC3E}">
        <p14:creationId xmlns:p14="http://schemas.microsoft.com/office/powerpoint/2010/main" val="3951683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17215" y="6488668"/>
            <a:ext cx="474785" cy="369332"/>
          </a:xfrm>
          <a:prstGeom prst="rect">
            <a:avLst/>
          </a:prstGeom>
          <a:noFill/>
        </p:spPr>
        <p:txBody>
          <a:bodyPr wrap="square" rtlCol="0">
            <a:spAutoFit/>
          </a:bodyPr>
          <a:lstStyle/>
          <a:p>
            <a:r>
              <a:rPr lang="en-GB" dirty="0"/>
              <a:t>13</a:t>
            </a:r>
          </a:p>
        </p:txBody>
      </p:sp>
      <p:sp>
        <p:nvSpPr>
          <p:cNvPr id="6" name="TextBox 5"/>
          <p:cNvSpPr txBox="1"/>
          <p:nvPr/>
        </p:nvSpPr>
        <p:spPr>
          <a:xfrm>
            <a:off x="227014" y="109389"/>
            <a:ext cx="3220753" cy="519886"/>
          </a:xfrm>
          <a:prstGeom prst="rect">
            <a:avLst/>
          </a:prstGeom>
          <a:noFill/>
        </p:spPr>
        <p:txBody>
          <a:bodyPr wrap="none" rtlCol="0">
            <a:spAutoFit/>
          </a:bodyPr>
          <a:lstStyle/>
          <a:p>
            <a:pPr>
              <a:lnSpc>
                <a:spcPct val="107000"/>
              </a:lnSpc>
              <a:spcBef>
                <a:spcPts val="267"/>
              </a:spcBef>
            </a:pPr>
            <a:r>
              <a:rPr lang="en-IE" sz="2800" b="1" dirty="0">
                <a:solidFill>
                  <a:srgbClr val="19452B"/>
                </a:solidFill>
                <a:latin typeface="Helvetica"/>
                <a:cs typeface="Helvetica"/>
              </a:rPr>
              <a:t>High-Risk Criteria</a:t>
            </a:r>
          </a:p>
        </p:txBody>
      </p:sp>
      <p:pic>
        <p:nvPicPr>
          <p:cNvPr id="5" name="Picture 4">
            <a:extLst>
              <a:ext uri="{FF2B5EF4-FFF2-40B4-BE49-F238E27FC236}">
                <a16:creationId xmlns:a16="http://schemas.microsoft.com/office/drawing/2014/main" id="{77FB227B-32CC-24EF-FB1A-89B856B42653}"/>
              </a:ext>
            </a:extLst>
          </p:cNvPr>
          <p:cNvPicPr>
            <a:picLocks noChangeAspect="1"/>
          </p:cNvPicPr>
          <p:nvPr/>
        </p:nvPicPr>
        <p:blipFill rotWithShape="1">
          <a:blip r:embed="rId3"/>
          <a:srcRect t="7168"/>
          <a:stretch/>
        </p:blipFill>
        <p:spPr>
          <a:xfrm>
            <a:off x="1524503" y="941695"/>
            <a:ext cx="7756990" cy="5656282"/>
          </a:xfrm>
          <a:prstGeom prst="rect">
            <a:avLst/>
          </a:prstGeom>
        </p:spPr>
      </p:pic>
    </p:spTree>
    <p:extLst>
      <p:ext uri="{BB962C8B-B14F-4D97-AF65-F5344CB8AC3E}">
        <p14:creationId xmlns:p14="http://schemas.microsoft.com/office/powerpoint/2010/main" val="1265672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898" y="404133"/>
            <a:ext cx="3075457" cy="523220"/>
          </a:xfrm>
          <a:prstGeom prst="rect">
            <a:avLst/>
          </a:prstGeom>
          <a:noFill/>
        </p:spPr>
        <p:txBody>
          <a:bodyPr wrap="none" rtlCol="0">
            <a:spAutoFit/>
          </a:bodyPr>
          <a:lstStyle/>
          <a:p>
            <a:pPr defTabSz="609585"/>
            <a:r>
              <a:rPr lang="en-GB" sz="2800" b="1" dirty="0">
                <a:solidFill>
                  <a:srgbClr val="19452B"/>
                </a:solidFill>
                <a:latin typeface="Helvetica"/>
                <a:cs typeface="Helvetica"/>
              </a:rPr>
              <a:t>Specialist Teams</a:t>
            </a:r>
          </a:p>
        </p:txBody>
      </p:sp>
      <p:sp>
        <p:nvSpPr>
          <p:cNvPr id="6" name="TextBox 5"/>
          <p:cNvSpPr txBox="1"/>
          <p:nvPr/>
        </p:nvSpPr>
        <p:spPr>
          <a:xfrm>
            <a:off x="11547566" y="6209211"/>
            <a:ext cx="566057" cy="369332"/>
          </a:xfrm>
          <a:prstGeom prst="rect">
            <a:avLst/>
          </a:prstGeom>
          <a:noFill/>
        </p:spPr>
        <p:txBody>
          <a:bodyPr wrap="square" rtlCol="0">
            <a:spAutoFit/>
          </a:bodyPr>
          <a:lstStyle/>
          <a:p>
            <a:r>
              <a:rPr lang="en-GB" dirty="0">
                <a:solidFill>
                  <a:srgbClr val="19452B"/>
                </a:solidFill>
                <a:latin typeface="Helvetica"/>
                <a:cs typeface="Helvetica"/>
              </a:rPr>
              <a:t>7</a:t>
            </a:r>
          </a:p>
        </p:txBody>
      </p:sp>
      <p:pic>
        <p:nvPicPr>
          <p:cNvPr id="5" name="Picture 4">
            <a:extLst>
              <a:ext uri="{FF2B5EF4-FFF2-40B4-BE49-F238E27FC236}">
                <a16:creationId xmlns:a16="http://schemas.microsoft.com/office/drawing/2014/main" id="{DBAC55B2-C056-A028-1830-24D050A80016}"/>
              </a:ext>
            </a:extLst>
          </p:cNvPr>
          <p:cNvPicPr>
            <a:picLocks noChangeAspect="1"/>
          </p:cNvPicPr>
          <p:nvPr/>
        </p:nvPicPr>
        <p:blipFill rotWithShape="1">
          <a:blip r:embed="rId2"/>
          <a:srcRect t="5444"/>
          <a:stretch/>
        </p:blipFill>
        <p:spPr>
          <a:xfrm>
            <a:off x="1109610" y="1469205"/>
            <a:ext cx="9524991" cy="4140366"/>
          </a:xfrm>
          <a:prstGeom prst="rect">
            <a:avLst/>
          </a:prstGeom>
        </p:spPr>
      </p:pic>
      <p:sp>
        <p:nvSpPr>
          <p:cNvPr id="3" name="Rectangle 2">
            <a:extLst>
              <a:ext uri="{FF2B5EF4-FFF2-40B4-BE49-F238E27FC236}">
                <a16:creationId xmlns:a16="http://schemas.microsoft.com/office/drawing/2014/main" id="{1B75BA79-3D59-3F6F-A84F-807DB4B99B58}"/>
              </a:ext>
            </a:extLst>
          </p:cNvPr>
          <p:cNvSpPr/>
          <p:nvPr/>
        </p:nvSpPr>
        <p:spPr>
          <a:xfrm>
            <a:off x="9278471" y="5011271"/>
            <a:ext cx="1111623" cy="27790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E"/>
          </a:p>
        </p:txBody>
      </p:sp>
    </p:spTree>
    <p:extLst>
      <p:ext uri="{BB962C8B-B14F-4D97-AF65-F5344CB8AC3E}">
        <p14:creationId xmlns:p14="http://schemas.microsoft.com/office/powerpoint/2010/main" val="14170709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898" y="455504"/>
            <a:ext cx="7612405" cy="523220"/>
          </a:xfrm>
          <a:prstGeom prst="rect">
            <a:avLst/>
          </a:prstGeom>
          <a:noFill/>
        </p:spPr>
        <p:txBody>
          <a:bodyPr wrap="none" rtlCol="0">
            <a:spAutoFit/>
          </a:bodyPr>
          <a:lstStyle/>
          <a:p>
            <a:pPr defTabSz="609585"/>
            <a:r>
              <a:rPr lang="en-GB" sz="2800" b="1" dirty="0">
                <a:solidFill>
                  <a:srgbClr val="19452B"/>
                </a:solidFill>
                <a:latin typeface="Helvetica"/>
                <a:cs typeface="Helvetica"/>
              </a:rPr>
              <a:t>Membership MDT Antenatal Working Group</a:t>
            </a:r>
          </a:p>
        </p:txBody>
      </p:sp>
      <p:sp>
        <p:nvSpPr>
          <p:cNvPr id="3" name="TextBox 2"/>
          <p:cNvSpPr txBox="1"/>
          <p:nvPr/>
        </p:nvSpPr>
        <p:spPr>
          <a:xfrm>
            <a:off x="596833" y="1377119"/>
            <a:ext cx="9936017" cy="4832092"/>
          </a:xfrm>
          <a:prstGeom prst="rect">
            <a:avLst/>
          </a:prstGeom>
          <a:noFill/>
        </p:spPr>
        <p:txBody>
          <a:bodyPr wrap="square" rtlCol="0">
            <a:spAutoFit/>
          </a:bodyPr>
          <a:lstStyle/>
          <a:p>
            <a:pPr marL="457200" indent="-457200" defTabSz="609585">
              <a:buClr>
                <a:schemeClr val="accent6">
                  <a:lumMod val="75000"/>
                </a:schemeClr>
              </a:buClr>
              <a:buFont typeface="Wingdings" panose="05000000000000000000" pitchFamily="2" charset="2"/>
              <a:buChar char="v"/>
            </a:pPr>
            <a:r>
              <a:rPr lang="en-GB" sz="2000" dirty="0">
                <a:solidFill>
                  <a:srgbClr val="19452B"/>
                </a:solidFill>
                <a:latin typeface="Helvetica"/>
                <a:cs typeface="Helvetica"/>
              </a:rPr>
              <a:t>Midwifery management</a:t>
            </a:r>
          </a:p>
          <a:p>
            <a:pPr marL="457200" indent="-457200" defTabSz="609585">
              <a:buClr>
                <a:schemeClr val="accent6">
                  <a:lumMod val="75000"/>
                </a:schemeClr>
              </a:buClr>
              <a:buFont typeface="Wingdings" panose="05000000000000000000" pitchFamily="2" charset="2"/>
              <a:buChar char="v"/>
            </a:pPr>
            <a:r>
              <a:rPr lang="en-GB" sz="2000" dirty="0">
                <a:solidFill>
                  <a:srgbClr val="19452B"/>
                </a:solidFill>
                <a:latin typeface="Helvetica"/>
                <a:cs typeface="Helvetica"/>
              </a:rPr>
              <a:t>OPD midwifery management</a:t>
            </a:r>
          </a:p>
          <a:p>
            <a:pPr marL="457200" indent="-457200" defTabSz="609585">
              <a:buClr>
                <a:schemeClr val="accent6">
                  <a:lumMod val="75000"/>
                </a:schemeClr>
              </a:buClr>
              <a:buFont typeface="Wingdings" panose="05000000000000000000" pitchFamily="2" charset="2"/>
              <a:buChar char="v"/>
            </a:pPr>
            <a:r>
              <a:rPr lang="en-GB" sz="2000" dirty="0">
                <a:solidFill>
                  <a:srgbClr val="19452B"/>
                </a:solidFill>
                <a:latin typeface="Helvetica"/>
                <a:cs typeface="Helvetica"/>
              </a:rPr>
              <a:t>Project manager</a:t>
            </a:r>
          </a:p>
          <a:p>
            <a:pPr marL="457200" indent="-457200" defTabSz="609585">
              <a:buClr>
                <a:schemeClr val="accent6">
                  <a:lumMod val="75000"/>
                </a:schemeClr>
              </a:buClr>
              <a:buFont typeface="Wingdings" panose="05000000000000000000" pitchFamily="2" charset="2"/>
              <a:buChar char="v"/>
            </a:pPr>
            <a:r>
              <a:rPr lang="en-GB" sz="2000" dirty="0">
                <a:solidFill>
                  <a:srgbClr val="19452B"/>
                </a:solidFill>
                <a:latin typeface="Helvetica"/>
                <a:cs typeface="Helvetica"/>
              </a:rPr>
              <a:t>Consultant rep</a:t>
            </a:r>
          </a:p>
          <a:p>
            <a:pPr marL="457200" indent="-457200" defTabSz="609585">
              <a:buClr>
                <a:schemeClr val="accent6">
                  <a:lumMod val="75000"/>
                </a:schemeClr>
              </a:buClr>
              <a:buFont typeface="Wingdings" panose="05000000000000000000" pitchFamily="2" charset="2"/>
              <a:buChar char="v"/>
            </a:pPr>
            <a:r>
              <a:rPr lang="en-GB" sz="2000" dirty="0">
                <a:solidFill>
                  <a:srgbClr val="19452B"/>
                </a:solidFill>
                <a:latin typeface="Helvetica"/>
                <a:cs typeface="Helvetica"/>
              </a:rPr>
              <a:t>NCHD rep</a:t>
            </a:r>
          </a:p>
          <a:p>
            <a:pPr marL="457200" indent="-457200" defTabSz="609585">
              <a:buClr>
                <a:schemeClr val="accent6">
                  <a:lumMod val="75000"/>
                </a:schemeClr>
              </a:buClr>
              <a:buFont typeface="Wingdings" panose="05000000000000000000" pitchFamily="2" charset="2"/>
              <a:buChar char="v"/>
            </a:pPr>
            <a:r>
              <a:rPr lang="en-GB" sz="2000" dirty="0">
                <a:solidFill>
                  <a:srgbClr val="19452B"/>
                </a:solidFill>
                <a:latin typeface="Helvetica"/>
                <a:cs typeface="Helvetica"/>
              </a:rPr>
              <a:t>Advanced midwife practitioner</a:t>
            </a:r>
          </a:p>
          <a:p>
            <a:pPr marL="457200" indent="-457200" defTabSz="609585">
              <a:buClr>
                <a:schemeClr val="accent6">
                  <a:lumMod val="75000"/>
                </a:schemeClr>
              </a:buClr>
              <a:buFont typeface="Wingdings" panose="05000000000000000000" pitchFamily="2" charset="2"/>
              <a:buChar char="v"/>
            </a:pPr>
            <a:r>
              <a:rPr lang="en-GB" sz="2000" dirty="0">
                <a:solidFill>
                  <a:srgbClr val="19452B"/>
                </a:solidFill>
                <a:latin typeface="Helvetica"/>
                <a:cs typeface="Helvetica"/>
              </a:rPr>
              <a:t>Domino services</a:t>
            </a:r>
          </a:p>
          <a:p>
            <a:pPr marL="457200" indent="-457200" defTabSz="609585">
              <a:buClr>
                <a:schemeClr val="accent6">
                  <a:lumMod val="75000"/>
                </a:schemeClr>
              </a:buClr>
              <a:buFont typeface="Wingdings" panose="05000000000000000000" pitchFamily="2" charset="2"/>
              <a:buChar char="v"/>
            </a:pPr>
            <a:r>
              <a:rPr lang="en-GB" sz="2000" dirty="0">
                <a:solidFill>
                  <a:srgbClr val="19452B"/>
                </a:solidFill>
                <a:latin typeface="Helvetica"/>
                <a:cs typeface="Helvetica"/>
              </a:rPr>
              <a:t>Early transfer home</a:t>
            </a:r>
          </a:p>
          <a:p>
            <a:pPr marL="457200" indent="-457200" defTabSz="609585">
              <a:buClr>
                <a:schemeClr val="accent6">
                  <a:lumMod val="75000"/>
                </a:schemeClr>
              </a:buClr>
              <a:buFont typeface="Wingdings" panose="05000000000000000000" pitchFamily="2" charset="2"/>
              <a:buChar char="v"/>
            </a:pPr>
            <a:r>
              <a:rPr lang="en-GB" sz="2000" dirty="0">
                <a:solidFill>
                  <a:srgbClr val="19452B"/>
                </a:solidFill>
                <a:latin typeface="Helvetica"/>
                <a:cs typeface="Helvetica"/>
              </a:rPr>
              <a:t>Postnatal Hubs rep</a:t>
            </a:r>
          </a:p>
          <a:p>
            <a:pPr marL="457200" indent="-457200" defTabSz="609585">
              <a:buClr>
                <a:schemeClr val="accent6">
                  <a:lumMod val="75000"/>
                </a:schemeClr>
              </a:buClr>
              <a:buFont typeface="Wingdings" panose="05000000000000000000" pitchFamily="2" charset="2"/>
              <a:buChar char="v"/>
            </a:pPr>
            <a:r>
              <a:rPr lang="en-GB" sz="2000" dirty="0">
                <a:solidFill>
                  <a:srgbClr val="19452B"/>
                </a:solidFill>
                <a:latin typeface="Helvetica"/>
                <a:cs typeface="Helvetica"/>
              </a:rPr>
              <a:t>Ultrasound</a:t>
            </a:r>
          </a:p>
          <a:p>
            <a:pPr marL="457200" indent="-457200" defTabSz="609585">
              <a:buClr>
                <a:schemeClr val="accent6">
                  <a:lumMod val="75000"/>
                </a:schemeClr>
              </a:buClr>
              <a:buFont typeface="Wingdings" panose="05000000000000000000" pitchFamily="2" charset="2"/>
              <a:buChar char="v"/>
            </a:pPr>
            <a:r>
              <a:rPr lang="en-GB" sz="2000" dirty="0">
                <a:solidFill>
                  <a:srgbClr val="19452B"/>
                </a:solidFill>
                <a:latin typeface="Helvetica"/>
                <a:cs typeface="Helvetica"/>
              </a:rPr>
              <a:t>Clerical rep</a:t>
            </a:r>
          </a:p>
          <a:p>
            <a:pPr marL="457200" indent="-457200" defTabSz="609585">
              <a:buClr>
                <a:schemeClr val="accent6">
                  <a:lumMod val="75000"/>
                </a:schemeClr>
              </a:buClr>
              <a:buFont typeface="Wingdings" panose="05000000000000000000" pitchFamily="2" charset="2"/>
              <a:buChar char="v"/>
            </a:pPr>
            <a:r>
              <a:rPr lang="en-GB" sz="2000" dirty="0">
                <a:solidFill>
                  <a:srgbClr val="19452B"/>
                </a:solidFill>
                <a:latin typeface="Helvetica"/>
                <a:cs typeface="Helvetica"/>
              </a:rPr>
              <a:t>Cerner CME </a:t>
            </a:r>
          </a:p>
          <a:p>
            <a:pPr marL="457200" indent="-457200" defTabSz="609585">
              <a:buClr>
                <a:schemeClr val="accent6">
                  <a:lumMod val="75000"/>
                </a:schemeClr>
              </a:buClr>
              <a:buFont typeface="Wingdings" panose="05000000000000000000" pitchFamily="2" charset="2"/>
              <a:buChar char="v"/>
            </a:pPr>
            <a:r>
              <a:rPr lang="en-GB" sz="2000" dirty="0">
                <a:solidFill>
                  <a:srgbClr val="19452B"/>
                </a:solidFill>
                <a:latin typeface="Helvetica"/>
                <a:cs typeface="Helvetica"/>
              </a:rPr>
              <a:t>Communications manager </a:t>
            </a:r>
          </a:p>
          <a:p>
            <a:pPr marL="457200" indent="-457200" defTabSz="609585">
              <a:buClr>
                <a:schemeClr val="accent6">
                  <a:lumMod val="75000"/>
                </a:schemeClr>
              </a:buClr>
              <a:buFont typeface="Wingdings" panose="05000000000000000000" pitchFamily="2" charset="2"/>
              <a:buChar char="v"/>
            </a:pPr>
            <a:r>
              <a:rPr lang="en-GB" sz="2000" dirty="0">
                <a:solidFill>
                  <a:srgbClr val="19452B"/>
                </a:solidFill>
                <a:latin typeface="Helvetica"/>
                <a:cs typeface="Helvetica"/>
              </a:rPr>
              <a:t>GP liaison</a:t>
            </a:r>
          </a:p>
          <a:p>
            <a:pPr defTabSz="609585"/>
            <a:endParaRPr lang="en-GB" sz="2800" dirty="0">
              <a:solidFill>
                <a:srgbClr val="19452B"/>
              </a:solidFill>
              <a:latin typeface="Helvetica"/>
              <a:cs typeface="Helvetica"/>
            </a:endParaRPr>
          </a:p>
        </p:txBody>
      </p:sp>
      <p:sp>
        <p:nvSpPr>
          <p:cNvPr id="6" name="TextBox 5"/>
          <p:cNvSpPr txBox="1"/>
          <p:nvPr/>
        </p:nvSpPr>
        <p:spPr>
          <a:xfrm>
            <a:off x="11547566" y="6209211"/>
            <a:ext cx="566057" cy="369332"/>
          </a:xfrm>
          <a:prstGeom prst="rect">
            <a:avLst/>
          </a:prstGeom>
          <a:noFill/>
        </p:spPr>
        <p:txBody>
          <a:bodyPr wrap="square" rtlCol="0">
            <a:spAutoFit/>
          </a:bodyPr>
          <a:lstStyle/>
          <a:p>
            <a:r>
              <a:rPr lang="en-GB" dirty="0">
                <a:solidFill>
                  <a:srgbClr val="19452B"/>
                </a:solidFill>
                <a:latin typeface="Helvetica"/>
                <a:cs typeface="Helvetica"/>
              </a:rPr>
              <a:t>7</a:t>
            </a:r>
          </a:p>
        </p:txBody>
      </p:sp>
    </p:spTree>
    <p:extLst>
      <p:ext uri="{BB962C8B-B14F-4D97-AF65-F5344CB8AC3E}">
        <p14:creationId xmlns:p14="http://schemas.microsoft.com/office/powerpoint/2010/main" val="16165195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898" y="404133"/>
            <a:ext cx="5320687" cy="523220"/>
          </a:xfrm>
          <a:prstGeom prst="rect">
            <a:avLst/>
          </a:prstGeom>
          <a:noFill/>
        </p:spPr>
        <p:txBody>
          <a:bodyPr wrap="none" rtlCol="0">
            <a:spAutoFit/>
          </a:bodyPr>
          <a:lstStyle/>
          <a:p>
            <a:pPr defTabSz="609585"/>
            <a:r>
              <a:rPr lang="en-GB" sz="2800" b="1" dirty="0">
                <a:solidFill>
                  <a:srgbClr val="19452B"/>
                </a:solidFill>
                <a:latin typeface="Helvetica"/>
                <a:cs typeface="Helvetica"/>
              </a:rPr>
              <a:t>Antenatal Referral - </a:t>
            </a:r>
            <a:r>
              <a:rPr lang="en-GB" sz="2800" b="1" dirty="0" err="1">
                <a:solidFill>
                  <a:srgbClr val="19452B"/>
                </a:solidFill>
                <a:latin typeface="Helvetica"/>
                <a:cs typeface="Helvetica"/>
              </a:rPr>
              <a:t>Healthlink</a:t>
            </a:r>
            <a:endParaRPr lang="en-GB" sz="2800" b="1" dirty="0">
              <a:solidFill>
                <a:srgbClr val="19452B"/>
              </a:solidFill>
              <a:latin typeface="Helvetica"/>
              <a:cs typeface="Helvetica"/>
            </a:endParaRPr>
          </a:p>
        </p:txBody>
      </p:sp>
      <p:sp>
        <p:nvSpPr>
          <p:cNvPr id="6" name="TextBox 5"/>
          <p:cNvSpPr txBox="1"/>
          <p:nvPr/>
        </p:nvSpPr>
        <p:spPr>
          <a:xfrm>
            <a:off x="11547566" y="6209211"/>
            <a:ext cx="566057" cy="369332"/>
          </a:xfrm>
          <a:prstGeom prst="rect">
            <a:avLst/>
          </a:prstGeom>
          <a:noFill/>
        </p:spPr>
        <p:txBody>
          <a:bodyPr wrap="square" rtlCol="0">
            <a:spAutoFit/>
          </a:bodyPr>
          <a:lstStyle/>
          <a:p>
            <a:r>
              <a:rPr lang="en-GB" dirty="0">
                <a:solidFill>
                  <a:srgbClr val="19452B"/>
                </a:solidFill>
                <a:latin typeface="Helvetica"/>
                <a:cs typeface="Helvetica"/>
              </a:rPr>
              <a:t>7</a:t>
            </a:r>
          </a:p>
        </p:txBody>
      </p:sp>
      <p:pic>
        <p:nvPicPr>
          <p:cNvPr id="4" name="Picture 3">
            <a:extLst>
              <a:ext uri="{FF2B5EF4-FFF2-40B4-BE49-F238E27FC236}">
                <a16:creationId xmlns:a16="http://schemas.microsoft.com/office/drawing/2014/main" id="{CBFF69D7-52F0-AEA3-4737-771B01341056}"/>
              </a:ext>
            </a:extLst>
          </p:cNvPr>
          <p:cNvPicPr>
            <a:picLocks noChangeAspect="1"/>
          </p:cNvPicPr>
          <p:nvPr/>
        </p:nvPicPr>
        <p:blipFill>
          <a:blip r:embed="rId2"/>
          <a:stretch>
            <a:fillRect/>
          </a:stretch>
        </p:blipFill>
        <p:spPr>
          <a:xfrm>
            <a:off x="2635107" y="2712056"/>
            <a:ext cx="5200650" cy="2543175"/>
          </a:xfrm>
          <a:prstGeom prst="rect">
            <a:avLst/>
          </a:prstGeom>
        </p:spPr>
      </p:pic>
      <p:sp>
        <p:nvSpPr>
          <p:cNvPr id="7" name="TextBox 6">
            <a:extLst>
              <a:ext uri="{FF2B5EF4-FFF2-40B4-BE49-F238E27FC236}">
                <a16:creationId xmlns:a16="http://schemas.microsoft.com/office/drawing/2014/main" id="{40C89B52-3AA8-0703-6AB3-9FC336D29C60}"/>
              </a:ext>
            </a:extLst>
          </p:cNvPr>
          <p:cNvSpPr txBox="1"/>
          <p:nvPr/>
        </p:nvSpPr>
        <p:spPr>
          <a:xfrm>
            <a:off x="667820" y="1496539"/>
            <a:ext cx="10181690" cy="707886"/>
          </a:xfrm>
          <a:prstGeom prst="rect">
            <a:avLst/>
          </a:prstGeom>
          <a:noFill/>
        </p:spPr>
        <p:txBody>
          <a:bodyPr wrap="square" rtlCol="0">
            <a:spAutoFit/>
          </a:bodyPr>
          <a:lstStyle/>
          <a:p>
            <a:r>
              <a:rPr lang="en-US" sz="2000" dirty="0">
                <a:latin typeface="Helvetica" panose="020B0604020202020204" pitchFamily="34" charset="0"/>
                <a:ea typeface="Times New Roman" panose="02020603050405020304" pitchFamily="18" charset="0"/>
                <a:cs typeface="Helvetica" panose="020B0604020202020204" pitchFamily="34" charset="0"/>
              </a:rPr>
              <a:t>E</a:t>
            </a:r>
            <a:r>
              <a:rPr lang="en-US" sz="2000" dirty="0">
                <a:effectLst/>
                <a:latin typeface="Helvetica" panose="020B0604020202020204" pitchFamily="34" charset="0"/>
                <a:ea typeface="Times New Roman" panose="02020603050405020304" pitchFamily="18" charset="0"/>
                <a:cs typeface="Helvetica" panose="020B0604020202020204" pitchFamily="34" charset="0"/>
              </a:rPr>
              <a:t>-referrals for antenatal patients (“new bookers”) into Cork University Maternity Hospital (CUMH) will be available via </a:t>
            </a:r>
            <a:r>
              <a:rPr lang="en-US" sz="2000" dirty="0" err="1">
                <a:effectLst/>
                <a:latin typeface="Helvetica" panose="020B0604020202020204" pitchFamily="34" charset="0"/>
                <a:ea typeface="Times New Roman" panose="02020603050405020304" pitchFamily="18" charset="0"/>
                <a:cs typeface="Helvetica" panose="020B0604020202020204" pitchFamily="34" charset="0"/>
              </a:rPr>
              <a:t>Healthlink</a:t>
            </a:r>
            <a:r>
              <a:rPr lang="en-US" sz="2000" dirty="0">
                <a:effectLst/>
                <a:latin typeface="Helvetica" panose="020B0604020202020204" pitchFamily="34" charset="0"/>
                <a:ea typeface="Times New Roman" panose="02020603050405020304" pitchFamily="18" charset="0"/>
                <a:cs typeface="Helvetica" panose="020B0604020202020204" pitchFamily="34" charset="0"/>
              </a:rPr>
              <a:t> from the week commencing 15</a:t>
            </a:r>
            <a:r>
              <a:rPr lang="en-US" sz="2000" baseline="30000" dirty="0">
                <a:effectLst/>
                <a:latin typeface="Helvetica" panose="020B0604020202020204" pitchFamily="34" charset="0"/>
                <a:ea typeface="Times New Roman" panose="02020603050405020304" pitchFamily="18" charset="0"/>
                <a:cs typeface="Helvetica" panose="020B0604020202020204" pitchFamily="34" charset="0"/>
              </a:rPr>
              <a:t>th</a:t>
            </a:r>
            <a:r>
              <a:rPr lang="en-US" sz="2000" dirty="0">
                <a:effectLst/>
                <a:latin typeface="Helvetica" panose="020B0604020202020204" pitchFamily="34" charset="0"/>
                <a:ea typeface="Times New Roman" panose="02020603050405020304" pitchFamily="18" charset="0"/>
                <a:cs typeface="Helvetica" panose="020B0604020202020204" pitchFamily="34" charset="0"/>
              </a:rPr>
              <a:t> May 2023.</a:t>
            </a:r>
            <a:endParaRPr lang="en-IE" sz="20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0113676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32384" y="2810991"/>
            <a:ext cx="4862117" cy="523220"/>
          </a:xfrm>
          <a:prstGeom prst="rect">
            <a:avLst/>
          </a:prstGeom>
          <a:noFill/>
        </p:spPr>
        <p:txBody>
          <a:bodyPr wrap="square" rtlCol="0">
            <a:spAutoFit/>
          </a:bodyPr>
          <a:lstStyle/>
          <a:p>
            <a:pPr defTabSz="609585"/>
            <a:r>
              <a:rPr lang="en-GB" sz="2800" b="1" dirty="0">
                <a:solidFill>
                  <a:srgbClr val="19452B"/>
                </a:solidFill>
                <a:latin typeface="Helvetica"/>
                <a:cs typeface="Helvetica"/>
              </a:rPr>
              <a:t>Thank you </a:t>
            </a:r>
          </a:p>
        </p:txBody>
      </p:sp>
    </p:spTree>
    <p:extLst>
      <p:ext uri="{BB962C8B-B14F-4D97-AF65-F5344CB8AC3E}">
        <p14:creationId xmlns:p14="http://schemas.microsoft.com/office/powerpoint/2010/main" val="3205613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reland South powerpoint_wide scree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
            <a:ext cx="12192000" cy="6979920"/>
          </a:xfrm>
          <a:prstGeom prst="rect">
            <a:avLst/>
          </a:prstGeom>
        </p:spPr>
      </p:pic>
      <p:sp>
        <p:nvSpPr>
          <p:cNvPr id="9" name="TextBox 8"/>
          <p:cNvSpPr txBox="1"/>
          <p:nvPr/>
        </p:nvSpPr>
        <p:spPr>
          <a:xfrm>
            <a:off x="1208238" y="4049083"/>
            <a:ext cx="8954975" cy="502766"/>
          </a:xfrm>
          <a:prstGeom prst="rect">
            <a:avLst/>
          </a:prstGeom>
          <a:noFill/>
        </p:spPr>
        <p:txBody>
          <a:bodyPr wrap="square" rtlCol="0">
            <a:spAutoFit/>
          </a:bodyPr>
          <a:lstStyle/>
          <a:p>
            <a:pPr algn="ctr"/>
            <a:r>
              <a:rPr lang="en-GB" sz="2667" dirty="0">
                <a:solidFill>
                  <a:srgbClr val="19452B"/>
                </a:solidFill>
                <a:latin typeface="Helvetica"/>
                <a:cs typeface="Helvetica"/>
              </a:rPr>
              <a:t>Hot Topics in Antenatal Care </a:t>
            </a:r>
            <a:endParaRPr lang="en-US" sz="2667" dirty="0">
              <a:solidFill>
                <a:srgbClr val="19452B"/>
              </a:solidFill>
              <a:latin typeface="Helvetica"/>
              <a:cs typeface="Helvetica"/>
            </a:endParaRPr>
          </a:p>
        </p:txBody>
      </p:sp>
      <p:sp>
        <p:nvSpPr>
          <p:cNvPr id="10" name="TextBox 9"/>
          <p:cNvSpPr txBox="1"/>
          <p:nvPr/>
        </p:nvSpPr>
        <p:spPr>
          <a:xfrm>
            <a:off x="1189543" y="4735341"/>
            <a:ext cx="8973669" cy="1528175"/>
          </a:xfrm>
          <a:prstGeom prst="rect">
            <a:avLst/>
          </a:prstGeom>
          <a:noFill/>
        </p:spPr>
        <p:txBody>
          <a:bodyPr wrap="square" rtlCol="0">
            <a:spAutoFit/>
          </a:bodyPr>
          <a:lstStyle/>
          <a:p>
            <a:pPr algn="ctr"/>
            <a:endParaRPr lang="en-GB" sz="1333" dirty="0">
              <a:solidFill>
                <a:srgbClr val="5DA34F"/>
              </a:solidFill>
              <a:latin typeface="Helvetica"/>
              <a:cs typeface="Helvetica"/>
            </a:endParaRPr>
          </a:p>
          <a:p>
            <a:pPr algn="ctr"/>
            <a:endParaRPr lang="en-GB" sz="1333" dirty="0">
              <a:solidFill>
                <a:srgbClr val="5DA34F"/>
              </a:solidFill>
              <a:latin typeface="Helvetica"/>
              <a:cs typeface="Helvetica"/>
            </a:endParaRPr>
          </a:p>
          <a:p>
            <a:pPr algn="ctr"/>
            <a:r>
              <a:rPr lang="en-GB" sz="1333" dirty="0">
                <a:solidFill>
                  <a:srgbClr val="5DA34F"/>
                </a:solidFill>
                <a:latin typeface="Helvetica"/>
                <a:cs typeface="Helvetica"/>
              </a:rPr>
              <a:t>Dr Mairead O Riordan </a:t>
            </a:r>
          </a:p>
          <a:p>
            <a:pPr algn="ctr"/>
            <a:r>
              <a:rPr lang="en-GB" sz="1333" dirty="0">
                <a:solidFill>
                  <a:srgbClr val="5DA34F"/>
                </a:solidFill>
                <a:latin typeface="Helvetica"/>
                <a:cs typeface="Helvetica"/>
              </a:rPr>
              <a:t>Consultant Obstetrician &amp; Gynaecology</a:t>
            </a:r>
          </a:p>
          <a:p>
            <a:pPr algn="ctr"/>
            <a:endParaRPr lang="en-GB" sz="1333" dirty="0">
              <a:solidFill>
                <a:srgbClr val="5DA34F"/>
              </a:solidFill>
              <a:latin typeface="Helvetica"/>
              <a:cs typeface="Helvetica"/>
            </a:endParaRPr>
          </a:p>
          <a:p>
            <a:pPr algn="ctr"/>
            <a:r>
              <a:rPr lang="en-GB" sz="1333" dirty="0">
                <a:solidFill>
                  <a:srgbClr val="5DA34F"/>
                </a:solidFill>
                <a:latin typeface="Helvetica"/>
                <a:cs typeface="Helvetica"/>
              </a:rPr>
              <a:t>09/05/2023</a:t>
            </a:r>
          </a:p>
          <a:p>
            <a:endParaRPr lang="en-US" sz="1333" dirty="0">
              <a:solidFill>
                <a:srgbClr val="5DA34F"/>
              </a:solidFill>
              <a:latin typeface="Helvetica"/>
              <a:cs typeface="Helvetica"/>
            </a:endParaRPr>
          </a:p>
        </p:txBody>
      </p:sp>
    </p:spTree>
    <p:extLst>
      <p:ext uri="{BB962C8B-B14F-4D97-AF65-F5344CB8AC3E}">
        <p14:creationId xmlns:p14="http://schemas.microsoft.com/office/powerpoint/2010/main" val="953111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F34758-B578-E585-39D4-60648954009F}"/>
              </a:ext>
            </a:extLst>
          </p:cNvPr>
          <p:cNvPicPr>
            <a:picLocks noChangeAspect="1"/>
          </p:cNvPicPr>
          <p:nvPr/>
        </p:nvPicPr>
        <p:blipFill rotWithShape="1">
          <a:blip r:embed="rId2"/>
          <a:srcRect t="4279" b="631"/>
          <a:stretch/>
        </p:blipFill>
        <p:spPr>
          <a:xfrm>
            <a:off x="4375699" y="1586753"/>
            <a:ext cx="6620353" cy="4351338"/>
          </a:xfrm>
          <a:prstGeom prst="rect">
            <a:avLst/>
          </a:prstGeom>
        </p:spPr>
      </p:pic>
      <p:sp>
        <p:nvSpPr>
          <p:cNvPr id="5" name="TextBox 4">
            <a:extLst>
              <a:ext uri="{FF2B5EF4-FFF2-40B4-BE49-F238E27FC236}">
                <a16:creationId xmlns:a16="http://schemas.microsoft.com/office/drawing/2014/main" id="{56CB9C8D-A7B9-2BBF-BA9F-77C228B7A545}"/>
              </a:ext>
            </a:extLst>
          </p:cNvPr>
          <p:cNvSpPr txBox="1"/>
          <p:nvPr/>
        </p:nvSpPr>
        <p:spPr>
          <a:xfrm>
            <a:off x="887506" y="1813610"/>
            <a:ext cx="6096000" cy="3970318"/>
          </a:xfrm>
          <a:prstGeom prst="rect">
            <a:avLst/>
          </a:prstGeom>
          <a:noFill/>
        </p:spPr>
        <p:txBody>
          <a:bodyPr wrap="square">
            <a:spAutoFit/>
          </a:bodyPr>
          <a:lstStyle/>
          <a:p>
            <a:pPr>
              <a:buClr>
                <a:schemeClr val="accent6">
                  <a:lumMod val="75000"/>
                </a:schemeClr>
              </a:buClr>
              <a:buFont typeface="Wingdings" panose="05000000000000000000" pitchFamily="2" charset="2"/>
              <a:buChar char="v"/>
            </a:pPr>
            <a:r>
              <a:rPr lang="en-US" sz="2800" dirty="0">
                <a:latin typeface="Helvetica" panose="020B0604020202020204" pitchFamily="34" charset="0"/>
                <a:cs typeface="Helvetica" panose="020B0604020202020204" pitchFamily="34" charset="0"/>
              </a:rPr>
              <a:t>Normal values</a:t>
            </a:r>
          </a:p>
          <a:p>
            <a:pPr>
              <a:buClr>
                <a:schemeClr val="accent6">
                  <a:lumMod val="75000"/>
                </a:schemeClr>
              </a:buClr>
              <a:buFont typeface="Wingdings" panose="05000000000000000000" pitchFamily="2" charset="2"/>
              <a:buChar char="v"/>
            </a:pPr>
            <a:endParaRPr lang="en-US" sz="2800" dirty="0">
              <a:latin typeface="Helvetica" panose="020B0604020202020204" pitchFamily="34" charset="0"/>
              <a:cs typeface="Helvetica" panose="020B0604020202020204" pitchFamily="34" charset="0"/>
            </a:endParaRPr>
          </a:p>
          <a:p>
            <a:pPr>
              <a:buClr>
                <a:schemeClr val="accent6">
                  <a:lumMod val="75000"/>
                </a:schemeClr>
              </a:buClr>
              <a:buFont typeface="Wingdings" panose="05000000000000000000" pitchFamily="2" charset="2"/>
              <a:buChar char="v"/>
            </a:pPr>
            <a:r>
              <a:rPr lang="en-US" sz="2800" dirty="0">
                <a:latin typeface="Helvetica" panose="020B0604020202020204" pitchFamily="34" charset="0"/>
                <a:cs typeface="Helvetica" panose="020B0604020202020204" pitchFamily="34" charset="0"/>
              </a:rPr>
              <a:t>At risk groups</a:t>
            </a:r>
          </a:p>
          <a:p>
            <a:pPr>
              <a:buClr>
                <a:schemeClr val="accent6">
                  <a:lumMod val="75000"/>
                </a:schemeClr>
              </a:buClr>
              <a:buFont typeface="Wingdings" panose="05000000000000000000" pitchFamily="2" charset="2"/>
              <a:buChar char="v"/>
            </a:pPr>
            <a:endParaRPr lang="en-US" sz="2800" dirty="0">
              <a:latin typeface="Helvetica" panose="020B0604020202020204" pitchFamily="34" charset="0"/>
              <a:cs typeface="Helvetica" panose="020B0604020202020204" pitchFamily="34" charset="0"/>
            </a:endParaRPr>
          </a:p>
          <a:p>
            <a:pPr>
              <a:buClr>
                <a:schemeClr val="accent6">
                  <a:lumMod val="75000"/>
                </a:schemeClr>
              </a:buClr>
              <a:buFont typeface="Wingdings" panose="05000000000000000000" pitchFamily="2" charset="2"/>
              <a:buChar char="v"/>
            </a:pPr>
            <a:r>
              <a:rPr lang="en-US" sz="2800" dirty="0">
                <a:latin typeface="Helvetica" panose="020B0604020202020204" pitchFamily="34" charset="0"/>
                <a:cs typeface="Helvetica" panose="020B0604020202020204" pitchFamily="34" charset="0"/>
              </a:rPr>
              <a:t>Supplementation Vs treatment </a:t>
            </a:r>
          </a:p>
          <a:p>
            <a:pPr>
              <a:buClr>
                <a:schemeClr val="accent6">
                  <a:lumMod val="75000"/>
                </a:schemeClr>
              </a:buClr>
              <a:buFont typeface="Wingdings" panose="05000000000000000000" pitchFamily="2" charset="2"/>
              <a:buChar char="v"/>
            </a:pPr>
            <a:endParaRPr lang="en-US" sz="2800" dirty="0">
              <a:latin typeface="Helvetica" panose="020B0604020202020204" pitchFamily="34" charset="0"/>
              <a:cs typeface="Helvetica" panose="020B0604020202020204" pitchFamily="34" charset="0"/>
            </a:endParaRPr>
          </a:p>
          <a:p>
            <a:pPr>
              <a:buClr>
                <a:schemeClr val="accent6">
                  <a:lumMod val="75000"/>
                </a:schemeClr>
              </a:buClr>
              <a:buFont typeface="Wingdings" panose="05000000000000000000" pitchFamily="2" charset="2"/>
              <a:buChar char="v"/>
            </a:pPr>
            <a:r>
              <a:rPr lang="en-US" sz="2800" dirty="0">
                <a:latin typeface="Helvetica" panose="020B0604020202020204" pitchFamily="34" charset="0"/>
                <a:cs typeface="Helvetica" panose="020B0604020202020204" pitchFamily="34" charset="0"/>
              </a:rPr>
              <a:t>Pregnancy specific outcomes </a:t>
            </a:r>
          </a:p>
          <a:p>
            <a:pPr marL="0" indent="0">
              <a:buClr>
                <a:schemeClr val="accent6">
                  <a:lumMod val="75000"/>
                </a:schemeClr>
              </a:buClr>
              <a:buNone/>
            </a:pPr>
            <a:endParaRPr lang="en-US" sz="2800" dirty="0">
              <a:latin typeface="Helvetica" panose="020B0604020202020204" pitchFamily="34" charset="0"/>
              <a:cs typeface="Helvetica" panose="020B0604020202020204" pitchFamily="34" charset="0"/>
            </a:endParaRPr>
          </a:p>
          <a:p>
            <a:pPr>
              <a:buClr>
                <a:schemeClr val="accent6">
                  <a:lumMod val="75000"/>
                </a:schemeClr>
              </a:buClr>
              <a:buFont typeface="Wingdings" panose="05000000000000000000" pitchFamily="2" charset="2"/>
              <a:buChar char="v"/>
            </a:pPr>
            <a:r>
              <a:rPr lang="en-US" sz="2800" dirty="0">
                <a:latin typeface="Helvetica" panose="020B0604020202020204" pitchFamily="34" charset="0"/>
                <a:cs typeface="Helvetica" panose="020B0604020202020204" pitchFamily="34" charset="0"/>
              </a:rPr>
              <a:t>Fetal /infant outcomes</a:t>
            </a:r>
          </a:p>
        </p:txBody>
      </p:sp>
      <p:sp>
        <p:nvSpPr>
          <p:cNvPr id="7" name="TextBox 6">
            <a:extLst>
              <a:ext uri="{FF2B5EF4-FFF2-40B4-BE49-F238E27FC236}">
                <a16:creationId xmlns:a16="http://schemas.microsoft.com/office/drawing/2014/main" id="{8DEA242F-2063-A547-2887-92074EE652F9}"/>
              </a:ext>
            </a:extLst>
          </p:cNvPr>
          <p:cNvSpPr txBox="1"/>
          <p:nvPr/>
        </p:nvSpPr>
        <p:spPr>
          <a:xfrm>
            <a:off x="788894" y="919909"/>
            <a:ext cx="6096000" cy="584775"/>
          </a:xfrm>
          <a:prstGeom prst="rect">
            <a:avLst/>
          </a:prstGeom>
          <a:noFill/>
        </p:spPr>
        <p:txBody>
          <a:bodyPr wrap="square">
            <a:spAutoFit/>
          </a:bodyPr>
          <a:lstStyle/>
          <a:p>
            <a:r>
              <a:rPr lang="en-US" sz="3200" dirty="0">
                <a:solidFill>
                  <a:schemeClr val="accent6">
                    <a:lumMod val="75000"/>
                  </a:schemeClr>
                </a:solidFill>
                <a:latin typeface="Helvetica" panose="020B0604020202020204" pitchFamily="34" charset="0"/>
                <a:cs typeface="Helvetica" panose="020B0604020202020204" pitchFamily="34" charset="0"/>
              </a:rPr>
              <a:t>Vitamin D </a:t>
            </a:r>
            <a:endParaRPr lang="en-IE" sz="3200" dirty="0"/>
          </a:p>
        </p:txBody>
      </p:sp>
    </p:spTree>
    <p:extLst>
      <p:ext uri="{BB962C8B-B14F-4D97-AF65-F5344CB8AC3E}">
        <p14:creationId xmlns:p14="http://schemas.microsoft.com/office/powerpoint/2010/main" val="23825734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2BA61-8E58-0FD5-C4B6-CE713F8AE3D6}"/>
              </a:ext>
            </a:extLst>
          </p:cNvPr>
          <p:cNvSpPr>
            <a:spLocks noGrp="1"/>
          </p:cNvSpPr>
          <p:nvPr>
            <p:ph type="title"/>
          </p:nvPr>
        </p:nvSpPr>
        <p:spPr/>
        <p:txBody>
          <a:bodyPr>
            <a:normAutofit/>
          </a:bodyPr>
          <a:lstStyle/>
          <a:p>
            <a:r>
              <a:rPr lang="en-US" sz="3600" dirty="0">
                <a:solidFill>
                  <a:schemeClr val="accent6">
                    <a:lumMod val="75000"/>
                  </a:schemeClr>
                </a:solidFill>
                <a:latin typeface="Helvetica" panose="020B0604020202020204" pitchFamily="34" charset="0"/>
                <a:cs typeface="Helvetica" panose="020B0604020202020204" pitchFamily="34" charset="0"/>
              </a:rPr>
              <a:t>Vitamin B12 </a:t>
            </a:r>
          </a:p>
        </p:txBody>
      </p:sp>
      <p:sp>
        <p:nvSpPr>
          <p:cNvPr id="3" name="Content Placeholder 2">
            <a:extLst>
              <a:ext uri="{FF2B5EF4-FFF2-40B4-BE49-F238E27FC236}">
                <a16:creationId xmlns:a16="http://schemas.microsoft.com/office/drawing/2014/main" id="{49FF8D8D-53B7-A4B8-968F-9918C101CFB8}"/>
              </a:ext>
            </a:extLst>
          </p:cNvPr>
          <p:cNvSpPr>
            <a:spLocks noGrp="1"/>
          </p:cNvSpPr>
          <p:nvPr>
            <p:ph idx="1"/>
          </p:nvPr>
        </p:nvSpPr>
        <p:spPr>
          <a:xfrm>
            <a:off x="1241612" y="1690688"/>
            <a:ext cx="10515600" cy="4351338"/>
          </a:xfrm>
        </p:spPr>
        <p:txBody>
          <a:bodyPr>
            <a:normAutofit fontScale="92500" lnSpcReduction="20000"/>
          </a:bodyPr>
          <a:lstStyle/>
          <a:p>
            <a:pPr>
              <a:buClr>
                <a:schemeClr val="accent6">
                  <a:lumMod val="75000"/>
                </a:schemeClr>
              </a:buClr>
              <a:buFont typeface="Wingdings" panose="05000000000000000000" pitchFamily="2" charset="2"/>
              <a:buChar char="v"/>
            </a:pPr>
            <a:r>
              <a:rPr lang="en-US" dirty="0">
                <a:latin typeface="Helvetica" panose="020B0604020202020204" pitchFamily="34" charset="0"/>
                <a:cs typeface="Helvetica" panose="020B0604020202020204" pitchFamily="34" charset="0"/>
              </a:rPr>
              <a:t>Normal Values</a:t>
            </a:r>
          </a:p>
          <a:p>
            <a:pPr>
              <a:buClr>
                <a:schemeClr val="accent6">
                  <a:lumMod val="75000"/>
                </a:schemeClr>
              </a:buClr>
              <a:buFont typeface="Wingdings" panose="05000000000000000000" pitchFamily="2" charset="2"/>
              <a:buChar char="v"/>
            </a:pPr>
            <a:endParaRPr lang="en-US" dirty="0">
              <a:latin typeface="Helvetica" panose="020B0604020202020204" pitchFamily="34" charset="0"/>
              <a:cs typeface="Helvetica" panose="020B0604020202020204" pitchFamily="34" charset="0"/>
            </a:endParaRPr>
          </a:p>
          <a:p>
            <a:pPr>
              <a:buClr>
                <a:schemeClr val="accent6">
                  <a:lumMod val="75000"/>
                </a:schemeClr>
              </a:buClr>
              <a:buFont typeface="Wingdings" panose="05000000000000000000" pitchFamily="2" charset="2"/>
              <a:buChar char="v"/>
            </a:pPr>
            <a:r>
              <a:rPr lang="en-US" dirty="0">
                <a:latin typeface="Helvetica" panose="020B0604020202020204" pitchFamily="34" charset="0"/>
                <a:cs typeface="Helvetica" panose="020B0604020202020204" pitchFamily="34" charset="0"/>
              </a:rPr>
              <a:t>At risk groups</a:t>
            </a:r>
          </a:p>
          <a:p>
            <a:pPr>
              <a:buClr>
                <a:schemeClr val="accent6">
                  <a:lumMod val="75000"/>
                </a:schemeClr>
              </a:buClr>
              <a:buFont typeface="Wingdings" panose="05000000000000000000" pitchFamily="2" charset="2"/>
              <a:buChar char="v"/>
            </a:pPr>
            <a:endParaRPr lang="en-US" dirty="0">
              <a:latin typeface="Helvetica" panose="020B0604020202020204" pitchFamily="34" charset="0"/>
              <a:cs typeface="Helvetica" panose="020B0604020202020204" pitchFamily="34" charset="0"/>
            </a:endParaRPr>
          </a:p>
          <a:p>
            <a:pPr>
              <a:buClr>
                <a:schemeClr val="accent6">
                  <a:lumMod val="75000"/>
                </a:schemeClr>
              </a:buClr>
              <a:buFont typeface="Wingdings" panose="05000000000000000000" pitchFamily="2" charset="2"/>
              <a:buChar char="v"/>
            </a:pPr>
            <a:r>
              <a:rPr lang="en-US" dirty="0">
                <a:latin typeface="Helvetica" panose="020B0604020202020204" pitchFamily="34" charset="0"/>
                <a:cs typeface="Helvetica" panose="020B0604020202020204" pitchFamily="34" charset="0"/>
              </a:rPr>
              <a:t>Supplementation Vs treatment </a:t>
            </a:r>
          </a:p>
          <a:p>
            <a:pPr lvl="1">
              <a:buClr>
                <a:schemeClr val="accent6">
                  <a:lumMod val="75000"/>
                </a:schemeClr>
              </a:buClr>
              <a:buFont typeface="Wingdings" panose="05000000000000000000" pitchFamily="2" charset="2"/>
              <a:buChar char="v"/>
            </a:pPr>
            <a:r>
              <a:rPr lang="en-US" dirty="0">
                <a:latin typeface="Helvetica" panose="020B0604020202020204" pitchFamily="34" charset="0"/>
                <a:cs typeface="Helvetica" panose="020B0604020202020204" pitchFamily="34" charset="0"/>
              </a:rPr>
              <a:t>Boots and Tesco  2.5Ug			</a:t>
            </a:r>
            <a:r>
              <a:rPr lang="en-US" dirty="0" err="1">
                <a:latin typeface="Helvetica" panose="020B0604020202020204" pitchFamily="34" charset="0"/>
                <a:cs typeface="Helvetica" panose="020B0604020202020204" pitchFamily="34" charset="0"/>
              </a:rPr>
              <a:t>Pregnacare</a:t>
            </a:r>
            <a:r>
              <a:rPr lang="en-US" dirty="0">
                <a:latin typeface="Helvetica" panose="020B0604020202020204" pitchFamily="34" charset="0"/>
                <a:cs typeface="Helvetica" panose="020B0604020202020204" pitchFamily="34" charset="0"/>
              </a:rPr>
              <a:t> 6ug</a:t>
            </a:r>
          </a:p>
          <a:p>
            <a:pPr lvl="1">
              <a:buClr>
                <a:schemeClr val="accent6">
                  <a:lumMod val="75000"/>
                </a:schemeClr>
              </a:buClr>
              <a:buFont typeface="Wingdings" panose="05000000000000000000" pitchFamily="2" charset="2"/>
              <a:buChar char="v"/>
            </a:pPr>
            <a:r>
              <a:rPr lang="en-US" dirty="0" err="1">
                <a:latin typeface="Helvetica" panose="020B0604020202020204" pitchFamily="34" charset="0"/>
                <a:cs typeface="Helvetica" panose="020B0604020202020204" pitchFamily="34" charset="0"/>
              </a:rPr>
              <a:t>Hydroxocobalmin</a:t>
            </a:r>
            <a:r>
              <a:rPr lang="en-US" dirty="0">
                <a:latin typeface="Helvetica" panose="020B0604020202020204" pitchFamily="34" charset="0"/>
                <a:cs typeface="Helvetica" panose="020B0604020202020204" pitchFamily="34" charset="0"/>
              </a:rPr>
              <a:t> Injections</a:t>
            </a:r>
          </a:p>
          <a:p>
            <a:pPr>
              <a:buClr>
                <a:schemeClr val="accent6">
                  <a:lumMod val="75000"/>
                </a:schemeClr>
              </a:buClr>
              <a:buFont typeface="Wingdings" panose="05000000000000000000" pitchFamily="2" charset="2"/>
              <a:buChar char="v"/>
            </a:pPr>
            <a:endParaRPr lang="en-US" dirty="0">
              <a:latin typeface="Helvetica" panose="020B0604020202020204" pitchFamily="34" charset="0"/>
              <a:cs typeface="Helvetica" panose="020B0604020202020204" pitchFamily="34" charset="0"/>
            </a:endParaRPr>
          </a:p>
          <a:p>
            <a:pPr>
              <a:buClr>
                <a:schemeClr val="accent6">
                  <a:lumMod val="75000"/>
                </a:schemeClr>
              </a:buClr>
              <a:buFont typeface="Wingdings" panose="05000000000000000000" pitchFamily="2" charset="2"/>
              <a:buChar char="v"/>
            </a:pPr>
            <a:r>
              <a:rPr lang="en-US" dirty="0">
                <a:latin typeface="Helvetica" panose="020B0604020202020204" pitchFamily="34" charset="0"/>
                <a:cs typeface="Helvetica" panose="020B0604020202020204" pitchFamily="34" charset="0"/>
              </a:rPr>
              <a:t>Pregnancy specific outcomes </a:t>
            </a:r>
          </a:p>
          <a:p>
            <a:pPr>
              <a:buClr>
                <a:schemeClr val="accent6">
                  <a:lumMod val="75000"/>
                </a:schemeClr>
              </a:buClr>
              <a:buFont typeface="Wingdings" panose="05000000000000000000" pitchFamily="2" charset="2"/>
              <a:buChar char="v"/>
            </a:pPr>
            <a:endParaRPr lang="en-US" dirty="0">
              <a:latin typeface="Helvetica" panose="020B0604020202020204" pitchFamily="34" charset="0"/>
              <a:cs typeface="Helvetica" panose="020B0604020202020204" pitchFamily="34" charset="0"/>
            </a:endParaRPr>
          </a:p>
          <a:p>
            <a:pPr>
              <a:buClr>
                <a:schemeClr val="accent6">
                  <a:lumMod val="75000"/>
                </a:schemeClr>
              </a:buClr>
              <a:buFont typeface="Wingdings" panose="05000000000000000000" pitchFamily="2" charset="2"/>
              <a:buChar char="v"/>
            </a:pPr>
            <a:r>
              <a:rPr lang="en-US" dirty="0">
                <a:latin typeface="Helvetica" panose="020B0604020202020204" pitchFamily="34" charset="0"/>
                <a:cs typeface="Helvetica" panose="020B0604020202020204" pitchFamily="34" charset="0"/>
              </a:rPr>
              <a:t>Fetal /infant outcomes</a:t>
            </a:r>
          </a:p>
          <a:p>
            <a:endParaRPr lang="en-US" dirty="0"/>
          </a:p>
        </p:txBody>
      </p:sp>
      <p:pic>
        <p:nvPicPr>
          <p:cNvPr id="5" name="Picture 4" descr="A close-up of a logo&#10;&#10;Description automatically generated with low confidence">
            <a:extLst>
              <a:ext uri="{FF2B5EF4-FFF2-40B4-BE49-F238E27FC236}">
                <a16:creationId xmlns:a16="http://schemas.microsoft.com/office/drawing/2014/main" id="{707E33FF-CF20-F94E-D3FC-292063ADE6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5571" y="116593"/>
            <a:ext cx="3351264" cy="1183290"/>
          </a:xfrm>
          <a:prstGeom prst="rect">
            <a:avLst/>
          </a:prstGeom>
        </p:spPr>
      </p:pic>
    </p:spTree>
    <p:extLst>
      <p:ext uri="{BB962C8B-B14F-4D97-AF65-F5344CB8AC3E}">
        <p14:creationId xmlns:p14="http://schemas.microsoft.com/office/powerpoint/2010/main" val="1447688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103ED-DB9A-E519-CE14-1A58C08BA5E5}"/>
              </a:ext>
            </a:extLst>
          </p:cNvPr>
          <p:cNvSpPr>
            <a:spLocks noGrp="1"/>
          </p:cNvSpPr>
          <p:nvPr>
            <p:ph type="title"/>
          </p:nvPr>
        </p:nvSpPr>
        <p:spPr/>
        <p:txBody>
          <a:bodyPr>
            <a:normAutofit/>
          </a:bodyPr>
          <a:lstStyle/>
          <a:p>
            <a:r>
              <a:rPr lang="en-US" sz="3600" dirty="0">
                <a:solidFill>
                  <a:schemeClr val="accent6">
                    <a:lumMod val="75000"/>
                  </a:schemeClr>
                </a:solidFill>
                <a:latin typeface="Helvetica" panose="020B0604020202020204" pitchFamily="34" charset="0"/>
                <a:cs typeface="Helvetica" panose="020B0604020202020204" pitchFamily="34" charset="0"/>
              </a:rPr>
              <a:t>Hypertension</a:t>
            </a:r>
          </a:p>
        </p:txBody>
      </p:sp>
      <p:sp>
        <p:nvSpPr>
          <p:cNvPr id="3" name="Content Placeholder 2">
            <a:extLst>
              <a:ext uri="{FF2B5EF4-FFF2-40B4-BE49-F238E27FC236}">
                <a16:creationId xmlns:a16="http://schemas.microsoft.com/office/drawing/2014/main" id="{5C1DAEE0-2B12-BD04-2143-6F5C7E29DA04}"/>
              </a:ext>
            </a:extLst>
          </p:cNvPr>
          <p:cNvSpPr>
            <a:spLocks noGrp="1"/>
          </p:cNvSpPr>
          <p:nvPr>
            <p:ph idx="1"/>
          </p:nvPr>
        </p:nvSpPr>
        <p:spPr>
          <a:xfrm>
            <a:off x="739588" y="1577468"/>
            <a:ext cx="10515600" cy="4351338"/>
          </a:xfrm>
        </p:spPr>
        <p:txBody>
          <a:bodyPr>
            <a:normAutofit lnSpcReduction="10000"/>
          </a:bodyPr>
          <a:lstStyle/>
          <a:p>
            <a:r>
              <a:rPr lang="en-IE" sz="2400" dirty="0">
                <a:latin typeface="Helvetica" panose="020B0604020202020204" pitchFamily="34" charset="0"/>
                <a:cs typeface="Helvetica" panose="020B0604020202020204" pitchFamily="34" charset="0"/>
              </a:rPr>
              <a:t>Continue treatment unless</a:t>
            </a:r>
          </a:p>
          <a:p>
            <a:pPr lvl="1"/>
            <a:r>
              <a:rPr lang="en-IE" dirty="0">
                <a:latin typeface="Helvetica" panose="020B0604020202020204" pitchFamily="34" charset="0"/>
                <a:cs typeface="Helvetica" panose="020B0604020202020204" pitchFamily="34" charset="0"/>
              </a:rPr>
              <a:t>Sustained systolic blood pressure is less than 110 mmHg or </a:t>
            </a:r>
          </a:p>
          <a:p>
            <a:pPr lvl="1"/>
            <a:r>
              <a:rPr lang="en-IE" dirty="0">
                <a:latin typeface="Helvetica" panose="020B0604020202020204" pitchFamily="34" charset="0"/>
                <a:cs typeface="Helvetica" panose="020B0604020202020204" pitchFamily="34" charset="0"/>
              </a:rPr>
              <a:t>Sustained diastolic blood pressure is less than 70 mmHg or • </a:t>
            </a:r>
          </a:p>
          <a:p>
            <a:pPr lvl="1"/>
            <a:r>
              <a:rPr lang="en-IE" dirty="0">
                <a:latin typeface="Helvetica" panose="020B0604020202020204" pitchFamily="34" charset="0"/>
                <a:cs typeface="Helvetica" panose="020B0604020202020204" pitchFamily="34" charset="0"/>
              </a:rPr>
              <a:t>Symptomatic hypotension. [2019] </a:t>
            </a:r>
          </a:p>
          <a:p>
            <a:pPr lvl="1"/>
            <a:endParaRPr lang="en-IE" dirty="0">
              <a:latin typeface="Helvetica" panose="020B0604020202020204" pitchFamily="34" charset="0"/>
              <a:cs typeface="Helvetica" panose="020B0604020202020204" pitchFamily="34" charset="0"/>
            </a:endParaRPr>
          </a:p>
          <a:p>
            <a:r>
              <a:rPr lang="en-IE" sz="2400" dirty="0">
                <a:latin typeface="Helvetica" panose="020B0604020202020204" pitchFamily="34" charset="0"/>
                <a:cs typeface="Helvetica" panose="020B0604020202020204" pitchFamily="34" charset="0"/>
              </a:rPr>
              <a:t>Offer antihypertensive treatment </a:t>
            </a:r>
          </a:p>
          <a:p>
            <a:pPr lvl="1"/>
            <a:r>
              <a:rPr lang="en-IE" dirty="0">
                <a:latin typeface="Helvetica" panose="020B0604020202020204" pitchFamily="34" charset="0"/>
                <a:cs typeface="Helvetica" panose="020B0604020202020204" pitchFamily="34" charset="0"/>
              </a:rPr>
              <a:t>Sustained systolic blood pressure of 140 mmHg or higher or </a:t>
            </a:r>
          </a:p>
          <a:p>
            <a:pPr lvl="1"/>
            <a:r>
              <a:rPr lang="en-IE" dirty="0">
                <a:latin typeface="Helvetica" panose="020B0604020202020204" pitchFamily="34" charset="0"/>
                <a:cs typeface="Helvetica" panose="020B0604020202020204" pitchFamily="34" charset="0"/>
              </a:rPr>
              <a:t>Sustained diastolic blood pressure of 90 mmHg or higher. [2019]</a:t>
            </a:r>
          </a:p>
          <a:p>
            <a:pPr lvl="1"/>
            <a:endParaRPr lang="en-IE" dirty="0">
              <a:latin typeface="Helvetica" panose="020B0604020202020204" pitchFamily="34" charset="0"/>
              <a:cs typeface="Helvetica" panose="020B0604020202020204" pitchFamily="34" charset="0"/>
            </a:endParaRPr>
          </a:p>
          <a:p>
            <a:r>
              <a:rPr lang="en-IE" sz="2400" dirty="0">
                <a:latin typeface="Helvetica" panose="020B0604020202020204" pitchFamily="34" charset="0"/>
                <a:cs typeface="Helvetica" panose="020B0604020202020204" pitchFamily="34" charset="0"/>
              </a:rPr>
              <a:t>When using medicines to treat hypertension in pregnancy, aim for a target blood pressure of 135/85 mmHg. [2019]</a:t>
            </a:r>
            <a:endParaRPr lang="en-US" sz="2400" dirty="0">
              <a:latin typeface="Helvetica" panose="020B0604020202020204" pitchFamily="34" charset="0"/>
              <a:cs typeface="Helvetica" panose="020B0604020202020204" pitchFamily="34" charset="0"/>
            </a:endParaRPr>
          </a:p>
        </p:txBody>
      </p:sp>
      <p:sp>
        <p:nvSpPr>
          <p:cNvPr id="4" name="TextBox 3">
            <a:extLst>
              <a:ext uri="{FF2B5EF4-FFF2-40B4-BE49-F238E27FC236}">
                <a16:creationId xmlns:a16="http://schemas.microsoft.com/office/drawing/2014/main" id="{05302F2A-B8EB-425C-7F1C-FFA68D58F654}"/>
              </a:ext>
            </a:extLst>
          </p:cNvPr>
          <p:cNvSpPr txBox="1"/>
          <p:nvPr/>
        </p:nvSpPr>
        <p:spPr>
          <a:xfrm>
            <a:off x="8423955" y="5697973"/>
            <a:ext cx="4815840" cy="461665"/>
          </a:xfrm>
          <a:prstGeom prst="rect">
            <a:avLst/>
          </a:prstGeom>
          <a:noFill/>
        </p:spPr>
        <p:txBody>
          <a:bodyPr wrap="square" rtlCol="0">
            <a:spAutoFit/>
          </a:bodyPr>
          <a:lstStyle/>
          <a:p>
            <a:r>
              <a:rPr lang="en-US" sz="2400" dirty="0">
                <a:latin typeface="Helvetica" panose="020B0604020202020204" pitchFamily="34" charset="0"/>
                <a:cs typeface="Helvetica" panose="020B0604020202020204" pitchFamily="34" charset="0"/>
              </a:rPr>
              <a:t>Nice Guidelines </a:t>
            </a:r>
          </a:p>
        </p:txBody>
      </p:sp>
      <p:pic>
        <p:nvPicPr>
          <p:cNvPr id="5" name="Picture 4" descr="A close-up of a logo">
            <a:extLst>
              <a:ext uri="{FF2B5EF4-FFF2-40B4-BE49-F238E27FC236}">
                <a16:creationId xmlns:a16="http://schemas.microsoft.com/office/drawing/2014/main" id="{8D22B4C2-11BD-C166-3F0D-B797CDAF4C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5571" y="116593"/>
            <a:ext cx="3351264" cy="1183290"/>
          </a:xfrm>
          <a:prstGeom prst="rect">
            <a:avLst/>
          </a:prstGeom>
        </p:spPr>
      </p:pic>
    </p:spTree>
    <p:extLst>
      <p:ext uri="{BB962C8B-B14F-4D97-AF65-F5344CB8AC3E}">
        <p14:creationId xmlns:p14="http://schemas.microsoft.com/office/powerpoint/2010/main" val="2213143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864" y="194297"/>
            <a:ext cx="10515600" cy="1325563"/>
          </a:xfrm>
        </p:spPr>
        <p:txBody>
          <a:bodyPr>
            <a:normAutofit/>
          </a:bodyPr>
          <a:lstStyle/>
          <a:p>
            <a:r>
              <a:rPr lang="en-GB" sz="3600" dirty="0">
                <a:solidFill>
                  <a:schemeClr val="accent6">
                    <a:lumMod val="75000"/>
                  </a:schemeClr>
                </a:solidFill>
                <a:latin typeface="Helvetica"/>
                <a:cs typeface="Helvetica"/>
              </a:rPr>
              <a:t>Smoke Free Start</a:t>
            </a:r>
            <a:endParaRPr lang="en-IE" sz="3600" dirty="0">
              <a:solidFill>
                <a:schemeClr val="accent6">
                  <a:lumMod val="75000"/>
                </a:schemeClr>
              </a:solidFill>
            </a:endParaRPr>
          </a:p>
        </p:txBody>
      </p:sp>
      <p:sp>
        <p:nvSpPr>
          <p:cNvPr id="3" name="Content Placeholder 2"/>
          <p:cNvSpPr>
            <a:spLocks noGrp="1"/>
          </p:cNvSpPr>
          <p:nvPr>
            <p:ph sz="half" idx="1"/>
          </p:nvPr>
        </p:nvSpPr>
        <p:spPr>
          <a:xfrm>
            <a:off x="594529" y="1519860"/>
            <a:ext cx="6274420" cy="4863690"/>
          </a:xfrm>
        </p:spPr>
        <p:txBody>
          <a:bodyPr/>
          <a:lstStyle/>
          <a:p>
            <a:pPr>
              <a:buClr>
                <a:schemeClr val="accent6">
                  <a:lumMod val="75000"/>
                </a:schemeClr>
              </a:buClr>
              <a:buFont typeface="Wingdings" panose="05000000000000000000" pitchFamily="2" charset="2"/>
              <a:buChar char="v"/>
            </a:pPr>
            <a:r>
              <a:rPr lang="en-IE" sz="2400" dirty="0">
                <a:latin typeface="Helvetica" panose="020B0604020202020204" pitchFamily="34" charset="0"/>
                <a:cs typeface="Helvetica" panose="020B0604020202020204" pitchFamily="34" charset="0"/>
              </a:rPr>
              <a:t>Onsite, midwifery-led stop smoking service.</a:t>
            </a:r>
          </a:p>
          <a:p>
            <a:pPr>
              <a:buClr>
                <a:schemeClr val="accent6">
                  <a:lumMod val="75000"/>
                </a:schemeClr>
              </a:buClr>
              <a:buFont typeface="Wingdings" panose="05000000000000000000" pitchFamily="2" charset="2"/>
              <a:buChar char="v"/>
            </a:pPr>
            <a:r>
              <a:rPr lang="en-IE" sz="2400" dirty="0">
                <a:latin typeface="Helvetica" panose="020B0604020202020204" pitchFamily="34" charset="0"/>
                <a:cs typeface="Helvetica" panose="020B0604020202020204" pitchFamily="34" charset="0"/>
              </a:rPr>
              <a:t>Introduced opt-out stop smoking service in CUMH.</a:t>
            </a:r>
          </a:p>
          <a:p>
            <a:pPr>
              <a:buClr>
                <a:schemeClr val="accent6">
                  <a:lumMod val="75000"/>
                </a:schemeClr>
              </a:buClr>
              <a:buFont typeface="Wingdings" panose="05000000000000000000" pitchFamily="2" charset="2"/>
              <a:buChar char="v"/>
            </a:pPr>
            <a:r>
              <a:rPr lang="en-IE" sz="2400" dirty="0">
                <a:latin typeface="Helvetica" panose="020B0604020202020204" pitchFamily="34" charset="0"/>
                <a:cs typeface="Helvetica" panose="020B0604020202020204" pitchFamily="34" charset="0"/>
              </a:rPr>
              <a:t>Introduced Breath Carbon Monoxide (BCO) testing for all pregnant women.</a:t>
            </a:r>
          </a:p>
          <a:p>
            <a:pPr>
              <a:buClr>
                <a:schemeClr val="accent6">
                  <a:lumMod val="75000"/>
                </a:schemeClr>
              </a:buClr>
              <a:buFont typeface="Wingdings" panose="05000000000000000000" pitchFamily="2" charset="2"/>
              <a:buChar char="v"/>
            </a:pPr>
            <a:r>
              <a:rPr lang="en-IE" sz="2400" dirty="0">
                <a:latin typeface="Helvetica" panose="020B0604020202020204" pitchFamily="34" charset="0"/>
                <a:cs typeface="Helvetica" panose="020B0604020202020204" pitchFamily="34" charset="0"/>
              </a:rPr>
              <a:t>Provide intensive Standard Treatment Programme for smoking cessation.</a:t>
            </a:r>
          </a:p>
          <a:p>
            <a:pPr>
              <a:buClr>
                <a:schemeClr val="accent6">
                  <a:lumMod val="75000"/>
                </a:schemeClr>
              </a:buClr>
              <a:buFont typeface="Wingdings" panose="05000000000000000000" pitchFamily="2" charset="2"/>
              <a:buChar char="v"/>
            </a:pPr>
            <a:r>
              <a:rPr lang="en-IE" sz="2400" dirty="0">
                <a:latin typeface="Helvetica" panose="020B0604020202020204" pitchFamily="34" charset="0"/>
                <a:cs typeface="Helvetica" panose="020B0604020202020204" pitchFamily="34" charset="0"/>
              </a:rPr>
              <a:t>Introduce Making Every Contact Count programme to CUMH.</a:t>
            </a:r>
          </a:p>
          <a:p>
            <a:endParaRPr lang="en-IE" sz="2400" dirty="0"/>
          </a:p>
        </p:txBody>
      </p:sp>
      <p:pic>
        <p:nvPicPr>
          <p:cNvPr id="5" name="Picture 4"/>
          <p:cNvPicPr>
            <a:picLocks noChangeAspect="1"/>
          </p:cNvPicPr>
          <p:nvPr/>
        </p:nvPicPr>
        <p:blipFill>
          <a:blip r:embed="rId2"/>
          <a:stretch>
            <a:fillRect/>
          </a:stretch>
        </p:blipFill>
        <p:spPr>
          <a:xfrm>
            <a:off x="7154613" y="1296042"/>
            <a:ext cx="3889772" cy="4517461"/>
          </a:xfrm>
          <a:prstGeom prst="rect">
            <a:avLst/>
          </a:prstGeom>
        </p:spPr>
      </p:pic>
      <p:pic>
        <p:nvPicPr>
          <p:cNvPr id="7" name="Picture 6" descr="Footer logo_HS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664" y="6252464"/>
            <a:ext cx="906272" cy="605536"/>
          </a:xfrm>
          <a:prstGeom prst="rect">
            <a:avLst/>
          </a:prstGeom>
        </p:spPr>
      </p:pic>
      <p:pic>
        <p:nvPicPr>
          <p:cNvPr id="8" name="Picture 7" descr="CUMH footer nam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6928" y="6252464"/>
            <a:ext cx="2735072" cy="605536"/>
          </a:xfrm>
          <a:prstGeom prst="rect">
            <a:avLst/>
          </a:prstGeom>
        </p:spPr>
      </p:pic>
      <p:pic>
        <p:nvPicPr>
          <p:cNvPr id="9" name="Picture 8"/>
          <p:cNvPicPr>
            <a:picLocks noChangeAspect="1"/>
          </p:cNvPicPr>
          <p:nvPr/>
        </p:nvPicPr>
        <p:blipFill>
          <a:blip r:embed="rId5"/>
          <a:stretch>
            <a:fillRect/>
          </a:stretch>
        </p:blipFill>
        <p:spPr>
          <a:xfrm>
            <a:off x="7154613" y="1296041"/>
            <a:ext cx="3933825" cy="4517461"/>
          </a:xfrm>
          <a:prstGeom prst="rect">
            <a:avLst/>
          </a:prstGeom>
        </p:spPr>
      </p:pic>
      <p:pic>
        <p:nvPicPr>
          <p:cNvPr id="6" name="Picture 5" descr="A close-up of a logo&#10;&#10;Description automatically generated with low confidence">
            <a:extLst>
              <a:ext uri="{FF2B5EF4-FFF2-40B4-BE49-F238E27FC236}">
                <a16:creationId xmlns:a16="http://schemas.microsoft.com/office/drawing/2014/main" id="{83AE7843-5DD2-5A56-F2BF-26C13692A2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13572" y="150728"/>
            <a:ext cx="2496670" cy="881543"/>
          </a:xfrm>
          <a:prstGeom prst="rect">
            <a:avLst/>
          </a:prstGeom>
        </p:spPr>
      </p:pic>
    </p:spTree>
    <p:extLst>
      <p:ext uri="{BB962C8B-B14F-4D97-AF65-F5344CB8AC3E}">
        <p14:creationId xmlns:p14="http://schemas.microsoft.com/office/powerpoint/2010/main" val="15077380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79090-BBCB-C3D5-457D-DF2A8EC8E6F3}"/>
              </a:ext>
            </a:extLst>
          </p:cNvPr>
          <p:cNvSpPr>
            <a:spLocks noGrp="1"/>
          </p:cNvSpPr>
          <p:nvPr>
            <p:ph type="title"/>
          </p:nvPr>
        </p:nvSpPr>
        <p:spPr/>
        <p:txBody>
          <a:bodyPr>
            <a:normAutofit/>
          </a:bodyPr>
          <a:lstStyle/>
          <a:p>
            <a:r>
              <a:rPr lang="en-US" sz="3600" dirty="0">
                <a:solidFill>
                  <a:schemeClr val="accent6">
                    <a:lumMod val="75000"/>
                  </a:schemeClr>
                </a:solidFill>
                <a:latin typeface="Helvetica" panose="020B0604020202020204" pitchFamily="34" charset="0"/>
                <a:cs typeface="Helvetica" panose="020B0604020202020204" pitchFamily="34" charset="0"/>
              </a:rPr>
              <a:t>Resources </a:t>
            </a:r>
          </a:p>
        </p:txBody>
      </p:sp>
      <p:sp>
        <p:nvSpPr>
          <p:cNvPr id="3" name="Content Placeholder 2">
            <a:extLst>
              <a:ext uri="{FF2B5EF4-FFF2-40B4-BE49-F238E27FC236}">
                <a16:creationId xmlns:a16="http://schemas.microsoft.com/office/drawing/2014/main" id="{D7202F04-EFDF-0964-5F55-25F706B50B0D}"/>
              </a:ext>
            </a:extLst>
          </p:cNvPr>
          <p:cNvSpPr>
            <a:spLocks noGrp="1"/>
          </p:cNvSpPr>
          <p:nvPr>
            <p:ph idx="1"/>
          </p:nvPr>
        </p:nvSpPr>
        <p:spPr/>
        <p:txBody>
          <a:bodyPr/>
          <a:lstStyle/>
          <a:p>
            <a:pPr marL="0" indent="0">
              <a:buNone/>
            </a:pPr>
            <a:endParaRPr lang="en-US" sz="2667" dirty="0">
              <a:hlinkClick r:id="rId3"/>
            </a:endParaRPr>
          </a:p>
          <a:p>
            <a:r>
              <a:rPr lang="en-US" sz="2667" dirty="0">
                <a:hlinkClick r:id="rId3"/>
              </a:rPr>
              <a:t>https://www.nice.org.uk/guidance/ng133/resources/chronic-hypertension-prepregnancy-advice-pdf-8720711392</a:t>
            </a:r>
          </a:p>
          <a:p>
            <a:r>
              <a:rPr lang="en-US" sz="2667" dirty="0">
                <a:hlinkClick r:id="rId3"/>
              </a:rPr>
              <a:t>https://www.nice.org.uk/guidance/ng133/resources/planning-care-for-women-at-moderate-and-high-risk-of-preeclampsia-pdf-8720711390</a:t>
            </a:r>
            <a:endParaRPr lang="en-US" sz="2667" dirty="0"/>
          </a:p>
          <a:p>
            <a:endParaRPr lang="en-US" dirty="0"/>
          </a:p>
        </p:txBody>
      </p:sp>
      <p:pic>
        <p:nvPicPr>
          <p:cNvPr id="4" name="Picture 3" descr="A close-up of a logo&#10;&#10;Description automatically generated with low confidence">
            <a:extLst>
              <a:ext uri="{FF2B5EF4-FFF2-40B4-BE49-F238E27FC236}">
                <a16:creationId xmlns:a16="http://schemas.microsoft.com/office/drawing/2014/main" id="{1E403AFE-AF1E-3E3E-3AA9-FAFC8F838E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55571" y="116593"/>
            <a:ext cx="3351264" cy="1183290"/>
          </a:xfrm>
          <a:prstGeom prst="rect">
            <a:avLst/>
          </a:prstGeom>
        </p:spPr>
      </p:pic>
    </p:spTree>
    <p:extLst>
      <p:ext uri="{BB962C8B-B14F-4D97-AF65-F5344CB8AC3E}">
        <p14:creationId xmlns:p14="http://schemas.microsoft.com/office/powerpoint/2010/main" val="9160709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103CF-48A6-6765-2C03-53AC19D32681}"/>
              </a:ext>
            </a:extLst>
          </p:cNvPr>
          <p:cNvSpPr>
            <a:spLocks noGrp="1"/>
          </p:cNvSpPr>
          <p:nvPr>
            <p:ph type="title"/>
          </p:nvPr>
        </p:nvSpPr>
        <p:spPr/>
        <p:txBody>
          <a:bodyPr/>
          <a:lstStyle/>
          <a:p>
            <a:r>
              <a:rPr lang="en-US" dirty="0"/>
              <a:t>Hypertension</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6E456D20-863D-D079-E8C8-4071E4F00C7A}"/>
              </a:ext>
            </a:extLst>
          </p:cNvPr>
          <p:cNvPicPr>
            <a:picLocks noGrp="1" noChangeAspect="1"/>
          </p:cNvPicPr>
          <p:nvPr>
            <p:ph idx="1"/>
          </p:nvPr>
        </p:nvPicPr>
        <p:blipFill>
          <a:blip r:embed="rId2"/>
          <a:stretch>
            <a:fillRect/>
          </a:stretch>
        </p:blipFill>
        <p:spPr>
          <a:xfrm>
            <a:off x="1080383" y="1624013"/>
            <a:ext cx="10031235" cy="4633912"/>
          </a:xfrm>
        </p:spPr>
      </p:pic>
      <p:pic>
        <p:nvPicPr>
          <p:cNvPr id="3" name="Content Placeholder 4" descr="Graphical user interface, text, application&#10;&#10;Description automatically generated">
            <a:extLst>
              <a:ext uri="{FF2B5EF4-FFF2-40B4-BE49-F238E27FC236}">
                <a16:creationId xmlns:a16="http://schemas.microsoft.com/office/drawing/2014/main" id="{934C5162-CC82-9699-316D-CDC2F7A4E602}"/>
              </a:ext>
            </a:extLst>
          </p:cNvPr>
          <p:cNvPicPr>
            <a:picLocks noChangeAspect="1"/>
          </p:cNvPicPr>
          <p:nvPr/>
        </p:nvPicPr>
        <p:blipFill>
          <a:blip r:embed="rId3"/>
          <a:stretch>
            <a:fillRect/>
          </a:stretch>
        </p:blipFill>
        <p:spPr>
          <a:xfrm>
            <a:off x="641352" y="2"/>
            <a:ext cx="7304913" cy="1624013"/>
          </a:xfrm>
          <a:prstGeom prst="rect">
            <a:avLst/>
          </a:prstGeom>
        </p:spPr>
      </p:pic>
      <p:pic>
        <p:nvPicPr>
          <p:cNvPr id="4" name="Picture 3" descr="A close-up of a logo&#10;&#10;Description automatically generated with low confidence">
            <a:extLst>
              <a:ext uri="{FF2B5EF4-FFF2-40B4-BE49-F238E27FC236}">
                <a16:creationId xmlns:a16="http://schemas.microsoft.com/office/drawing/2014/main" id="{BFBBF66A-FD9A-4B71-0D8F-F7DDDEE8D4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55571" y="116593"/>
            <a:ext cx="3351264" cy="1183290"/>
          </a:xfrm>
          <a:prstGeom prst="rect">
            <a:avLst/>
          </a:prstGeom>
        </p:spPr>
      </p:pic>
    </p:spTree>
    <p:extLst>
      <p:ext uri="{BB962C8B-B14F-4D97-AF65-F5344CB8AC3E}">
        <p14:creationId xmlns:p14="http://schemas.microsoft.com/office/powerpoint/2010/main" val="3355608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4DA9A-4C1B-F146-598E-35670E0F87D1}"/>
              </a:ext>
            </a:extLst>
          </p:cNvPr>
          <p:cNvSpPr>
            <a:spLocks noGrp="1"/>
          </p:cNvSpPr>
          <p:nvPr>
            <p:ph type="title"/>
          </p:nvPr>
        </p:nvSpPr>
        <p:spPr>
          <a:xfrm>
            <a:off x="578224" y="275478"/>
            <a:ext cx="10515600" cy="1325563"/>
          </a:xfrm>
        </p:spPr>
        <p:txBody>
          <a:bodyPr>
            <a:normAutofit/>
          </a:bodyPr>
          <a:lstStyle/>
          <a:p>
            <a:r>
              <a:rPr lang="en-US" sz="3600" dirty="0">
                <a:solidFill>
                  <a:schemeClr val="accent6">
                    <a:lumMod val="75000"/>
                  </a:schemeClr>
                </a:solidFill>
                <a:latin typeface="Helvetica" panose="020B0604020202020204" pitchFamily="34" charset="0"/>
                <a:cs typeface="Helvetica" panose="020B0604020202020204" pitchFamily="34" charset="0"/>
              </a:rPr>
              <a:t>Gestational Diabetes</a:t>
            </a:r>
            <a:br>
              <a:rPr lang="en-US" dirty="0"/>
            </a:br>
            <a:endParaRPr lang="en-US" dirty="0"/>
          </a:p>
        </p:txBody>
      </p:sp>
      <p:pic>
        <p:nvPicPr>
          <p:cNvPr id="6146" name="Picture 2" descr="Redefinition of gestational diabetes mellitus: implications for laboratory  practice in Croatia - Biochemia Medica">
            <a:extLst>
              <a:ext uri="{FF2B5EF4-FFF2-40B4-BE49-F238E27FC236}">
                <a16:creationId xmlns:a16="http://schemas.microsoft.com/office/drawing/2014/main" id="{ADDED59F-7095-54A1-CC1A-1C9F26AA305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8725" y="1227931"/>
            <a:ext cx="8401051" cy="440213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lose-up of a logo&#10;&#10;Description automatically generated with low confidence">
            <a:extLst>
              <a:ext uri="{FF2B5EF4-FFF2-40B4-BE49-F238E27FC236}">
                <a16:creationId xmlns:a16="http://schemas.microsoft.com/office/drawing/2014/main" id="{ED9339B1-5E21-12C2-3E74-51A2A74A85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5571" y="116593"/>
            <a:ext cx="3351264" cy="1183290"/>
          </a:xfrm>
          <a:prstGeom prst="rect">
            <a:avLst/>
          </a:prstGeom>
        </p:spPr>
      </p:pic>
    </p:spTree>
    <p:extLst>
      <p:ext uri="{BB962C8B-B14F-4D97-AF65-F5344CB8AC3E}">
        <p14:creationId xmlns:p14="http://schemas.microsoft.com/office/powerpoint/2010/main" val="9002907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AE613-CA36-6ADA-5394-845F9572A63D}"/>
              </a:ext>
            </a:extLst>
          </p:cNvPr>
          <p:cNvSpPr>
            <a:spLocks noGrp="1"/>
          </p:cNvSpPr>
          <p:nvPr>
            <p:ph type="title"/>
          </p:nvPr>
        </p:nvSpPr>
        <p:spPr>
          <a:xfrm>
            <a:off x="515471" y="181974"/>
            <a:ext cx="10515600" cy="1325563"/>
          </a:xfrm>
        </p:spPr>
        <p:txBody>
          <a:bodyPr>
            <a:normAutofit/>
          </a:bodyPr>
          <a:lstStyle/>
          <a:p>
            <a:r>
              <a:rPr lang="en-US" sz="3600" dirty="0">
                <a:solidFill>
                  <a:schemeClr val="accent6">
                    <a:lumMod val="75000"/>
                  </a:schemeClr>
                </a:solidFill>
                <a:latin typeface="Helvetica" panose="020B0604020202020204" pitchFamily="34" charset="0"/>
                <a:cs typeface="Helvetica" panose="020B0604020202020204" pitchFamily="34" charset="0"/>
              </a:rPr>
              <a:t>Long-term Progression</a:t>
            </a:r>
          </a:p>
        </p:txBody>
      </p:sp>
      <p:sp>
        <p:nvSpPr>
          <p:cNvPr id="3" name="Content Placeholder 2">
            <a:extLst>
              <a:ext uri="{FF2B5EF4-FFF2-40B4-BE49-F238E27FC236}">
                <a16:creationId xmlns:a16="http://schemas.microsoft.com/office/drawing/2014/main" id="{7481D7C6-7ECE-37E3-8239-D8E66A7A7BEA}"/>
              </a:ext>
            </a:extLst>
          </p:cNvPr>
          <p:cNvSpPr>
            <a:spLocks noGrp="1"/>
          </p:cNvSpPr>
          <p:nvPr>
            <p:ph idx="1"/>
          </p:nvPr>
        </p:nvSpPr>
        <p:spPr>
          <a:xfrm>
            <a:off x="838202" y="1727652"/>
            <a:ext cx="9096023" cy="3358699"/>
          </a:xfrm>
        </p:spPr>
        <p:txBody>
          <a:bodyPr>
            <a:normAutofit/>
          </a:bodyPr>
          <a:lstStyle/>
          <a:p>
            <a:pPr>
              <a:buClr>
                <a:schemeClr val="accent6">
                  <a:lumMod val="75000"/>
                </a:schemeClr>
              </a:buClr>
              <a:buFont typeface="Wingdings" panose="05000000000000000000" pitchFamily="2" charset="2"/>
              <a:buChar char="v"/>
            </a:pPr>
            <a:r>
              <a:rPr lang="en-IE" sz="2400" kern="100" dirty="0">
                <a:latin typeface="Helvetica" panose="020B0604020202020204" pitchFamily="34" charset="0"/>
                <a:ea typeface="Calibri" panose="020F0502020204030204" pitchFamily="34" charset="0"/>
                <a:cs typeface="Helvetica" panose="020B0604020202020204" pitchFamily="34" charset="0"/>
              </a:rPr>
              <a:t>Cohort 1 (1978-1985)</a:t>
            </a:r>
          </a:p>
          <a:p>
            <a:pPr lvl="1">
              <a:buClr>
                <a:schemeClr val="accent6">
                  <a:lumMod val="75000"/>
                </a:schemeClr>
              </a:buClr>
              <a:buFont typeface="Wingdings" panose="05000000000000000000" pitchFamily="2" charset="2"/>
              <a:buChar char="v"/>
            </a:pPr>
            <a:r>
              <a:rPr lang="en-IE" sz="1867" kern="100" dirty="0">
                <a:latin typeface="Helvetica" panose="020B0604020202020204" pitchFamily="34" charset="0"/>
                <a:ea typeface="Calibri" panose="020F0502020204030204" pitchFamily="34" charset="0"/>
                <a:cs typeface="Helvetica" panose="020B0604020202020204" pitchFamily="34" charset="0"/>
              </a:rPr>
              <a:t>6 years 18% DM (4%Type 1 /14% Type 2)</a:t>
            </a:r>
          </a:p>
          <a:p>
            <a:pPr lvl="1">
              <a:buClr>
                <a:schemeClr val="accent6">
                  <a:lumMod val="75000"/>
                </a:schemeClr>
              </a:buClr>
              <a:buFont typeface="Wingdings" panose="05000000000000000000" pitchFamily="2" charset="2"/>
              <a:buChar char="v"/>
            </a:pPr>
            <a:r>
              <a:rPr lang="en-IE" sz="1867" kern="100" dirty="0">
                <a:solidFill>
                  <a:srgbClr val="333333"/>
                </a:solidFill>
                <a:latin typeface="Helvetica" panose="020B0604020202020204" pitchFamily="34" charset="0"/>
                <a:ea typeface="Calibri" panose="020F0502020204030204" pitchFamily="34" charset="0"/>
                <a:cs typeface="Helvetica" panose="020B0604020202020204" pitchFamily="34" charset="0"/>
              </a:rPr>
              <a:t>19 years, 37% DM (5% type 1 diabetes, 32% type 2 diabetes),29% had prediabetes, meaning only a third had normal glucose tolerance.</a:t>
            </a:r>
            <a:endParaRPr lang="en-IE" sz="1867" kern="100" dirty="0">
              <a:latin typeface="Helvetica" panose="020B0604020202020204" pitchFamily="34" charset="0"/>
              <a:ea typeface="Calibri" panose="020F0502020204030204" pitchFamily="34" charset="0"/>
              <a:cs typeface="Helvetica" panose="020B0604020202020204" pitchFamily="34" charset="0"/>
            </a:endParaRPr>
          </a:p>
          <a:p>
            <a:pPr>
              <a:buClr>
                <a:schemeClr val="accent6">
                  <a:lumMod val="75000"/>
                </a:schemeClr>
              </a:buClr>
              <a:buFont typeface="Wingdings" panose="05000000000000000000" pitchFamily="2" charset="2"/>
              <a:buChar char="v"/>
            </a:pPr>
            <a:r>
              <a:rPr lang="en-IE" sz="2400" kern="100" dirty="0">
                <a:latin typeface="Helvetica" panose="020B0604020202020204" pitchFamily="34" charset="0"/>
                <a:ea typeface="Calibri" panose="020F0502020204030204" pitchFamily="34" charset="0"/>
                <a:cs typeface="Helvetica" panose="020B0604020202020204" pitchFamily="34" charset="0"/>
              </a:rPr>
              <a:t>Cohort 2 (1987 and 1996.)</a:t>
            </a:r>
          </a:p>
          <a:p>
            <a:pPr lvl="1">
              <a:buClr>
                <a:schemeClr val="accent6">
                  <a:lumMod val="75000"/>
                </a:schemeClr>
              </a:buClr>
              <a:buFont typeface="Wingdings" panose="05000000000000000000" pitchFamily="2" charset="2"/>
              <a:buChar char="v"/>
            </a:pPr>
            <a:r>
              <a:rPr lang="en-IE" sz="1867" kern="100" dirty="0">
                <a:solidFill>
                  <a:srgbClr val="333333"/>
                </a:solidFill>
                <a:latin typeface="Helvetica" panose="020B0604020202020204" pitchFamily="34" charset="0"/>
                <a:ea typeface="Calibri" panose="020F0502020204030204" pitchFamily="34" charset="0"/>
                <a:cs typeface="Helvetica" panose="020B0604020202020204" pitchFamily="34" charset="0"/>
              </a:rPr>
              <a:t>7 years  41% had diabetes (4% type 1 diabetes, 37% type 2 diabetes) and 26% had prediabetes [</a:t>
            </a:r>
            <a:r>
              <a:rPr lang="en-IE" sz="1867" u="sng" kern="100" dirty="0">
                <a:solidFill>
                  <a:srgbClr val="004B83"/>
                </a:solidFill>
                <a:latin typeface="Helvetica" panose="020B0604020202020204" pitchFamily="34" charset="0"/>
                <a:ea typeface="Calibri" panose="020F0502020204030204" pitchFamily="34" charset="0"/>
                <a:cs typeface="Helvetica" panose="020B0604020202020204" pitchFamily="34" charset="0"/>
                <a:hlinkClick r:id="rId2" tooltip="Lauenborg J, Hansen T, Jensen DM et al (2004) Increasing incidence of diabetes after gestational diabetes: a long-term follow-up in a Danish population. Diabetes Care 27:1194–1199"/>
              </a:rPr>
              <a:t>9</a:t>
            </a:r>
            <a:r>
              <a:rPr lang="en-IE" sz="1867" kern="100" dirty="0">
                <a:solidFill>
                  <a:srgbClr val="333333"/>
                </a:solidFill>
                <a:latin typeface="Helvetica" panose="020B0604020202020204" pitchFamily="34" charset="0"/>
                <a:ea typeface="Calibri" panose="020F0502020204030204" pitchFamily="34" charset="0"/>
                <a:cs typeface="Helvetica" panose="020B0604020202020204" pitchFamily="34" charset="0"/>
              </a:rPr>
              <a:t>]. </a:t>
            </a:r>
            <a:r>
              <a:rPr lang="en-IE" kern="100" dirty="0">
                <a:solidFill>
                  <a:srgbClr val="333333"/>
                </a:solidFill>
                <a:latin typeface="Helvetica" panose="020B0604020202020204" pitchFamily="34" charset="0"/>
                <a:ea typeface="Calibri" panose="020F0502020204030204" pitchFamily="34" charset="0"/>
                <a:cs typeface="Helvetica" panose="020B0604020202020204" pitchFamily="34" charset="0"/>
              </a:rPr>
              <a:t> </a:t>
            </a:r>
            <a:endParaRPr lang="en-IE" kern="100" dirty="0">
              <a:latin typeface="Helvetica" panose="020B0604020202020204" pitchFamily="34" charset="0"/>
              <a:ea typeface="Calibri" panose="020F0502020204030204" pitchFamily="34" charset="0"/>
              <a:cs typeface="Helvetica" panose="020B0604020202020204" pitchFamily="34" charset="0"/>
            </a:endParaRPr>
          </a:p>
          <a:p>
            <a:pPr>
              <a:buClr>
                <a:schemeClr val="accent6">
                  <a:lumMod val="75000"/>
                </a:schemeClr>
              </a:buClr>
              <a:buFont typeface="Wingdings" panose="05000000000000000000" pitchFamily="2" charset="2"/>
              <a:buChar char="v"/>
            </a:pPr>
            <a:r>
              <a:rPr lang="en-IE" sz="2400" kern="100" dirty="0">
                <a:solidFill>
                  <a:srgbClr val="333333"/>
                </a:solidFill>
                <a:latin typeface="Helvetica" panose="020B0604020202020204" pitchFamily="34" charset="0"/>
                <a:ea typeface="Calibri" panose="020F0502020204030204" pitchFamily="34" charset="0"/>
                <a:cs typeface="Helvetica" panose="020B0604020202020204" pitchFamily="34" charset="0"/>
              </a:rPr>
              <a:t>Risk of progression is 3-fold</a:t>
            </a:r>
            <a:endParaRPr lang="en-IE" sz="2400" kern="100" dirty="0">
              <a:latin typeface="Helvetica" panose="020B0604020202020204" pitchFamily="34" charset="0"/>
              <a:ea typeface="Calibri" panose="020F0502020204030204" pitchFamily="34" charset="0"/>
              <a:cs typeface="Helvetica" panose="020B0604020202020204" pitchFamily="34" charset="0"/>
            </a:endParaRPr>
          </a:p>
          <a:p>
            <a:endParaRPr lang="en-US" dirty="0"/>
          </a:p>
        </p:txBody>
      </p:sp>
      <p:sp>
        <p:nvSpPr>
          <p:cNvPr id="4" name="TextBox 3">
            <a:extLst>
              <a:ext uri="{FF2B5EF4-FFF2-40B4-BE49-F238E27FC236}">
                <a16:creationId xmlns:a16="http://schemas.microsoft.com/office/drawing/2014/main" id="{6A1418D2-32B1-514A-B587-BD41743DAAF9}"/>
              </a:ext>
            </a:extLst>
          </p:cNvPr>
          <p:cNvSpPr txBox="1"/>
          <p:nvPr/>
        </p:nvSpPr>
        <p:spPr>
          <a:xfrm>
            <a:off x="1371599" y="4888230"/>
            <a:ext cx="9096023" cy="1938992"/>
          </a:xfrm>
          <a:prstGeom prst="rect">
            <a:avLst/>
          </a:prstGeom>
          <a:noFill/>
        </p:spPr>
        <p:txBody>
          <a:bodyPr wrap="square" rtlCol="0">
            <a:spAutoFit/>
          </a:bodyPr>
          <a:lstStyle/>
          <a:p>
            <a:r>
              <a:rPr lang="en-IE" sz="2400" kern="100" dirty="0" err="1">
                <a:solidFill>
                  <a:srgbClr val="333333"/>
                </a:solidFill>
                <a:latin typeface="Helvetica" panose="020B0604020202020204" pitchFamily="34" charset="0"/>
                <a:ea typeface="Calibri" panose="020F0502020204030204" pitchFamily="34" charset="0"/>
                <a:cs typeface="Helvetica" panose="020B0604020202020204" pitchFamily="34" charset="0"/>
              </a:rPr>
              <a:t>Damm</a:t>
            </a:r>
            <a:r>
              <a:rPr lang="en-IE" sz="2400" kern="100" dirty="0">
                <a:solidFill>
                  <a:srgbClr val="333333"/>
                </a:solidFill>
                <a:latin typeface="Helvetica" panose="020B0604020202020204" pitchFamily="34" charset="0"/>
                <a:ea typeface="Calibri" panose="020F0502020204030204" pitchFamily="34" charset="0"/>
                <a:cs typeface="Helvetica" panose="020B0604020202020204" pitchFamily="34" charset="0"/>
              </a:rPr>
              <a:t>, P., Houshmand-</a:t>
            </a:r>
            <a:r>
              <a:rPr lang="en-IE" sz="2400" kern="100" dirty="0" err="1">
                <a:solidFill>
                  <a:srgbClr val="333333"/>
                </a:solidFill>
                <a:latin typeface="Helvetica" panose="020B0604020202020204" pitchFamily="34" charset="0"/>
                <a:ea typeface="Calibri" panose="020F0502020204030204" pitchFamily="34" charset="0"/>
                <a:cs typeface="Helvetica" panose="020B0604020202020204" pitchFamily="34" charset="0"/>
              </a:rPr>
              <a:t>Oeregaard</a:t>
            </a:r>
            <a:r>
              <a:rPr lang="en-IE" sz="2400" kern="100" dirty="0">
                <a:solidFill>
                  <a:srgbClr val="333333"/>
                </a:solidFill>
                <a:latin typeface="Helvetica" panose="020B0604020202020204" pitchFamily="34" charset="0"/>
                <a:ea typeface="Calibri" panose="020F0502020204030204" pitchFamily="34" charset="0"/>
                <a:cs typeface="Helvetica" panose="020B0604020202020204" pitchFamily="34" charset="0"/>
              </a:rPr>
              <a:t>, A., </a:t>
            </a:r>
            <a:r>
              <a:rPr lang="en-IE" sz="2400" kern="100" dirty="0" err="1">
                <a:solidFill>
                  <a:srgbClr val="333333"/>
                </a:solidFill>
                <a:latin typeface="Helvetica" panose="020B0604020202020204" pitchFamily="34" charset="0"/>
                <a:ea typeface="Calibri" panose="020F0502020204030204" pitchFamily="34" charset="0"/>
                <a:cs typeface="Helvetica" panose="020B0604020202020204" pitchFamily="34" charset="0"/>
              </a:rPr>
              <a:t>Kelstrup</a:t>
            </a:r>
            <a:r>
              <a:rPr lang="en-IE" sz="2400" kern="100" dirty="0">
                <a:solidFill>
                  <a:srgbClr val="333333"/>
                </a:solidFill>
                <a:latin typeface="Helvetica" panose="020B0604020202020204" pitchFamily="34" charset="0"/>
                <a:ea typeface="Calibri" panose="020F0502020204030204" pitchFamily="34" charset="0"/>
                <a:cs typeface="Helvetica" panose="020B0604020202020204" pitchFamily="34" charset="0"/>
              </a:rPr>
              <a:t>, L. </a:t>
            </a:r>
            <a:r>
              <a:rPr lang="en-IE" sz="2400" i="1" kern="100" dirty="0">
                <a:solidFill>
                  <a:srgbClr val="333333"/>
                </a:solidFill>
                <a:latin typeface="Helvetica" panose="020B0604020202020204" pitchFamily="34" charset="0"/>
                <a:ea typeface="Calibri" panose="020F0502020204030204" pitchFamily="34" charset="0"/>
                <a:cs typeface="Helvetica" panose="020B0604020202020204" pitchFamily="34" charset="0"/>
              </a:rPr>
              <a:t>et al.</a:t>
            </a:r>
            <a:r>
              <a:rPr lang="en-IE" sz="2400" kern="100" dirty="0">
                <a:solidFill>
                  <a:srgbClr val="333333"/>
                </a:solidFill>
                <a:latin typeface="Helvetica" panose="020B0604020202020204" pitchFamily="34" charset="0"/>
                <a:ea typeface="Calibri" panose="020F0502020204030204" pitchFamily="34" charset="0"/>
                <a:cs typeface="Helvetica" panose="020B0604020202020204" pitchFamily="34" charset="0"/>
              </a:rPr>
              <a:t> Gestational diabetes mellitus and long-term consequences for mother and offspring: a view from Denmark. </a:t>
            </a:r>
            <a:r>
              <a:rPr lang="en-IE" sz="2400" i="1" kern="100" dirty="0" err="1">
                <a:solidFill>
                  <a:srgbClr val="333333"/>
                </a:solidFill>
                <a:latin typeface="Helvetica" panose="020B0604020202020204" pitchFamily="34" charset="0"/>
                <a:ea typeface="Calibri" panose="020F0502020204030204" pitchFamily="34" charset="0"/>
                <a:cs typeface="Helvetica" panose="020B0604020202020204" pitchFamily="34" charset="0"/>
              </a:rPr>
              <a:t>Diabetologia</a:t>
            </a:r>
            <a:r>
              <a:rPr lang="en-IE" sz="2400" kern="100" dirty="0">
                <a:solidFill>
                  <a:srgbClr val="333333"/>
                </a:solidFill>
                <a:latin typeface="Helvetica" panose="020B0604020202020204" pitchFamily="34" charset="0"/>
                <a:ea typeface="Calibri" panose="020F0502020204030204" pitchFamily="34" charset="0"/>
                <a:cs typeface="Helvetica" panose="020B0604020202020204" pitchFamily="34" charset="0"/>
              </a:rPr>
              <a:t> </a:t>
            </a:r>
            <a:r>
              <a:rPr lang="en-IE" sz="2400" b="1" kern="100" dirty="0">
                <a:solidFill>
                  <a:srgbClr val="333333"/>
                </a:solidFill>
                <a:latin typeface="Helvetica" panose="020B0604020202020204" pitchFamily="34" charset="0"/>
                <a:ea typeface="Calibri" panose="020F0502020204030204" pitchFamily="34" charset="0"/>
                <a:cs typeface="Helvetica" panose="020B0604020202020204" pitchFamily="34" charset="0"/>
              </a:rPr>
              <a:t>59</a:t>
            </a:r>
            <a:r>
              <a:rPr lang="en-IE" sz="2400" kern="100" dirty="0">
                <a:solidFill>
                  <a:srgbClr val="333333"/>
                </a:solidFill>
                <a:latin typeface="Helvetica" panose="020B0604020202020204" pitchFamily="34" charset="0"/>
                <a:ea typeface="Calibri" panose="020F0502020204030204" pitchFamily="34" charset="0"/>
                <a:cs typeface="Helvetica" panose="020B0604020202020204" pitchFamily="34" charset="0"/>
              </a:rPr>
              <a:t>, 1396–1399 (2016). </a:t>
            </a:r>
            <a:r>
              <a:rPr lang="en-IE" sz="2400" u="sng" kern="100" dirty="0">
                <a:solidFill>
                  <a:srgbClr val="0000FF"/>
                </a:solidFill>
                <a:latin typeface="Helvetica" panose="020B0604020202020204" pitchFamily="34" charset="0"/>
                <a:ea typeface="Calibri" panose="020F0502020204030204" pitchFamily="34" charset="0"/>
                <a:cs typeface="Helvetica" panose="020B0604020202020204" pitchFamily="34" charset="0"/>
                <a:hlinkClick r:id="rId3"/>
              </a:rPr>
              <a:t>https://doi.org/10.1007/s00125-016-3985-5</a:t>
            </a:r>
            <a:endParaRPr lang="en-IE" sz="2400" kern="100" dirty="0">
              <a:latin typeface="Helvetica" panose="020B0604020202020204" pitchFamily="34" charset="0"/>
              <a:ea typeface="Calibri" panose="020F0502020204030204" pitchFamily="34" charset="0"/>
              <a:cs typeface="Helvetica" panose="020B0604020202020204" pitchFamily="34" charset="0"/>
            </a:endParaRPr>
          </a:p>
          <a:p>
            <a:endParaRPr lang="en-US" sz="2400" dirty="0"/>
          </a:p>
        </p:txBody>
      </p:sp>
      <p:pic>
        <p:nvPicPr>
          <p:cNvPr id="5" name="Picture 4" descr="A close-up of a logo&#10;&#10;Description automatically generated with low confidence">
            <a:extLst>
              <a:ext uri="{FF2B5EF4-FFF2-40B4-BE49-F238E27FC236}">
                <a16:creationId xmlns:a16="http://schemas.microsoft.com/office/drawing/2014/main" id="{FD42410C-22CD-FF9C-6AB4-DFB4833941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55571" y="116593"/>
            <a:ext cx="3351264" cy="1183290"/>
          </a:xfrm>
          <a:prstGeom prst="rect">
            <a:avLst/>
          </a:prstGeom>
        </p:spPr>
      </p:pic>
    </p:spTree>
    <p:extLst>
      <p:ext uri="{BB962C8B-B14F-4D97-AF65-F5344CB8AC3E}">
        <p14:creationId xmlns:p14="http://schemas.microsoft.com/office/powerpoint/2010/main" val="31600233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41FA2-8F57-2863-A2BE-381A05F5E4A0}"/>
              </a:ext>
            </a:extLst>
          </p:cNvPr>
          <p:cNvSpPr>
            <a:spLocks noGrp="1"/>
          </p:cNvSpPr>
          <p:nvPr>
            <p:ph type="title"/>
          </p:nvPr>
        </p:nvSpPr>
        <p:spPr/>
        <p:txBody>
          <a:bodyPr/>
          <a:lstStyle/>
          <a:p>
            <a:endParaRPr lang="en-US"/>
          </a:p>
        </p:txBody>
      </p:sp>
      <p:pic>
        <p:nvPicPr>
          <p:cNvPr id="5" name="Content Placeholder 4" descr="Graphical user interface, text, application, email&#10;&#10;Description automatically generated">
            <a:extLst>
              <a:ext uri="{FF2B5EF4-FFF2-40B4-BE49-F238E27FC236}">
                <a16:creationId xmlns:a16="http://schemas.microsoft.com/office/drawing/2014/main" id="{C6A1A4F9-02B1-5074-B213-C320C7D1E064}"/>
              </a:ext>
            </a:extLst>
          </p:cNvPr>
          <p:cNvPicPr>
            <a:picLocks noGrp="1" noChangeAspect="1"/>
          </p:cNvPicPr>
          <p:nvPr>
            <p:ph idx="1"/>
          </p:nvPr>
        </p:nvPicPr>
        <p:blipFill>
          <a:blip r:embed="rId3"/>
          <a:stretch>
            <a:fillRect/>
          </a:stretch>
        </p:blipFill>
        <p:spPr>
          <a:xfrm>
            <a:off x="838201" y="486570"/>
            <a:ext cx="9461500" cy="2042319"/>
          </a:xfrm>
        </p:spPr>
      </p:pic>
      <p:pic>
        <p:nvPicPr>
          <p:cNvPr id="6" name="Content Placeholder 4" descr="Diagram&#10;&#10;Description automatically generated with medium confidence">
            <a:extLst>
              <a:ext uri="{FF2B5EF4-FFF2-40B4-BE49-F238E27FC236}">
                <a16:creationId xmlns:a16="http://schemas.microsoft.com/office/drawing/2014/main" id="{75E3045E-0F12-A9E9-5C35-039398F7DBC5}"/>
              </a:ext>
            </a:extLst>
          </p:cNvPr>
          <p:cNvPicPr>
            <a:picLocks noChangeAspect="1"/>
          </p:cNvPicPr>
          <p:nvPr/>
        </p:nvPicPr>
        <p:blipFill>
          <a:blip r:embed="rId4"/>
          <a:stretch>
            <a:fillRect/>
          </a:stretch>
        </p:blipFill>
        <p:spPr>
          <a:xfrm>
            <a:off x="1038726" y="2506661"/>
            <a:ext cx="9260975" cy="4351339"/>
          </a:xfrm>
          <a:prstGeom prst="rect">
            <a:avLst/>
          </a:prstGeom>
        </p:spPr>
      </p:pic>
    </p:spTree>
    <p:extLst>
      <p:ext uri="{BB962C8B-B14F-4D97-AF65-F5344CB8AC3E}">
        <p14:creationId xmlns:p14="http://schemas.microsoft.com/office/powerpoint/2010/main" val="32536827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9046" y="448795"/>
            <a:ext cx="7023100" cy="456022"/>
          </a:xfrm>
          <a:prstGeom prst="rect">
            <a:avLst/>
          </a:prstGeom>
        </p:spPr>
        <p:txBody>
          <a:bodyPr vert="horz" wrap="square" lIns="0" tIns="12700" rIns="0" bIns="0" rtlCol="0" anchor="ctr">
            <a:spAutoFit/>
          </a:bodyPr>
          <a:lstStyle/>
          <a:p>
            <a:pPr marL="12700">
              <a:spcBef>
                <a:spcPts val="100"/>
              </a:spcBef>
            </a:pPr>
            <a:r>
              <a:rPr sz="3200" dirty="0">
                <a:solidFill>
                  <a:schemeClr val="accent6">
                    <a:lumMod val="75000"/>
                  </a:schemeClr>
                </a:solidFill>
                <a:latin typeface="Helvetica" panose="020B0604020202020204" pitchFamily="34" charset="0"/>
                <a:cs typeface="Helvetica" panose="020B0604020202020204" pitchFamily="34" charset="0"/>
              </a:rPr>
              <a:t>Risk of </a:t>
            </a:r>
            <a:r>
              <a:rPr lang="en-IE" sz="3200" dirty="0">
                <a:solidFill>
                  <a:schemeClr val="accent6">
                    <a:lumMod val="75000"/>
                  </a:schemeClr>
                </a:solidFill>
                <a:latin typeface="Helvetica" panose="020B0604020202020204" pitchFamily="34" charset="0"/>
                <a:cs typeface="Helvetica" panose="020B0604020202020204" pitchFamily="34" charset="0"/>
              </a:rPr>
              <a:t>C</a:t>
            </a:r>
            <a:r>
              <a:rPr sz="3200" dirty="0" err="1">
                <a:solidFill>
                  <a:schemeClr val="accent6">
                    <a:lumMod val="75000"/>
                  </a:schemeClr>
                </a:solidFill>
                <a:latin typeface="Helvetica" panose="020B0604020202020204" pitchFamily="34" charset="0"/>
                <a:cs typeface="Helvetica" panose="020B0604020202020204" pitchFamily="34" charset="0"/>
              </a:rPr>
              <a:t>ongenital</a:t>
            </a:r>
            <a:r>
              <a:rPr sz="3200" spc="-60" dirty="0">
                <a:solidFill>
                  <a:schemeClr val="accent6">
                    <a:lumMod val="75000"/>
                  </a:schemeClr>
                </a:solidFill>
                <a:latin typeface="Helvetica" panose="020B0604020202020204" pitchFamily="34" charset="0"/>
                <a:cs typeface="Helvetica" panose="020B0604020202020204" pitchFamily="34" charset="0"/>
              </a:rPr>
              <a:t> </a:t>
            </a:r>
            <a:r>
              <a:rPr lang="en-IE" sz="3200" spc="-5" dirty="0">
                <a:solidFill>
                  <a:schemeClr val="accent6">
                    <a:lumMod val="75000"/>
                  </a:schemeClr>
                </a:solidFill>
                <a:latin typeface="Helvetica" panose="020B0604020202020204" pitchFamily="34" charset="0"/>
                <a:cs typeface="Helvetica" panose="020B0604020202020204" pitchFamily="34" charset="0"/>
              </a:rPr>
              <a:t>A</a:t>
            </a:r>
            <a:r>
              <a:rPr sz="3200" spc="-5" dirty="0" err="1">
                <a:solidFill>
                  <a:schemeClr val="accent6">
                    <a:lumMod val="75000"/>
                  </a:schemeClr>
                </a:solidFill>
                <a:latin typeface="Helvetica" panose="020B0604020202020204" pitchFamily="34" charset="0"/>
                <a:cs typeface="Helvetica" panose="020B0604020202020204" pitchFamily="34" charset="0"/>
              </a:rPr>
              <a:t>bnormalities</a:t>
            </a:r>
            <a:endParaRPr sz="3200" dirty="0">
              <a:solidFill>
                <a:schemeClr val="accent6">
                  <a:lumMod val="75000"/>
                </a:schemeClr>
              </a:solidFill>
              <a:latin typeface="Helvetica" panose="020B0604020202020204" pitchFamily="34" charset="0"/>
              <a:cs typeface="Helvetica" panose="020B0604020202020204" pitchFamily="34" charset="0"/>
            </a:endParaRPr>
          </a:p>
        </p:txBody>
      </p:sp>
      <p:sp>
        <p:nvSpPr>
          <p:cNvPr id="3" name="object 3"/>
          <p:cNvSpPr/>
          <p:nvPr/>
        </p:nvSpPr>
        <p:spPr>
          <a:xfrm>
            <a:off x="1991868" y="1421785"/>
            <a:ext cx="8049003" cy="4210859"/>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3855875" y="6006177"/>
            <a:ext cx="5715635" cy="658835"/>
          </a:xfrm>
          <a:prstGeom prst="rect">
            <a:avLst/>
          </a:prstGeom>
        </p:spPr>
        <p:txBody>
          <a:bodyPr vert="horz" wrap="square" lIns="0" tIns="7620" rIns="0" bIns="0" rtlCol="0">
            <a:spAutoFit/>
          </a:bodyPr>
          <a:lstStyle/>
          <a:p>
            <a:pPr marL="12700" marR="5080" indent="63498">
              <a:lnSpc>
                <a:spcPct val="102600"/>
              </a:lnSpc>
              <a:spcBef>
                <a:spcPts val="60"/>
              </a:spcBef>
            </a:pPr>
            <a:r>
              <a:rPr sz="1400" dirty="0">
                <a:latin typeface="Helvetica" panose="020B0604020202020204" pitchFamily="34" charset="0"/>
                <a:cs typeface="Helvetica" panose="020B0604020202020204" pitchFamily="34" charset="0"/>
              </a:rPr>
              <a:t>Guerin A, Nisenbaum </a:t>
            </a:r>
            <a:r>
              <a:rPr sz="1400" spc="-5" dirty="0">
                <a:latin typeface="Helvetica" panose="020B0604020202020204" pitchFamily="34" charset="0"/>
                <a:cs typeface="Helvetica" panose="020B0604020202020204" pitchFamily="34" charset="0"/>
              </a:rPr>
              <a:t>R, Ray </a:t>
            </a:r>
            <a:r>
              <a:rPr sz="1400" dirty="0">
                <a:latin typeface="Helvetica" panose="020B0604020202020204" pitchFamily="34" charset="0"/>
                <a:cs typeface="Helvetica" panose="020B0604020202020204" pitchFamily="34" charset="0"/>
              </a:rPr>
              <a:t>JG. </a:t>
            </a:r>
            <a:r>
              <a:rPr sz="1400" spc="-5" dirty="0">
                <a:latin typeface="Helvetica" panose="020B0604020202020204" pitchFamily="34" charset="0"/>
                <a:cs typeface="Helvetica" panose="020B0604020202020204" pitchFamily="34" charset="0"/>
              </a:rPr>
              <a:t>Use </a:t>
            </a:r>
            <a:r>
              <a:rPr sz="1400" dirty="0">
                <a:latin typeface="Helvetica" panose="020B0604020202020204" pitchFamily="34" charset="0"/>
                <a:cs typeface="Helvetica" panose="020B0604020202020204" pitchFamily="34" charset="0"/>
              </a:rPr>
              <a:t>of maternal </a:t>
            </a:r>
            <a:r>
              <a:rPr sz="1400" spc="-5" dirty="0">
                <a:latin typeface="Helvetica" panose="020B0604020202020204" pitchFamily="34" charset="0"/>
                <a:cs typeface="Helvetica" panose="020B0604020202020204" pitchFamily="34" charset="0"/>
              </a:rPr>
              <a:t>GHb concentration</a:t>
            </a:r>
            <a:r>
              <a:rPr sz="1400" spc="-275" dirty="0">
                <a:latin typeface="Helvetica" panose="020B0604020202020204" pitchFamily="34" charset="0"/>
                <a:cs typeface="Helvetica" panose="020B0604020202020204" pitchFamily="34" charset="0"/>
              </a:rPr>
              <a:t> </a:t>
            </a:r>
            <a:r>
              <a:rPr sz="1400" dirty="0">
                <a:latin typeface="Helvetica" panose="020B0604020202020204" pitchFamily="34" charset="0"/>
                <a:cs typeface="Helvetica" panose="020B0604020202020204" pitchFamily="34" charset="0"/>
              </a:rPr>
              <a:t>to  estimate the risk of congenital anomalies in the </a:t>
            </a:r>
            <a:r>
              <a:rPr sz="1400" spc="-5" dirty="0">
                <a:latin typeface="Helvetica" panose="020B0604020202020204" pitchFamily="34" charset="0"/>
                <a:cs typeface="Helvetica" panose="020B0604020202020204" pitchFamily="34" charset="0"/>
              </a:rPr>
              <a:t>offspring </a:t>
            </a:r>
            <a:r>
              <a:rPr sz="1400" dirty="0">
                <a:latin typeface="Helvetica" panose="020B0604020202020204" pitchFamily="34" charset="0"/>
                <a:cs typeface="Helvetica" panose="020B0604020202020204" pitchFamily="34" charset="0"/>
              </a:rPr>
              <a:t>of </a:t>
            </a:r>
            <a:r>
              <a:rPr sz="1400" spc="-5" dirty="0">
                <a:latin typeface="Helvetica" panose="020B0604020202020204" pitchFamily="34" charset="0"/>
                <a:cs typeface="Helvetica" panose="020B0604020202020204" pitchFamily="34" charset="0"/>
              </a:rPr>
              <a:t>women with  prepregnancydiabetes. </a:t>
            </a:r>
            <a:r>
              <a:rPr sz="1400" dirty="0">
                <a:latin typeface="Helvetica" panose="020B0604020202020204" pitchFamily="34" charset="0"/>
                <a:cs typeface="Helvetica" panose="020B0604020202020204" pitchFamily="34" charset="0"/>
              </a:rPr>
              <a:t>Diabetes </a:t>
            </a:r>
            <a:r>
              <a:rPr sz="1400" spc="-5" dirty="0">
                <a:latin typeface="Helvetica" panose="020B0604020202020204" pitchFamily="34" charset="0"/>
                <a:cs typeface="Helvetica" panose="020B0604020202020204" pitchFamily="34" charset="0"/>
              </a:rPr>
              <a:t>Care. </a:t>
            </a:r>
            <a:r>
              <a:rPr sz="1400" dirty="0">
                <a:latin typeface="Helvetica" panose="020B0604020202020204" pitchFamily="34" charset="0"/>
                <a:cs typeface="Helvetica" panose="020B0604020202020204" pitchFamily="34" charset="0"/>
              </a:rPr>
              <a:t>2007</a:t>
            </a:r>
            <a:r>
              <a:rPr sz="1400" spc="-91" dirty="0">
                <a:latin typeface="Helvetica" panose="020B0604020202020204" pitchFamily="34" charset="0"/>
                <a:cs typeface="Helvetica" panose="020B0604020202020204" pitchFamily="34" charset="0"/>
              </a:rPr>
              <a:t> </a:t>
            </a:r>
            <a:r>
              <a:rPr sz="1400" spc="-5" dirty="0">
                <a:latin typeface="Helvetica" panose="020B0604020202020204" pitchFamily="34" charset="0"/>
                <a:cs typeface="Helvetica" panose="020B0604020202020204" pitchFamily="34" charset="0"/>
              </a:rPr>
              <a:t>Jul;30(7):1920-5.</a:t>
            </a:r>
            <a:endParaRPr sz="1400" dirty="0">
              <a:latin typeface="Helvetica" panose="020B0604020202020204" pitchFamily="34" charset="0"/>
              <a:cs typeface="Helvetica" panose="020B0604020202020204" pitchFamily="34" charset="0"/>
            </a:endParaRPr>
          </a:p>
        </p:txBody>
      </p:sp>
      <p:pic>
        <p:nvPicPr>
          <p:cNvPr id="5" name="Picture 4" descr="A close-up of a logo&#10;&#10;Description automatically generated with low confidence">
            <a:extLst>
              <a:ext uri="{FF2B5EF4-FFF2-40B4-BE49-F238E27FC236}">
                <a16:creationId xmlns:a16="http://schemas.microsoft.com/office/drawing/2014/main" id="{E3BF56AA-91B5-C239-A3E7-9C765428AF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5571" y="116593"/>
            <a:ext cx="3351264" cy="1183290"/>
          </a:xfrm>
          <a:prstGeom prst="rect">
            <a:avLst/>
          </a:prstGeom>
        </p:spPr>
      </p:pic>
    </p:spTree>
    <p:extLst>
      <p:ext uri="{BB962C8B-B14F-4D97-AF65-F5344CB8AC3E}">
        <p14:creationId xmlns:p14="http://schemas.microsoft.com/office/powerpoint/2010/main" val="39519625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reland South powerpoint_wide scree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6687"/>
          </a:xfrm>
          <a:prstGeom prst="rect">
            <a:avLst/>
          </a:prstGeom>
        </p:spPr>
      </p:pic>
      <p:sp>
        <p:nvSpPr>
          <p:cNvPr id="9" name="TextBox 8"/>
          <p:cNvSpPr txBox="1"/>
          <p:nvPr/>
        </p:nvSpPr>
        <p:spPr>
          <a:xfrm>
            <a:off x="1527071" y="4625300"/>
            <a:ext cx="8954975" cy="646331"/>
          </a:xfrm>
          <a:prstGeom prst="rect">
            <a:avLst/>
          </a:prstGeom>
          <a:noFill/>
        </p:spPr>
        <p:txBody>
          <a:bodyPr wrap="square" rtlCol="0">
            <a:spAutoFit/>
          </a:bodyPr>
          <a:lstStyle/>
          <a:p>
            <a:pPr algn="ctr"/>
            <a:r>
              <a:rPr lang="en-GB" sz="3600" b="1" dirty="0">
                <a:solidFill>
                  <a:schemeClr val="accent6">
                    <a:lumMod val="75000"/>
                  </a:schemeClr>
                </a:solidFill>
                <a:latin typeface="Helvetica"/>
                <a:cs typeface="Helvetica"/>
              </a:rPr>
              <a:t>Thank You</a:t>
            </a:r>
            <a:endParaRPr lang="en-US" sz="3600" b="1" dirty="0">
              <a:solidFill>
                <a:schemeClr val="accent6">
                  <a:lumMod val="75000"/>
                </a:schemeClr>
              </a:solidFill>
              <a:latin typeface="Helvetica"/>
              <a:cs typeface="Helvetica"/>
            </a:endParaRPr>
          </a:p>
        </p:txBody>
      </p:sp>
    </p:spTree>
    <p:extLst>
      <p:ext uri="{BB962C8B-B14F-4D97-AF65-F5344CB8AC3E}">
        <p14:creationId xmlns:p14="http://schemas.microsoft.com/office/powerpoint/2010/main" val="4185784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495" y="158174"/>
            <a:ext cx="10515600" cy="1325563"/>
          </a:xfrm>
        </p:spPr>
        <p:txBody>
          <a:bodyPr>
            <a:normAutofit/>
          </a:bodyPr>
          <a:lstStyle/>
          <a:p>
            <a:r>
              <a:rPr lang="en-GB" sz="3600" dirty="0">
                <a:solidFill>
                  <a:schemeClr val="accent6">
                    <a:lumMod val="75000"/>
                  </a:schemeClr>
                </a:solidFill>
                <a:latin typeface="Helvetica"/>
                <a:cs typeface="Helvetica"/>
              </a:rPr>
              <a:t>Smoking in Pregnancy Guidelines</a:t>
            </a:r>
            <a:endParaRPr lang="en-IE" sz="3600" dirty="0">
              <a:solidFill>
                <a:schemeClr val="accent6">
                  <a:lumMod val="75000"/>
                </a:schemeClr>
              </a:solidFill>
            </a:endParaRPr>
          </a:p>
        </p:txBody>
      </p:sp>
      <p:pic>
        <p:nvPicPr>
          <p:cNvPr id="6" name="Picture 5" descr="CUMH footer nam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6928" y="6252464"/>
            <a:ext cx="2735072" cy="605536"/>
          </a:xfrm>
          <a:prstGeom prst="rect">
            <a:avLst/>
          </a:prstGeom>
        </p:spPr>
      </p:pic>
      <p:pic>
        <p:nvPicPr>
          <p:cNvPr id="7" name="Picture 6" descr="Footer logo_HS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664" y="6252464"/>
            <a:ext cx="906272" cy="605536"/>
          </a:xfrm>
          <a:prstGeom prst="rect">
            <a:avLst/>
          </a:prstGeom>
        </p:spPr>
      </p:pic>
      <p:pic>
        <p:nvPicPr>
          <p:cNvPr id="8" name="Picture Placeholder 5"/>
          <p:cNvPicPr>
            <a:picLocks noChangeAspect="1"/>
          </p:cNvPicPr>
          <p:nvPr/>
        </p:nvPicPr>
        <p:blipFill>
          <a:blip r:embed="rId4"/>
          <a:srcRect t="5992" b="5992"/>
          <a:stretch>
            <a:fillRect/>
          </a:stretch>
        </p:blipFill>
        <p:spPr bwMode="auto">
          <a:xfrm>
            <a:off x="4655878" y="1341986"/>
            <a:ext cx="1960198" cy="2622639"/>
          </a:xfrm>
          <a:prstGeom prst="rect">
            <a:avLst/>
          </a:prstGeom>
          <a:noFill/>
          <a:ln>
            <a:solidFill>
              <a:sysClr val="windowText" lastClr="000000"/>
            </a:solidFill>
          </a:ln>
          <a:extLst>
            <a:ext uri="{909E8E84-426E-40DD-AFC4-6F175D3DCCD1}">
              <a14:hiddenFill xmlns:a14="http://schemas.microsoft.com/office/drawing/2010/main">
                <a:solidFill>
                  <a:srgbClr val="FFFFFF"/>
                </a:solidFill>
              </a14:hiddenFill>
            </a:ext>
          </a:extLst>
        </p:spPr>
      </p:pic>
      <p:pic>
        <p:nvPicPr>
          <p:cNvPr id="9" name="Content Placeholder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2567612" y="3161780"/>
            <a:ext cx="2031354" cy="2622639"/>
          </a:xfrm>
          <a:prstGeom prst="rect">
            <a:avLst/>
          </a:prstGeom>
          <a:noFill/>
          <a:ln>
            <a:solidFill>
              <a:sysClr val="windowText" lastClr="000000"/>
            </a:solidFill>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D03D9E1E-9ED3-16B9-66F8-B9DBAADD9800}"/>
              </a:ext>
            </a:extLst>
          </p:cNvPr>
          <p:cNvPicPr>
            <a:picLocks noChangeAspect="1"/>
          </p:cNvPicPr>
          <p:nvPr/>
        </p:nvPicPr>
        <p:blipFill>
          <a:blip r:embed="rId6"/>
          <a:stretch>
            <a:fillRect/>
          </a:stretch>
        </p:blipFill>
        <p:spPr>
          <a:xfrm>
            <a:off x="359664" y="3148515"/>
            <a:ext cx="2014420" cy="2622639"/>
          </a:xfrm>
          <a:prstGeom prst="rect">
            <a:avLst/>
          </a:prstGeom>
        </p:spPr>
      </p:pic>
      <p:pic>
        <p:nvPicPr>
          <p:cNvPr id="11" name="Content Placeholder 10"/>
          <p:cNvPicPr>
            <a:picLocks noGrp="1" noChangeAspect="1"/>
          </p:cNvPicPr>
          <p:nvPr>
            <p:ph sz="half" idx="1"/>
          </p:nvPr>
        </p:nvPicPr>
        <p:blipFill>
          <a:blip r:embed="rId7"/>
          <a:stretch>
            <a:fillRect/>
          </a:stretch>
        </p:blipFill>
        <p:spPr>
          <a:xfrm>
            <a:off x="269495" y="1341986"/>
            <a:ext cx="4166077" cy="1806529"/>
          </a:xfrm>
          <a:prstGeom prst="rect">
            <a:avLst/>
          </a:prstGeom>
        </p:spPr>
      </p:pic>
      <p:pic>
        <p:nvPicPr>
          <p:cNvPr id="12" name="Picture 11" descr="Nice logo – Ashtons Hospital Pharmacy"/>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804" t="21429" r="7135" b="35157"/>
          <a:stretch/>
        </p:blipFill>
        <p:spPr bwMode="auto">
          <a:xfrm>
            <a:off x="6229592" y="4867889"/>
            <a:ext cx="2860254" cy="9449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9"/>
          <a:stretch>
            <a:fillRect/>
          </a:stretch>
        </p:blipFill>
        <p:spPr>
          <a:xfrm>
            <a:off x="5430949" y="2245250"/>
            <a:ext cx="1838659" cy="2622639"/>
          </a:xfrm>
          <a:prstGeom prst="rect">
            <a:avLst/>
          </a:prstGeom>
        </p:spPr>
      </p:pic>
      <p:pic>
        <p:nvPicPr>
          <p:cNvPr id="5" name="Picture 4"/>
          <p:cNvPicPr>
            <a:picLocks noChangeAspect="1"/>
          </p:cNvPicPr>
          <p:nvPr/>
        </p:nvPicPr>
        <p:blipFill>
          <a:blip r:embed="rId10"/>
          <a:stretch>
            <a:fillRect/>
          </a:stretch>
        </p:blipFill>
        <p:spPr>
          <a:xfrm>
            <a:off x="8555675" y="1272587"/>
            <a:ext cx="1942487" cy="2766013"/>
          </a:xfrm>
          <a:prstGeom prst="rect">
            <a:avLst/>
          </a:prstGeom>
        </p:spPr>
      </p:pic>
      <p:pic>
        <p:nvPicPr>
          <p:cNvPr id="13" name="Picture 12"/>
          <p:cNvPicPr>
            <a:picLocks noChangeAspect="1"/>
          </p:cNvPicPr>
          <p:nvPr/>
        </p:nvPicPr>
        <p:blipFill>
          <a:blip r:embed="rId11"/>
          <a:stretch>
            <a:fillRect/>
          </a:stretch>
        </p:blipFill>
        <p:spPr>
          <a:xfrm>
            <a:off x="9289150" y="2607359"/>
            <a:ext cx="1746205" cy="2482700"/>
          </a:xfrm>
          <a:prstGeom prst="rect">
            <a:avLst/>
          </a:prstGeom>
        </p:spPr>
      </p:pic>
      <p:pic>
        <p:nvPicPr>
          <p:cNvPr id="3" name="Picture 2" descr="A close-up of a logo&#10;&#10;Description automatically generated with low confidence">
            <a:extLst>
              <a:ext uri="{FF2B5EF4-FFF2-40B4-BE49-F238E27FC236}">
                <a16:creationId xmlns:a16="http://schemas.microsoft.com/office/drawing/2014/main" id="{BD49E4EC-8E75-9BD2-AD9D-040DAFB7F21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613572" y="150728"/>
            <a:ext cx="2496670" cy="881543"/>
          </a:xfrm>
          <a:prstGeom prst="rect">
            <a:avLst/>
          </a:prstGeom>
        </p:spPr>
      </p:pic>
    </p:spTree>
    <p:extLst>
      <p:ext uri="{BB962C8B-B14F-4D97-AF65-F5344CB8AC3E}">
        <p14:creationId xmlns:p14="http://schemas.microsoft.com/office/powerpoint/2010/main" val="3895064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12" y="60425"/>
            <a:ext cx="10515600" cy="1325563"/>
          </a:xfrm>
        </p:spPr>
        <p:txBody>
          <a:bodyPr>
            <a:normAutofit/>
          </a:bodyPr>
          <a:lstStyle/>
          <a:p>
            <a:r>
              <a:rPr lang="en-GB" sz="3600" dirty="0">
                <a:solidFill>
                  <a:schemeClr val="accent6">
                    <a:lumMod val="75000"/>
                  </a:schemeClr>
                </a:solidFill>
                <a:latin typeface="Helvetica"/>
                <a:cs typeface="Helvetica"/>
              </a:rPr>
              <a:t>Breath Carbon Monoxide Testing (BCO)</a:t>
            </a:r>
            <a:endParaRPr lang="en-IE" sz="3600" dirty="0">
              <a:solidFill>
                <a:schemeClr val="accent6">
                  <a:lumMod val="75000"/>
                </a:schemeClr>
              </a:solidFill>
            </a:endParaRPr>
          </a:p>
        </p:txBody>
      </p:sp>
      <p:sp>
        <p:nvSpPr>
          <p:cNvPr id="3" name="Content Placeholder 2"/>
          <p:cNvSpPr>
            <a:spLocks noGrp="1"/>
          </p:cNvSpPr>
          <p:nvPr>
            <p:ph sz="half" idx="1"/>
          </p:nvPr>
        </p:nvSpPr>
        <p:spPr>
          <a:xfrm>
            <a:off x="609599" y="1408033"/>
            <a:ext cx="6274420" cy="4838752"/>
          </a:xfrm>
        </p:spPr>
        <p:txBody>
          <a:bodyPr/>
          <a:lstStyle/>
          <a:p>
            <a:pPr lvl="0" defTabSz="685800" fontAlgn="base">
              <a:lnSpc>
                <a:spcPct val="90000"/>
              </a:lnSpc>
              <a:spcBef>
                <a:spcPts val="750"/>
              </a:spcBef>
              <a:spcAft>
                <a:spcPct val="0"/>
              </a:spcAft>
              <a:buClr>
                <a:schemeClr val="accent6">
                  <a:lumMod val="75000"/>
                </a:schemeClr>
              </a:buClr>
              <a:buFont typeface="Wingdings" panose="05000000000000000000" pitchFamily="2" charset="2"/>
              <a:buChar char="v"/>
            </a:pPr>
            <a:r>
              <a:rPr lang="en-IE" sz="2100" dirty="0">
                <a:solidFill>
                  <a:prstClr val="black"/>
                </a:solidFill>
                <a:latin typeface="Helvetica" panose="020B0604020202020204" pitchFamily="34" charset="0"/>
                <a:cs typeface="Helvetica" panose="020B0604020202020204" pitchFamily="34" charset="0"/>
              </a:rPr>
              <a:t>Valid, reliable test to detect CO in exhaled air</a:t>
            </a:r>
          </a:p>
          <a:p>
            <a:pPr lvl="0" defTabSz="685800" fontAlgn="base">
              <a:lnSpc>
                <a:spcPct val="90000"/>
              </a:lnSpc>
              <a:spcBef>
                <a:spcPts val="750"/>
              </a:spcBef>
              <a:spcAft>
                <a:spcPct val="0"/>
              </a:spcAft>
              <a:buClr>
                <a:schemeClr val="accent6">
                  <a:lumMod val="75000"/>
                </a:schemeClr>
              </a:buClr>
              <a:buFont typeface="Wingdings" panose="05000000000000000000" pitchFamily="2" charset="2"/>
              <a:buChar char="v"/>
            </a:pPr>
            <a:endParaRPr lang="en-IE" sz="2100" dirty="0">
              <a:solidFill>
                <a:prstClr val="black"/>
              </a:solidFill>
              <a:latin typeface="Helvetica" panose="020B0604020202020204" pitchFamily="34" charset="0"/>
              <a:cs typeface="Helvetica" panose="020B0604020202020204" pitchFamily="34" charset="0"/>
            </a:endParaRPr>
          </a:p>
          <a:p>
            <a:pPr lvl="0" defTabSz="685800" fontAlgn="base">
              <a:lnSpc>
                <a:spcPct val="90000"/>
              </a:lnSpc>
              <a:spcBef>
                <a:spcPts val="750"/>
              </a:spcBef>
              <a:spcAft>
                <a:spcPct val="0"/>
              </a:spcAft>
              <a:buClr>
                <a:schemeClr val="accent6">
                  <a:lumMod val="75000"/>
                </a:schemeClr>
              </a:buClr>
              <a:buFont typeface="Wingdings" panose="05000000000000000000" pitchFamily="2" charset="2"/>
              <a:buChar char="v"/>
            </a:pPr>
            <a:r>
              <a:rPr lang="en-IE" sz="2100" dirty="0">
                <a:solidFill>
                  <a:prstClr val="black"/>
                </a:solidFill>
                <a:latin typeface="Helvetica" panose="020B0604020202020204" pitchFamily="34" charset="0"/>
                <a:cs typeface="Helvetica" panose="020B0604020202020204" pitchFamily="34" charset="0"/>
              </a:rPr>
              <a:t>Quick, safe, immediate result at POC</a:t>
            </a:r>
          </a:p>
          <a:p>
            <a:pPr lvl="0" defTabSz="685800" fontAlgn="base">
              <a:lnSpc>
                <a:spcPct val="90000"/>
              </a:lnSpc>
              <a:spcBef>
                <a:spcPts val="750"/>
              </a:spcBef>
              <a:spcAft>
                <a:spcPct val="0"/>
              </a:spcAft>
              <a:buClr>
                <a:schemeClr val="accent6">
                  <a:lumMod val="75000"/>
                </a:schemeClr>
              </a:buClr>
              <a:buFont typeface="Wingdings" panose="05000000000000000000" pitchFamily="2" charset="2"/>
              <a:buChar char="v"/>
            </a:pPr>
            <a:endParaRPr lang="en-IE" sz="2100" dirty="0">
              <a:solidFill>
                <a:prstClr val="black"/>
              </a:solidFill>
              <a:latin typeface="Helvetica" panose="020B0604020202020204" pitchFamily="34" charset="0"/>
              <a:cs typeface="Helvetica" panose="020B0604020202020204" pitchFamily="34" charset="0"/>
            </a:endParaRPr>
          </a:p>
          <a:p>
            <a:pPr lvl="0" defTabSz="685800" fontAlgn="base">
              <a:lnSpc>
                <a:spcPct val="90000"/>
              </a:lnSpc>
              <a:spcBef>
                <a:spcPts val="750"/>
              </a:spcBef>
              <a:spcAft>
                <a:spcPct val="0"/>
              </a:spcAft>
              <a:buClr>
                <a:schemeClr val="accent6">
                  <a:lumMod val="75000"/>
                </a:schemeClr>
              </a:buClr>
              <a:buFont typeface="Wingdings" panose="05000000000000000000" pitchFamily="2" charset="2"/>
              <a:buChar char="v"/>
            </a:pPr>
            <a:r>
              <a:rPr lang="en-IE" sz="2100" dirty="0">
                <a:solidFill>
                  <a:prstClr val="black"/>
                </a:solidFill>
                <a:latin typeface="Helvetica" panose="020B0604020202020204" pitchFamily="34" charset="0"/>
                <a:cs typeface="Helvetica" panose="020B0604020202020204" pitchFamily="34" charset="0"/>
              </a:rPr>
              <a:t>Non-invasive</a:t>
            </a:r>
            <a:endParaRPr lang="en-IE" sz="1100" dirty="0">
              <a:solidFill>
                <a:prstClr val="black"/>
              </a:solidFill>
              <a:latin typeface="Helvetica" panose="020B0604020202020204" pitchFamily="34" charset="0"/>
              <a:cs typeface="Helvetica" panose="020B0604020202020204" pitchFamily="34" charset="0"/>
            </a:endParaRPr>
          </a:p>
          <a:p>
            <a:pPr lvl="0" defTabSz="685800" fontAlgn="base">
              <a:lnSpc>
                <a:spcPct val="90000"/>
              </a:lnSpc>
              <a:spcBef>
                <a:spcPts val="750"/>
              </a:spcBef>
              <a:spcAft>
                <a:spcPct val="0"/>
              </a:spcAft>
              <a:buClr>
                <a:schemeClr val="accent6">
                  <a:lumMod val="75000"/>
                </a:schemeClr>
              </a:buClr>
              <a:buFont typeface="Wingdings" panose="05000000000000000000" pitchFamily="2" charset="2"/>
              <a:buChar char="v"/>
            </a:pPr>
            <a:endParaRPr lang="en-IE" sz="2100" dirty="0">
              <a:solidFill>
                <a:prstClr val="black"/>
              </a:solidFill>
              <a:latin typeface="Helvetica" panose="020B0604020202020204" pitchFamily="34" charset="0"/>
              <a:cs typeface="Helvetica" panose="020B0604020202020204" pitchFamily="34" charset="0"/>
            </a:endParaRPr>
          </a:p>
          <a:p>
            <a:pPr lvl="0" defTabSz="685800" fontAlgn="base">
              <a:lnSpc>
                <a:spcPct val="90000"/>
              </a:lnSpc>
              <a:spcBef>
                <a:spcPts val="750"/>
              </a:spcBef>
              <a:spcAft>
                <a:spcPct val="0"/>
              </a:spcAft>
              <a:buClr>
                <a:schemeClr val="accent6">
                  <a:lumMod val="75000"/>
                </a:schemeClr>
              </a:buClr>
              <a:buFont typeface="Wingdings" panose="05000000000000000000" pitchFamily="2" charset="2"/>
              <a:buChar char="v"/>
            </a:pPr>
            <a:r>
              <a:rPr lang="en-IE" sz="2100" dirty="0">
                <a:solidFill>
                  <a:prstClr val="black"/>
                </a:solidFill>
                <a:latin typeface="Helvetica" panose="020B0604020202020204" pitchFamily="34" charset="0"/>
                <a:cs typeface="Helvetica" panose="020B0604020202020204" pitchFamily="34" charset="0"/>
              </a:rPr>
              <a:t>BCO testing during antenatal care combined with ‘opt out’ referral to cessation services can increase attendance to support services by twofold </a:t>
            </a:r>
            <a:r>
              <a:rPr lang="en-IE" sz="2100" u="sng" dirty="0">
                <a:solidFill>
                  <a:prstClr val="black"/>
                </a:solidFill>
                <a:latin typeface="Helvetica" panose="020B0604020202020204" pitchFamily="34" charset="0"/>
                <a:cs typeface="Helvetica" panose="020B0604020202020204" pitchFamily="34" charset="0"/>
              </a:rPr>
              <a:t>and</a:t>
            </a:r>
            <a:r>
              <a:rPr lang="en-IE" sz="2100" dirty="0">
                <a:solidFill>
                  <a:prstClr val="black"/>
                </a:solidFill>
                <a:latin typeface="Helvetica" panose="020B0604020202020204" pitchFamily="34" charset="0"/>
                <a:cs typeface="Helvetica" panose="020B0604020202020204" pitchFamily="34" charset="0"/>
              </a:rPr>
              <a:t> increases the probability of quitting by delivery by twofold </a:t>
            </a:r>
            <a:r>
              <a:rPr lang="en-IE" sz="1100" dirty="0">
                <a:solidFill>
                  <a:prstClr val="black"/>
                </a:solidFill>
                <a:latin typeface="Helvetica" panose="020B0604020202020204" pitchFamily="34" charset="0"/>
                <a:cs typeface="Helvetica" panose="020B0604020202020204" pitchFamily="34" charset="0"/>
              </a:rPr>
              <a:t>(Campbell </a:t>
            </a:r>
            <a:r>
              <a:rPr lang="en-IE" sz="1100" i="1" dirty="0">
                <a:solidFill>
                  <a:prstClr val="black"/>
                </a:solidFill>
                <a:latin typeface="Helvetica" panose="020B0604020202020204" pitchFamily="34" charset="0"/>
                <a:cs typeface="Helvetica" panose="020B0604020202020204" pitchFamily="34" charset="0"/>
              </a:rPr>
              <a:t>et a</a:t>
            </a:r>
            <a:r>
              <a:rPr lang="en-IE" sz="1100" dirty="0">
                <a:solidFill>
                  <a:prstClr val="black"/>
                </a:solidFill>
                <a:latin typeface="Helvetica" panose="020B0604020202020204" pitchFamily="34" charset="0"/>
                <a:cs typeface="Helvetica" panose="020B0604020202020204" pitchFamily="34" charset="0"/>
              </a:rPr>
              <a:t>l, 2016 and Bell </a:t>
            </a:r>
            <a:r>
              <a:rPr lang="en-IE" sz="1100" i="1" dirty="0">
                <a:solidFill>
                  <a:prstClr val="black"/>
                </a:solidFill>
                <a:latin typeface="Helvetica" panose="020B0604020202020204" pitchFamily="34" charset="0"/>
                <a:cs typeface="Helvetica" panose="020B0604020202020204" pitchFamily="34" charset="0"/>
              </a:rPr>
              <a:t>et al</a:t>
            </a:r>
            <a:r>
              <a:rPr lang="en-IE" sz="1100" dirty="0">
                <a:solidFill>
                  <a:prstClr val="black"/>
                </a:solidFill>
                <a:latin typeface="Helvetica" panose="020B0604020202020204" pitchFamily="34" charset="0"/>
                <a:cs typeface="Helvetica" panose="020B0604020202020204" pitchFamily="34" charset="0"/>
              </a:rPr>
              <a:t>, 2018)</a:t>
            </a:r>
            <a:endParaRPr lang="en-IE" sz="2100" dirty="0">
              <a:solidFill>
                <a:prstClr val="black"/>
              </a:solidFill>
              <a:latin typeface="Helvetica" panose="020B0604020202020204" pitchFamily="34" charset="0"/>
              <a:cs typeface="Helvetica" panose="020B0604020202020204" pitchFamily="34" charset="0"/>
            </a:endParaRPr>
          </a:p>
          <a:p>
            <a:endParaRPr lang="en-IE" dirty="0"/>
          </a:p>
        </p:txBody>
      </p:sp>
      <p:pic>
        <p:nvPicPr>
          <p:cNvPr id="5" name="Picture 4"/>
          <p:cNvPicPr>
            <a:picLocks noChangeAspect="1"/>
          </p:cNvPicPr>
          <p:nvPr/>
        </p:nvPicPr>
        <p:blipFill>
          <a:blip r:embed="rId2"/>
          <a:stretch>
            <a:fillRect/>
          </a:stretch>
        </p:blipFill>
        <p:spPr>
          <a:xfrm>
            <a:off x="7154613" y="1296042"/>
            <a:ext cx="3889772" cy="4517461"/>
          </a:xfrm>
          <a:prstGeom prst="rect">
            <a:avLst/>
          </a:prstGeom>
        </p:spPr>
      </p:pic>
      <p:pic>
        <p:nvPicPr>
          <p:cNvPr id="7" name="Picture 6" descr="Footer logo_HS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664" y="6252464"/>
            <a:ext cx="906272" cy="605536"/>
          </a:xfrm>
          <a:prstGeom prst="rect">
            <a:avLst/>
          </a:prstGeom>
        </p:spPr>
      </p:pic>
      <p:pic>
        <p:nvPicPr>
          <p:cNvPr id="8" name="Picture 7" descr="CUMH footer nam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6928" y="6252464"/>
            <a:ext cx="2735072" cy="605536"/>
          </a:xfrm>
          <a:prstGeom prst="rect">
            <a:avLst/>
          </a:prstGeom>
        </p:spPr>
      </p:pic>
      <p:pic>
        <p:nvPicPr>
          <p:cNvPr id="9" name="Picture Placeholder 5">
            <a:extLst>
              <a:ext uri="{FF2B5EF4-FFF2-40B4-BE49-F238E27FC236}">
                <a16:creationId xmlns:a16="http://schemas.microsoft.com/office/drawing/2014/main" id="{E7869CDB-AA8D-7D59-C03B-71F9F7ABD804}"/>
              </a:ext>
            </a:extLst>
          </p:cNvPr>
          <p:cNvPicPr>
            <a:picLocks noChangeAspect="1"/>
          </p:cNvPicPr>
          <p:nvPr/>
        </p:nvPicPr>
        <p:blipFill>
          <a:blip r:embed="rId5">
            <a:extLst>
              <a:ext uri="{28A0092B-C50C-407E-A947-70E740481C1C}">
                <a14:useLocalDpi xmlns:a14="http://schemas.microsoft.com/office/drawing/2010/main" val="0"/>
              </a:ext>
            </a:extLst>
          </a:blip>
          <a:srcRect l="9074" r="9074"/>
          <a:stretch>
            <a:fillRect/>
          </a:stretch>
        </p:blipFill>
        <p:spPr bwMode="auto">
          <a:xfrm>
            <a:off x="7154613" y="1296041"/>
            <a:ext cx="3889771" cy="4517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close-up of a logo&#10;&#10;Description automatically generated with low confidence">
            <a:extLst>
              <a:ext uri="{FF2B5EF4-FFF2-40B4-BE49-F238E27FC236}">
                <a16:creationId xmlns:a16="http://schemas.microsoft.com/office/drawing/2014/main" id="{B37F919A-3C15-8373-124D-7BE008113F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13572" y="150728"/>
            <a:ext cx="2496670" cy="881543"/>
          </a:xfrm>
          <a:prstGeom prst="rect">
            <a:avLst/>
          </a:prstGeom>
        </p:spPr>
      </p:pic>
    </p:spTree>
    <p:extLst>
      <p:ext uri="{BB962C8B-B14F-4D97-AF65-F5344CB8AC3E}">
        <p14:creationId xmlns:p14="http://schemas.microsoft.com/office/powerpoint/2010/main" val="2582743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oter logo_HS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52464"/>
            <a:ext cx="906272" cy="605536"/>
          </a:xfrm>
          <a:prstGeom prst="rect">
            <a:avLst/>
          </a:prstGeom>
        </p:spPr>
      </p:pic>
      <p:pic>
        <p:nvPicPr>
          <p:cNvPr id="6" name="Picture 5" descr="CUMH footer nam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6928" y="6252464"/>
            <a:ext cx="2735072" cy="605536"/>
          </a:xfrm>
          <a:prstGeom prst="rect">
            <a:avLst/>
          </a:prstGeom>
        </p:spPr>
      </p:pic>
      <p:pic>
        <p:nvPicPr>
          <p:cNvPr id="4" name="Picture 3"/>
          <p:cNvPicPr>
            <a:picLocks noChangeAspect="1"/>
          </p:cNvPicPr>
          <p:nvPr/>
        </p:nvPicPr>
        <p:blipFill>
          <a:blip r:embed="rId4"/>
          <a:stretch>
            <a:fillRect/>
          </a:stretch>
        </p:blipFill>
        <p:spPr>
          <a:xfrm>
            <a:off x="112158" y="-1"/>
            <a:ext cx="4709224" cy="6265661"/>
          </a:xfrm>
          <a:prstGeom prst="rect">
            <a:avLst/>
          </a:prstGeom>
        </p:spPr>
      </p:pic>
      <p:sp>
        <p:nvSpPr>
          <p:cNvPr id="7" name="TextBox 6"/>
          <p:cNvSpPr txBox="1"/>
          <p:nvPr/>
        </p:nvSpPr>
        <p:spPr>
          <a:xfrm>
            <a:off x="5237019" y="3765665"/>
            <a:ext cx="6242192" cy="2308324"/>
          </a:xfrm>
          <a:prstGeom prst="rect">
            <a:avLst/>
          </a:prstGeom>
          <a:noFill/>
        </p:spPr>
        <p:txBody>
          <a:bodyPr wrap="square" rtlCol="0">
            <a:spAutoFit/>
          </a:bodyPr>
          <a:lstStyle/>
          <a:p>
            <a:r>
              <a:rPr lang="en-IE" b="1" dirty="0"/>
              <a:t>OPT OUT REFERRAL</a:t>
            </a:r>
          </a:p>
          <a:p>
            <a:pPr marL="285750" indent="-285750">
              <a:buFont typeface="Arial" panose="020B0604020202020204" pitchFamily="34" charset="0"/>
              <a:buChar char="•"/>
            </a:pPr>
            <a:r>
              <a:rPr lang="en-IE" dirty="0"/>
              <a:t>Refer all women who currently smoke</a:t>
            </a:r>
          </a:p>
          <a:p>
            <a:pPr marL="285750" indent="-285750">
              <a:buFont typeface="Arial" panose="020B0604020202020204" pitchFamily="34" charset="0"/>
              <a:buChar char="•"/>
            </a:pPr>
            <a:r>
              <a:rPr lang="en-IE" dirty="0"/>
              <a:t>All women who have recently stopped smoking for relapse prevention</a:t>
            </a:r>
          </a:p>
          <a:p>
            <a:pPr marL="285750" indent="-285750">
              <a:buFont typeface="Arial" panose="020B0604020202020204" pitchFamily="34" charset="0"/>
              <a:buChar char="•"/>
            </a:pPr>
            <a:r>
              <a:rPr lang="en-IE" dirty="0"/>
              <a:t>Women who have a BCO higher than 4ppm </a:t>
            </a:r>
          </a:p>
          <a:p>
            <a:pPr marL="285750" indent="-285750">
              <a:buFont typeface="Arial" panose="020B0604020202020204" pitchFamily="34" charset="0"/>
              <a:buChar char="•"/>
            </a:pPr>
            <a:r>
              <a:rPr lang="en-IE" dirty="0"/>
              <a:t>Any pregnant women who need support to stay quit</a:t>
            </a:r>
          </a:p>
          <a:p>
            <a:pPr lvl="1"/>
            <a:endParaRPr lang="en-IE" dirty="0"/>
          </a:p>
          <a:p>
            <a:pPr marL="285750" indent="-285750">
              <a:buFont typeface="Arial" panose="020B0604020202020204" pitchFamily="34" charset="0"/>
              <a:buChar char="•"/>
            </a:pPr>
            <a:endParaRPr lang="en-IE" dirty="0"/>
          </a:p>
        </p:txBody>
      </p:sp>
      <p:sp>
        <p:nvSpPr>
          <p:cNvPr id="8" name="TextBox 7"/>
          <p:cNvSpPr txBox="1"/>
          <p:nvPr/>
        </p:nvSpPr>
        <p:spPr>
          <a:xfrm>
            <a:off x="5403273" y="881149"/>
            <a:ext cx="5974008" cy="1754326"/>
          </a:xfrm>
          <a:prstGeom prst="rect">
            <a:avLst/>
          </a:prstGeom>
          <a:noFill/>
        </p:spPr>
        <p:txBody>
          <a:bodyPr wrap="none" rtlCol="0">
            <a:spAutoFit/>
          </a:bodyPr>
          <a:lstStyle/>
          <a:p>
            <a:r>
              <a:rPr lang="en-IE" b="1" dirty="0"/>
              <a:t>BCO TESTING IN MATERNITY</a:t>
            </a:r>
          </a:p>
          <a:p>
            <a:pPr marL="285750" indent="-285750">
              <a:buFont typeface="Arial" panose="020B0604020202020204" pitchFamily="34" charset="0"/>
              <a:buChar char="•"/>
            </a:pPr>
            <a:r>
              <a:rPr lang="en-IE" dirty="0"/>
              <a:t>Prevents discrimination of the pregnant smoker</a:t>
            </a:r>
          </a:p>
          <a:p>
            <a:pPr marL="285750" indent="-285750">
              <a:buFont typeface="Arial" panose="020B0604020202020204" pitchFamily="34" charset="0"/>
              <a:buChar char="•"/>
            </a:pPr>
            <a:r>
              <a:rPr lang="en-IE" dirty="0"/>
              <a:t>Identifies smokers who do not disclose their smoking habit</a:t>
            </a:r>
          </a:p>
          <a:p>
            <a:pPr marL="285750" indent="-285750">
              <a:buFont typeface="Arial" panose="020B0604020202020204" pitchFamily="34" charset="0"/>
              <a:buChar char="•"/>
            </a:pPr>
            <a:r>
              <a:rPr lang="en-IE" dirty="0"/>
              <a:t>Identifies women exposed to second-hand smoke</a:t>
            </a:r>
          </a:p>
          <a:p>
            <a:pPr marL="285750" indent="-285750">
              <a:buFont typeface="Arial" panose="020B0604020202020204" pitchFamily="34" charset="0"/>
              <a:buChar char="•"/>
            </a:pPr>
            <a:r>
              <a:rPr lang="en-IE" dirty="0"/>
              <a:t>Identifies women exposed to CO through faulty equipment</a:t>
            </a:r>
          </a:p>
          <a:p>
            <a:pPr marL="285750" indent="-285750">
              <a:buFont typeface="Arial" panose="020B0604020202020204" pitchFamily="34" charset="0"/>
              <a:buChar char="•"/>
            </a:pPr>
            <a:endParaRPr lang="en-IE" dirty="0"/>
          </a:p>
        </p:txBody>
      </p:sp>
      <p:pic>
        <p:nvPicPr>
          <p:cNvPr id="2" name="Picture 1" descr="A close-up of a logo&#10;&#10;Description automatically generated with low confidence">
            <a:extLst>
              <a:ext uri="{FF2B5EF4-FFF2-40B4-BE49-F238E27FC236}">
                <a16:creationId xmlns:a16="http://schemas.microsoft.com/office/drawing/2014/main" id="{CC6C1650-46E4-F968-3CE6-FEF72D7F3E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13572" y="150728"/>
            <a:ext cx="2496670" cy="881543"/>
          </a:xfrm>
          <a:prstGeom prst="rect">
            <a:avLst/>
          </a:prstGeom>
        </p:spPr>
      </p:pic>
    </p:spTree>
    <p:extLst>
      <p:ext uri="{BB962C8B-B14F-4D97-AF65-F5344CB8AC3E}">
        <p14:creationId xmlns:p14="http://schemas.microsoft.com/office/powerpoint/2010/main" val="233473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09" y="0"/>
            <a:ext cx="10515600" cy="1325563"/>
          </a:xfrm>
        </p:spPr>
        <p:txBody>
          <a:bodyPr>
            <a:normAutofit/>
          </a:bodyPr>
          <a:lstStyle/>
          <a:p>
            <a:r>
              <a:rPr lang="en-GB" sz="3600" dirty="0">
                <a:solidFill>
                  <a:schemeClr val="accent6">
                    <a:lumMod val="75000"/>
                  </a:schemeClr>
                </a:solidFill>
                <a:latin typeface="Helvetica"/>
                <a:cs typeface="Helvetica"/>
              </a:rPr>
              <a:t>Standard Treatment Programme</a:t>
            </a:r>
            <a:endParaRPr lang="en-IE" sz="3600" dirty="0">
              <a:solidFill>
                <a:schemeClr val="accent6">
                  <a:lumMod val="75000"/>
                </a:schemeClr>
              </a:solidFill>
            </a:endParaRPr>
          </a:p>
        </p:txBody>
      </p:sp>
      <p:sp>
        <p:nvSpPr>
          <p:cNvPr id="3" name="Content Placeholder 2"/>
          <p:cNvSpPr>
            <a:spLocks noGrp="1"/>
          </p:cNvSpPr>
          <p:nvPr>
            <p:ph sz="half" idx="1"/>
          </p:nvPr>
        </p:nvSpPr>
        <p:spPr>
          <a:xfrm>
            <a:off x="609599" y="1296041"/>
            <a:ext cx="6274420" cy="4298424"/>
          </a:xfrm>
        </p:spPr>
        <p:txBody>
          <a:bodyPr>
            <a:noAutofit/>
          </a:bodyPr>
          <a:lstStyle/>
          <a:p>
            <a:r>
              <a:rPr lang="en-IE" sz="2400" dirty="0"/>
              <a:t>Session 1 – Pre-quit assessment</a:t>
            </a:r>
          </a:p>
          <a:p>
            <a:r>
              <a:rPr lang="en-IE" sz="2400" dirty="0"/>
              <a:t>Session 2 – Quit Date as soon as possible</a:t>
            </a:r>
          </a:p>
          <a:p>
            <a:r>
              <a:rPr lang="en-IE" sz="2400" dirty="0"/>
              <a:t>Session 3 – 1 week post Quit Date</a:t>
            </a:r>
          </a:p>
          <a:p>
            <a:r>
              <a:rPr lang="en-IE" sz="2400" dirty="0"/>
              <a:t>Session 4 – 2 weeks post Quit Date</a:t>
            </a:r>
          </a:p>
          <a:p>
            <a:r>
              <a:rPr lang="en-IE" sz="2400" dirty="0"/>
              <a:t>Session 5 – 3 weeks post Quit Date</a:t>
            </a:r>
          </a:p>
          <a:p>
            <a:r>
              <a:rPr lang="en-IE" sz="2400" dirty="0"/>
              <a:t>Session 6 – 4 weeks post Quit Date</a:t>
            </a:r>
          </a:p>
          <a:p>
            <a:endParaRPr lang="en-IE" sz="2400" dirty="0"/>
          </a:p>
          <a:p>
            <a:r>
              <a:rPr lang="en-IE" sz="2400" dirty="0"/>
              <a:t>There is also 12 week, 26 week and a 52 week post quit date follow up</a:t>
            </a:r>
          </a:p>
          <a:p>
            <a:r>
              <a:rPr lang="en-IE" sz="2400" dirty="0"/>
              <a:t>Provided face-to face, telephone, online or a blended service.</a:t>
            </a:r>
          </a:p>
          <a:p>
            <a:endParaRPr lang="en-IE" sz="2400" dirty="0"/>
          </a:p>
        </p:txBody>
      </p:sp>
      <p:pic>
        <p:nvPicPr>
          <p:cNvPr id="5" name="Picture 4"/>
          <p:cNvPicPr>
            <a:picLocks noChangeAspect="1"/>
          </p:cNvPicPr>
          <p:nvPr/>
        </p:nvPicPr>
        <p:blipFill>
          <a:blip r:embed="rId2"/>
          <a:stretch>
            <a:fillRect/>
          </a:stretch>
        </p:blipFill>
        <p:spPr>
          <a:xfrm>
            <a:off x="7154613" y="1296042"/>
            <a:ext cx="3889772" cy="4517461"/>
          </a:xfrm>
          <a:prstGeom prst="rect">
            <a:avLst/>
          </a:prstGeom>
        </p:spPr>
      </p:pic>
      <p:pic>
        <p:nvPicPr>
          <p:cNvPr id="7" name="Picture 6" descr="Footer logo_HS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664" y="6252464"/>
            <a:ext cx="906272" cy="605536"/>
          </a:xfrm>
          <a:prstGeom prst="rect">
            <a:avLst/>
          </a:prstGeom>
        </p:spPr>
      </p:pic>
      <p:pic>
        <p:nvPicPr>
          <p:cNvPr id="8" name="Picture 7" descr="CUMH footer nam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6928" y="6252464"/>
            <a:ext cx="2735072" cy="605536"/>
          </a:xfrm>
          <a:prstGeom prst="rect">
            <a:avLst/>
          </a:prstGeom>
        </p:spPr>
      </p:pic>
      <p:pic>
        <p:nvPicPr>
          <p:cNvPr id="9" name="Picture 8"/>
          <p:cNvPicPr>
            <a:picLocks noChangeAspect="1"/>
          </p:cNvPicPr>
          <p:nvPr/>
        </p:nvPicPr>
        <p:blipFill>
          <a:blip r:embed="rId5"/>
          <a:stretch>
            <a:fillRect/>
          </a:stretch>
        </p:blipFill>
        <p:spPr>
          <a:xfrm>
            <a:off x="7154613" y="1296041"/>
            <a:ext cx="3893002" cy="4517462"/>
          </a:xfrm>
          <a:prstGeom prst="rect">
            <a:avLst/>
          </a:prstGeom>
        </p:spPr>
      </p:pic>
      <p:pic>
        <p:nvPicPr>
          <p:cNvPr id="4" name="Picture 3" descr="A close-up of a logo&#10;&#10;Description automatically generated with low confidence">
            <a:extLst>
              <a:ext uri="{FF2B5EF4-FFF2-40B4-BE49-F238E27FC236}">
                <a16:creationId xmlns:a16="http://schemas.microsoft.com/office/drawing/2014/main" id="{C7583234-15FB-BC6A-6C16-E41A8CD4AF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13572" y="150728"/>
            <a:ext cx="2496670" cy="881543"/>
          </a:xfrm>
          <a:prstGeom prst="rect">
            <a:avLst/>
          </a:prstGeom>
        </p:spPr>
      </p:pic>
    </p:spTree>
    <p:extLst>
      <p:ext uri="{BB962C8B-B14F-4D97-AF65-F5344CB8AC3E}">
        <p14:creationId xmlns:p14="http://schemas.microsoft.com/office/powerpoint/2010/main" val="2552081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oter logo_HS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52464"/>
            <a:ext cx="906272" cy="605536"/>
          </a:xfrm>
          <a:prstGeom prst="rect">
            <a:avLst/>
          </a:prstGeom>
        </p:spPr>
      </p:pic>
      <p:pic>
        <p:nvPicPr>
          <p:cNvPr id="6" name="Picture 5" descr="CUMH footer nam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6928" y="6252464"/>
            <a:ext cx="2735072" cy="605536"/>
          </a:xfrm>
          <a:prstGeom prst="rect">
            <a:avLst/>
          </a:prstGeom>
        </p:spPr>
      </p:pic>
      <p:pic>
        <p:nvPicPr>
          <p:cNvPr id="4" name="Picture 3"/>
          <p:cNvPicPr>
            <a:picLocks noChangeAspect="1"/>
          </p:cNvPicPr>
          <p:nvPr/>
        </p:nvPicPr>
        <p:blipFill>
          <a:blip r:embed="rId4"/>
          <a:stretch>
            <a:fillRect/>
          </a:stretch>
        </p:blipFill>
        <p:spPr>
          <a:xfrm>
            <a:off x="609600" y="1400695"/>
            <a:ext cx="4046048" cy="4193770"/>
          </a:xfrm>
          <a:prstGeom prst="rect">
            <a:avLst/>
          </a:prstGeom>
        </p:spPr>
      </p:pic>
      <p:graphicFrame>
        <p:nvGraphicFramePr>
          <p:cNvPr id="7" name="Content Placeholder 2">
            <a:extLst>
              <a:ext uri="{FF2B5EF4-FFF2-40B4-BE49-F238E27FC236}">
                <a16:creationId xmlns:a16="http://schemas.microsoft.com/office/drawing/2014/main" id="{57886BE4-A782-7FBD-620F-9371FD541A48}"/>
              </a:ext>
            </a:extLst>
          </p:cNvPr>
          <p:cNvGraphicFramePr>
            <a:graphicFrameLocks/>
          </p:cNvGraphicFramePr>
          <p:nvPr/>
        </p:nvGraphicFramePr>
        <p:xfrm>
          <a:off x="5183187" y="1255222"/>
          <a:ext cx="6122121" cy="48047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extBox 1"/>
          <p:cNvSpPr txBox="1"/>
          <p:nvPr/>
        </p:nvSpPr>
        <p:spPr>
          <a:xfrm>
            <a:off x="609599" y="366390"/>
            <a:ext cx="7013826" cy="584775"/>
          </a:xfrm>
          <a:prstGeom prst="rect">
            <a:avLst/>
          </a:prstGeom>
          <a:noFill/>
        </p:spPr>
        <p:txBody>
          <a:bodyPr wrap="square" rtlCol="0">
            <a:spAutoFit/>
          </a:bodyPr>
          <a:lstStyle/>
          <a:p>
            <a:r>
              <a:rPr lang="en-IE" sz="3200" dirty="0">
                <a:solidFill>
                  <a:schemeClr val="accent6">
                    <a:lumMod val="75000"/>
                  </a:schemeClr>
                </a:solidFill>
                <a:latin typeface="Helvetica" panose="020B0604020202020204" pitchFamily="34" charset="0"/>
                <a:cs typeface="Helvetica" panose="020B0604020202020204" pitchFamily="34" charset="0"/>
              </a:rPr>
              <a:t>Women Referred to Smoke Free Start</a:t>
            </a:r>
          </a:p>
        </p:txBody>
      </p:sp>
      <p:pic>
        <p:nvPicPr>
          <p:cNvPr id="3" name="Picture 2" descr="A close-up of a logo&#10;&#10;Description automatically generated with low confidence">
            <a:extLst>
              <a:ext uri="{FF2B5EF4-FFF2-40B4-BE49-F238E27FC236}">
                <a16:creationId xmlns:a16="http://schemas.microsoft.com/office/drawing/2014/main" id="{880B98D6-7771-86D7-7443-47EDE67B272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13572" y="150728"/>
            <a:ext cx="2496670" cy="881543"/>
          </a:xfrm>
          <a:prstGeom prst="rect">
            <a:avLst/>
          </a:prstGeom>
        </p:spPr>
      </p:pic>
    </p:spTree>
    <p:extLst>
      <p:ext uri="{BB962C8B-B14F-4D97-AF65-F5344CB8AC3E}">
        <p14:creationId xmlns:p14="http://schemas.microsoft.com/office/powerpoint/2010/main" val="1015767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626479FD78C44C961CB91816675470" ma:contentTypeVersion="15" ma:contentTypeDescription="Create a new document." ma:contentTypeScope="" ma:versionID="3ce40a19c841ae2ae16124e8a9f99fb8">
  <xsd:schema xmlns:xsd="http://www.w3.org/2001/XMLSchema" xmlns:xs="http://www.w3.org/2001/XMLSchema" xmlns:p="http://schemas.microsoft.com/office/2006/metadata/properties" xmlns:ns3="d1ac91c4-9f02-4eca-84e8-8beb613dd474" xmlns:ns4="285b1c0a-d46e-451f-8329-4ece381baae6" targetNamespace="http://schemas.microsoft.com/office/2006/metadata/properties" ma:root="true" ma:fieldsID="00115c72026b6abcf4da0ab12cb49668" ns3:_="" ns4:_="">
    <xsd:import namespace="d1ac91c4-9f02-4eca-84e8-8beb613dd474"/>
    <xsd:import namespace="285b1c0a-d46e-451f-8329-4ece381baae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ac91c4-9f02-4eca-84e8-8beb613dd4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5b1c0a-d46e-451f-8329-4ece381baae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d1ac91c4-9f02-4eca-84e8-8beb613dd474" xsi:nil="true"/>
  </documentManagement>
</p:properties>
</file>

<file path=customXml/itemProps1.xml><?xml version="1.0" encoding="utf-8"?>
<ds:datastoreItem xmlns:ds="http://schemas.openxmlformats.org/officeDocument/2006/customXml" ds:itemID="{A45C1D37-BDEF-44DF-8054-51A5E92D27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ac91c4-9f02-4eca-84e8-8beb613dd474"/>
    <ds:schemaRef ds:uri="285b1c0a-d46e-451f-8329-4ece381baa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A64C26-A66F-4757-B6DB-1F2C6B755687}">
  <ds:schemaRefs>
    <ds:schemaRef ds:uri="http://schemas.microsoft.com/sharepoint/v3/contenttype/forms"/>
  </ds:schemaRefs>
</ds:datastoreItem>
</file>

<file path=customXml/itemProps3.xml><?xml version="1.0" encoding="utf-8"?>
<ds:datastoreItem xmlns:ds="http://schemas.openxmlformats.org/officeDocument/2006/customXml" ds:itemID="{5B08DDA2-FC1E-4443-836A-E6DDB789535A}">
  <ds:schemaRefs>
    <ds:schemaRef ds:uri="http://purl.org/dc/elements/1.1/"/>
    <ds:schemaRef ds:uri="http://schemas.microsoft.com/office/2006/metadata/properties"/>
    <ds:schemaRef ds:uri="285b1c0a-d46e-451f-8329-4ece381baae6"/>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1ac91c4-9f02-4eca-84e8-8beb613dd47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668</TotalTime>
  <Words>2139</Words>
  <Application>Microsoft Office PowerPoint</Application>
  <PresentationFormat>Widescreen</PresentationFormat>
  <Paragraphs>328</Paragraphs>
  <Slides>46</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Cambria</vt:lpstr>
      <vt:lpstr>Helvetica</vt:lpstr>
      <vt:lpstr>Verdana</vt:lpstr>
      <vt:lpstr>Wingdings</vt:lpstr>
      <vt:lpstr>Office Theme</vt:lpstr>
      <vt:lpstr>PowerPoint Presentation</vt:lpstr>
      <vt:lpstr>PowerPoint Presentation</vt:lpstr>
      <vt:lpstr>PowerPoint Presentation</vt:lpstr>
      <vt:lpstr>Smoke Free Start</vt:lpstr>
      <vt:lpstr>Smoking in Pregnancy Guidelines</vt:lpstr>
      <vt:lpstr>Breath Carbon Monoxide Testing (BCO)</vt:lpstr>
      <vt:lpstr>PowerPoint Presentation</vt:lpstr>
      <vt:lpstr>Standard Treatment Programme</vt:lpstr>
      <vt:lpstr>PowerPoint Presentation</vt:lpstr>
      <vt:lpstr>Smoking in Pregnancy in women attending CUMH </vt:lpstr>
      <vt:lpstr>PowerPoint Presentation</vt:lpstr>
      <vt:lpstr>Cigarettes are Engineered to be Addictive </vt:lpstr>
      <vt:lpstr>What women attending CUMH smoke</vt:lpstr>
      <vt:lpstr>Consequences of smoking in pregnancy</vt:lpstr>
      <vt:lpstr>PowerPoint Presentation</vt:lpstr>
      <vt:lpstr>Women receiving care in CUMH who smoke</vt:lpstr>
      <vt:lpstr>National Clinical Guidelines – Stop Smoking, No. 28</vt:lpstr>
      <vt:lpstr>Why specialist Maternity Stop Smoking Service</vt:lpstr>
      <vt:lpstr>Referring to Smoke Free Start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Vitamin B12 </vt:lpstr>
      <vt:lpstr>Hypertension</vt:lpstr>
      <vt:lpstr>Resources </vt:lpstr>
      <vt:lpstr>Hypertension</vt:lpstr>
      <vt:lpstr>Gestational Diabetes </vt:lpstr>
      <vt:lpstr>Long-term Progression</vt:lpstr>
      <vt:lpstr>PowerPoint Presentation</vt:lpstr>
      <vt:lpstr>Risk of Congenital Abnormalities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Riordan</dc:creator>
  <cp:lastModifiedBy>Elaine Harrington (UCC Academy)</cp:lastModifiedBy>
  <cp:revision>11</cp:revision>
  <dcterms:created xsi:type="dcterms:W3CDTF">2023-04-13T10:48:33Z</dcterms:created>
  <dcterms:modified xsi:type="dcterms:W3CDTF">2023-08-18T20:06:02Z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0x01010054626479FD78C44C961CB91816675470</vt:lpwstr>
  </property>
</Properties>
</file>