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91"/>
  </p:notesMasterIdLst>
  <p:sldIdLst>
    <p:sldId id="257" r:id="rId6"/>
    <p:sldId id="276" r:id="rId7"/>
    <p:sldId id="278" r:id="rId8"/>
    <p:sldId id="277" r:id="rId9"/>
    <p:sldId id="273" r:id="rId10"/>
    <p:sldId id="279" r:id="rId11"/>
    <p:sldId id="280" r:id="rId12"/>
    <p:sldId id="290" r:id="rId13"/>
    <p:sldId id="281" r:id="rId14"/>
    <p:sldId id="282" r:id="rId15"/>
    <p:sldId id="283" r:id="rId16"/>
    <p:sldId id="284" r:id="rId17"/>
    <p:sldId id="285" r:id="rId18"/>
    <p:sldId id="286" r:id="rId19"/>
    <p:sldId id="288" r:id="rId20"/>
    <p:sldId id="289" r:id="rId21"/>
    <p:sldId id="412" r:id="rId22"/>
    <p:sldId id="397" r:id="rId23"/>
    <p:sldId id="399" r:id="rId24"/>
    <p:sldId id="400" r:id="rId25"/>
    <p:sldId id="401" r:id="rId26"/>
    <p:sldId id="402" r:id="rId27"/>
    <p:sldId id="403" r:id="rId28"/>
    <p:sldId id="404" r:id="rId29"/>
    <p:sldId id="405" r:id="rId30"/>
    <p:sldId id="406" r:id="rId31"/>
    <p:sldId id="407" r:id="rId32"/>
    <p:sldId id="408" r:id="rId33"/>
    <p:sldId id="409" r:id="rId34"/>
    <p:sldId id="410" r:id="rId35"/>
    <p:sldId id="411" r:id="rId36"/>
    <p:sldId id="301" r:id="rId37"/>
    <p:sldId id="303" r:id="rId38"/>
    <p:sldId id="413" r:id="rId39"/>
    <p:sldId id="414" r:id="rId40"/>
    <p:sldId id="415" r:id="rId41"/>
    <p:sldId id="416" r:id="rId42"/>
    <p:sldId id="417" r:id="rId43"/>
    <p:sldId id="418" r:id="rId44"/>
    <p:sldId id="419" r:id="rId45"/>
    <p:sldId id="398" r:id="rId46"/>
    <p:sldId id="420" r:id="rId47"/>
    <p:sldId id="421" r:id="rId48"/>
    <p:sldId id="422" r:id="rId49"/>
    <p:sldId id="258" r:id="rId50"/>
    <p:sldId id="423" r:id="rId51"/>
    <p:sldId id="424" r:id="rId52"/>
    <p:sldId id="425" r:id="rId53"/>
    <p:sldId id="426"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 id="440" r:id="rId67"/>
    <p:sldId id="441" r:id="rId68"/>
    <p:sldId id="442" r:id="rId69"/>
    <p:sldId id="443" r:id="rId70"/>
    <p:sldId id="444" r:id="rId71"/>
    <p:sldId id="445" r:id="rId72"/>
    <p:sldId id="446" r:id="rId73"/>
    <p:sldId id="259" r:id="rId74"/>
    <p:sldId id="447" r:id="rId75"/>
    <p:sldId id="448" r:id="rId76"/>
    <p:sldId id="449" r:id="rId77"/>
    <p:sldId id="498" r:id="rId78"/>
    <p:sldId id="509" r:id="rId79"/>
    <p:sldId id="511" r:id="rId80"/>
    <p:sldId id="512" r:id="rId81"/>
    <p:sldId id="514" r:id="rId82"/>
    <p:sldId id="515" r:id="rId83"/>
    <p:sldId id="517" r:id="rId84"/>
    <p:sldId id="518" r:id="rId85"/>
    <p:sldId id="519" r:id="rId86"/>
    <p:sldId id="520" r:id="rId87"/>
    <p:sldId id="522" r:id="rId88"/>
    <p:sldId id="524" r:id="rId89"/>
    <p:sldId id="523" r:id="rId90"/>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3792" autoAdjust="0"/>
  </p:normalViewPr>
  <p:slideViewPr>
    <p:cSldViewPr snapToGrid="0">
      <p:cViewPr varScale="1">
        <p:scale>
          <a:sx n="62" d="100"/>
          <a:sy n="62" d="100"/>
        </p:scale>
        <p:origin x="11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ine Harrington (UCC Academy)" userId="0e440535-a66e-48a3-8a53-3e386342c359" providerId="ADAL" clId="{33B9BA46-3D9E-481C-9C5B-286EED62F5AB}"/>
    <pc:docChg chg="delSld modSld">
      <pc:chgData name="Elaine Harrington (UCC Academy)" userId="0e440535-a66e-48a3-8a53-3e386342c359" providerId="ADAL" clId="{33B9BA46-3D9E-481C-9C5B-286EED62F5AB}" dt="2024-03-12T12:22:29.217" v="1" actId="20577"/>
      <pc:docMkLst>
        <pc:docMk/>
      </pc:docMkLst>
      <pc:sldChg chg="modSp mod">
        <pc:chgData name="Elaine Harrington (UCC Academy)" userId="0e440535-a66e-48a3-8a53-3e386342c359" providerId="ADAL" clId="{33B9BA46-3D9E-481C-9C5B-286EED62F5AB}" dt="2024-03-12T12:22:29.217" v="1" actId="20577"/>
        <pc:sldMkLst>
          <pc:docMk/>
          <pc:sldMk cId="2402851937" sldId="279"/>
        </pc:sldMkLst>
        <pc:spChg chg="mod">
          <ac:chgData name="Elaine Harrington (UCC Academy)" userId="0e440535-a66e-48a3-8a53-3e386342c359" providerId="ADAL" clId="{33B9BA46-3D9E-481C-9C5B-286EED62F5AB}" dt="2024-03-12T12:22:29.217" v="1" actId="20577"/>
          <ac:spMkLst>
            <pc:docMk/>
            <pc:sldMk cId="2402851937" sldId="279"/>
            <ac:spMk id="4" creationId="{00000000-0000-0000-0000-000000000000}"/>
          </ac:spMkLst>
        </pc:spChg>
      </pc:sldChg>
      <pc:sldChg chg="del">
        <pc:chgData name="Elaine Harrington (UCC Academy)" userId="0e440535-a66e-48a3-8a53-3e386342c359" providerId="ADAL" clId="{33B9BA46-3D9E-481C-9C5B-286EED62F5AB}" dt="2024-03-12T12:20:47.762" v="0" actId="47"/>
        <pc:sldMkLst>
          <pc:docMk/>
          <pc:sldMk cId="513874341" sldId="42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 Referrals Received</c:v>
                </c:pt>
              </c:strCache>
            </c:strRef>
          </c:tx>
          <c:spPr>
            <a:solidFill>
              <a:schemeClr val="accent1"/>
            </a:solidFill>
            <a:ln>
              <a:noFill/>
            </a:ln>
            <a:effectLst/>
          </c:spPr>
          <c:invertIfNegative val="0"/>
          <c:cat>
            <c:numRef>
              <c:f>Sheet1!$A$2:$A$14</c:f>
              <c:numCache>
                <c:formatCode>mmm\-yy</c:formatCode>
                <c:ptCount val="13"/>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numCache>
            </c:numRef>
          </c:cat>
          <c:val>
            <c:numRef>
              <c:f>Sheet1!$B$2:$B$14</c:f>
              <c:numCache>
                <c:formatCode>General</c:formatCode>
                <c:ptCount val="13"/>
                <c:pt idx="0">
                  <c:v>26</c:v>
                </c:pt>
                <c:pt idx="1">
                  <c:v>19</c:v>
                </c:pt>
                <c:pt idx="2">
                  <c:v>34</c:v>
                </c:pt>
                <c:pt idx="3">
                  <c:v>26</c:v>
                </c:pt>
                <c:pt idx="4">
                  <c:v>37</c:v>
                </c:pt>
                <c:pt idx="5">
                  <c:v>38</c:v>
                </c:pt>
                <c:pt idx="6">
                  <c:v>27</c:v>
                </c:pt>
                <c:pt idx="7">
                  <c:v>77</c:v>
                </c:pt>
                <c:pt idx="8">
                  <c:v>47</c:v>
                </c:pt>
                <c:pt idx="9">
                  <c:v>133</c:v>
                </c:pt>
                <c:pt idx="10">
                  <c:v>108</c:v>
                </c:pt>
                <c:pt idx="11">
                  <c:v>67</c:v>
                </c:pt>
                <c:pt idx="12">
                  <c:v>71</c:v>
                </c:pt>
              </c:numCache>
            </c:numRef>
          </c:val>
          <c:extLst>
            <c:ext xmlns:c16="http://schemas.microsoft.com/office/drawing/2014/chart" uri="{C3380CC4-5D6E-409C-BE32-E72D297353CC}">
              <c16:uniqueId val="{00000000-8E06-4092-9586-27EF7C10DD38}"/>
            </c:ext>
          </c:extLst>
        </c:ser>
        <c:dLbls>
          <c:showLegendKey val="0"/>
          <c:showVal val="0"/>
          <c:showCatName val="0"/>
          <c:showSerName val="0"/>
          <c:showPercent val="0"/>
          <c:showBubbleSize val="0"/>
        </c:dLbls>
        <c:gapWidth val="219"/>
        <c:overlap val="-27"/>
        <c:axId val="1910139312"/>
        <c:axId val="1909539904"/>
      </c:barChart>
      <c:dateAx>
        <c:axId val="1910139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9539904"/>
        <c:crosses val="autoZero"/>
        <c:auto val="1"/>
        <c:lblOffset val="100"/>
        <c:baseTimeUnit val="months"/>
      </c:dateAx>
      <c:valAx>
        <c:axId val="1909539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0139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4A97F-D0E2-4B89-B9B5-A655517D444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4712414-BE7E-4F31-8404-555C39BB18D3}">
      <dgm:prSet/>
      <dgm:spPr>
        <a:solidFill>
          <a:schemeClr val="accent6">
            <a:lumMod val="60000"/>
            <a:lumOff val="40000"/>
          </a:schemeClr>
        </a:solidFill>
        <a:ln>
          <a:solidFill>
            <a:schemeClr val="accent6">
              <a:lumMod val="40000"/>
              <a:lumOff val="60000"/>
            </a:schemeClr>
          </a:solidFill>
        </a:ln>
      </dgm:spPr>
      <dgm:t>
        <a:bodyPr/>
        <a:lstStyle/>
        <a:p>
          <a:r>
            <a:rPr lang="en-GB" b="1" dirty="0"/>
            <a:t>Symptoms</a:t>
          </a:r>
          <a:endParaRPr lang="en-US" dirty="0"/>
        </a:p>
      </dgm:t>
    </dgm:pt>
    <dgm:pt modelId="{F6361D9C-4580-46AF-8261-333028A5A79F}" type="parTrans" cxnId="{2DBF01A3-557C-483A-AAE2-AAB8E192D374}">
      <dgm:prSet/>
      <dgm:spPr/>
      <dgm:t>
        <a:bodyPr/>
        <a:lstStyle/>
        <a:p>
          <a:endParaRPr lang="en-US"/>
        </a:p>
      </dgm:t>
    </dgm:pt>
    <dgm:pt modelId="{5686F3DC-C72A-4E03-8490-B31CE12CC016}" type="sibTrans" cxnId="{2DBF01A3-557C-483A-AAE2-AAB8E192D374}">
      <dgm:prSet/>
      <dgm:spPr/>
      <dgm:t>
        <a:bodyPr/>
        <a:lstStyle/>
        <a:p>
          <a:endParaRPr lang="en-US"/>
        </a:p>
      </dgm:t>
    </dgm:pt>
    <dgm:pt modelId="{BABA3606-FEC9-4351-888F-AFA6E0DA2862}">
      <dgm:prSet/>
      <dgm:spPr>
        <a:solidFill>
          <a:schemeClr val="accent6">
            <a:lumMod val="60000"/>
            <a:lumOff val="40000"/>
          </a:schemeClr>
        </a:solidFill>
      </dgm:spPr>
      <dgm:t>
        <a:bodyPr/>
        <a:lstStyle/>
        <a:p>
          <a:r>
            <a:rPr lang="en-GB" b="1" dirty="0"/>
            <a:t>Cardiovascular risk factors</a:t>
          </a:r>
          <a:endParaRPr lang="en-US" dirty="0"/>
        </a:p>
      </dgm:t>
    </dgm:pt>
    <dgm:pt modelId="{1710CFBC-45B2-400E-A185-5423DC80E357}" type="parTrans" cxnId="{8561A913-BE67-46E8-A4F7-968CC3D0CE70}">
      <dgm:prSet/>
      <dgm:spPr/>
      <dgm:t>
        <a:bodyPr/>
        <a:lstStyle/>
        <a:p>
          <a:endParaRPr lang="en-US"/>
        </a:p>
      </dgm:t>
    </dgm:pt>
    <dgm:pt modelId="{0C219DA2-CD8A-43C8-B1BA-D16EF6C6714B}" type="sibTrans" cxnId="{8561A913-BE67-46E8-A4F7-968CC3D0CE70}">
      <dgm:prSet/>
      <dgm:spPr/>
      <dgm:t>
        <a:bodyPr/>
        <a:lstStyle/>
        <a:p>
          <a:endParaRPr lang="en-US"/>
        </a:p>
      </dgm:t>
    </dgm:pt>
    <dgm:pt modelId="{0F4F5EAD-C961-49ED-838F-7931F77D5082}">
      <dgm:prSet/>
      <dgm:spPr>
        <a:solidFill>
          <a:schemeClr val="accent6">
            <a:lumMod val="60000"/>
            <a:lumOff val="40000"/>
          </a:schemeClr>
        </a:solidFill>
      </dgm:spPr>
      <dgm:t>
        <a:bodyPr/>
        <a:lstStyle/>
        <a:p>
          <a:r>
            <a:rPr lang="en-GB" b="1" dirty="0"/>
            <a:t>Bone Health risk factors</a:t>
          </a:r>
          <a:endParaRPr lang="en-US" dirty="0"/>
        </a:p>
      </dgm:t>
    </dgm:pt>
    <dgm:pt modelId="{726A40AD-DE73-4578-886D-FA9A464902F5}" type="parTrans" cxnId="{F3065165-D961-4DC8-B373-B4C4914EEDC2}">
      <dgm:prSet/>
      <dgm:spPr/>
      <dgm:t>
        <a:bodyPr/>
        <a:lstStyle/>
        <a:p>
          <a:endParaRPr lang="en-US"/>
        </a:p>
      </dgm:t>
    </dgm:pt>
    <dgm:pt modelId="{CB46ABA4-8454-4CB6-85C4-46EF0AEF1915}" type="sibTrans" cxnId="{F3065165-D961-4DC8-B373-B4C4914EEDC2}">
      <dgm:prSet/>
      <dgm:spPr/>
      <dgm:t>
        <a:bodyPr/>
        <a:lstStyle/>
        <a:p>
          <a:endParaRPr lang="en-US"/>
        </a:p>
      </dgm:t>
    </dgm:pt>
    <dgm:pt modelId="{39CEE27C-3180-4444-82B4-D9B0A8EE8C81}">
      <dgm:prSet/>
      <dgm:spPr>
        <a:solidFill>
          <a:schemeClr val="accent6">
            <a:lumMod val="60000"/>
            <a:lumOff val="40000"/>
          </a:schemeClr>
        </a:solidFill>
      </dgm:spPr>
      <dgm:t>
        <a:bodyPr/>
        <a:lstStyle/>
        <a:p>
          <a:r>
            <a:rPr lang="en-US" b="1" dirty="0"/>
            <a:t>Breast Cancer risk factors</a:t>
          </a:r>
        </a:p>
      </dgm:t>
    </dgm:pt>
    <dgm:pt modelId="{B4D1F302-5B1F-41C1-9A26-B56B6A617237}" type="parTrans" cxnId="{53C2E6CE-3E96-4239-8EEB-90441767C990}">
      <dgm:prSet/>
      <dgm:spPr/>
      <dgm:t>
        <a:bodyPr/>
        <a:lstStyle/>
        <a:p>
          <a:endParaRPr lang="en-US"/>
        </a:p>
      </dgm:t>
    </dgm:pt>
    <dgm:pt modelId="{DE575147-B336-4594-92D3-4C5D9E3FFFF4}" type="sibTrans" cxnId="{53C2E6CE-3E96-4239-8EEB-90441767C990}">
      <dgm:prSet/>
      <dgm:spPr/>
      <dgm:t>
        <a:bodyPr/>
        <a:lstStyle/>
        <a:p>
          <a:endParaRPr lang="en-US"/>
        </a:p>
      </dgm:t>
    </dgm:pt>
    <dgm:pt modelId="{8ADA64E4-1FBE-4E46-8B41-596FA6C9C397}">
      <dgm:prSet/>
      <dgm:spPr>
        <a:solidFill>
          <a:schemeClr val="accent6">
            <a:lumMod val="60000"/>
            <a:lumOff val="40000"/>
          </a:schemeClr>
        </a:solidFill>
      </dgm:spPr>
      <dgm:t>
        <a:bodyPr/>
        <a:lstStyle/>
        <a:p>
          <a:r>
            <a:rPr lang="en-GB" b="1"/>
            <a:t>Periods</a:t>
          </a:r>
          <a:endParaRPr lang="en-US"/>
        </a:p>
      </dgm:t>
    </dgm:pt>
    <dgm:pt modelId="{CFBA00A7-A6F5-4E17-A7DE-80D63997AE3A}" type="parTrans" cxnId="{4AB2856F-652D-4852-A55A-4D5CD71FEF4B}">
      <dgm:prSet/>
      <dgm:spPr/>
      <dgm:t>
        <a:bodyPr/>
        <a:lstStyle/>
        <a:p>
          <a:endParaRPr lang="en-US"/>
        </a:p>
      </dgm:t>
    </dgm:pt>
    <dgm:pt modelId="{8513E266-9B0E-4A88-A716-EAF3A0BB37DA}" type="sibTrans" cxnId="{4AB2856F-652D-4852-A55A-4D5CD71FEF4B}">
      <dgm:prSet/>
      <dgm:spPr/>
      <dgm:t>
        <a:bodyPr/>
        <a:lstStyle/>
        <a:p>
          <a:endParaRPr lang="en-US"/>
        </a:p>
      </dgm:t>
    </dgm:pt>
    <dgm:pt modelId="{EE6DDB7E-40FD-456F-8620-F7CA3710AFE8}">
      <dgm:prSet/>
      <dgm:spPr>
        <a:solidFill>
          <a:schemeClr val="accent6">
            <a:lumMod val="60000"/>
            <a:lumOff val="40000"/>
          </a:schemeClr>
        </a:solidFill>
      </dgm:spPr>
      <dgm:t>
        <a:bodyPr/>
        <a:lstStyle/>
        <a:p>
          <a:r>
            <a:rPr lang="en-GB" b="1" dirty="0"/>
            <a:t>Contraception</a:t>
          </a:r>
          <a:endParaRPr lang="en-US" dirty="0"/>
        </a:p>
      </dgm:t>
    </dgm:pt>
    <dgm:pt modelId="{D775B9F1-F7D7-4002-8D38-497A932E7CB0}" type="parTrans" cxnId="{9CB8FDAA-B625-435D-B635-C13F2B22667B}">
      <dgm:prSet/>
      <dgm:spPr/>
      <dgm:t>
        <a:bodyPr/>
        <a:lstStyle/>
        <a:p>
          <a:endParaRPr lang="en-US"/>
        </a:p>
      </dgm:t>
    </dgm:pt>
    <dgm:pt modelId="{1E862CEA-B37A-4DAD-82BE-8A21C92EF74A}" type="sibTrans" cxnId="{9CB8FDAA-B625-435D-B635-C13F2B22667B}">
      <dgm:prSet/>
      <dgm:spPr/>
      <dgm:t>
        <a:bodyPr/>
        <a:lstStyle/>
        <a:p>
          <a:endParaRPr lang="en-US"/>
        </a:p>
      </dgm:t>
    </dgm:pt>
    <dgm:pt modelId="{28AA10CF-8905-4388-B6E4-4317CF208C31}">
      <dgm:prSet/>
      <dgm:spPr>
        <a:solidFill>
          <a:schemeClr val="accent6">
            <a:lumMod val="60000"/>
            <a:lumOff val="40000"/>
          </a:schemeClr>
        </a:solidFill>
      </dgm:spPr>
      <dgm:t>
        <a:bodyPr/>
        <a:lstStyle/>
        <a:p>
          <a:r>
            <a:rPr lang="en-GB" b="1" dirty="0"/>
            <a:t>GSM</a:t>
          </a:r>
          <a:endParaRPr lang="en-US" dirty="0"/>
        </a:p>
      </dgm:t>
    </dgm:pt>
    <dgm:pt modelId="{015F38B5-110A-4414-B000-9A191283087E}" type="parTrans" cxnId="{97F6EFB1-23AB-4B1A-B5A9-78995E187590}">
      <dgm:prSet/>
      <dgm:spPr/>
      <dgm:t>
        <a:bodyPr/>
        <a:lstStyle/>
        <a:p>
          <a:endParaRPr lang="en-US"/>
        </a:p>
      </dgm:t>
    </dgm:pt>
    <dgm:pt modelId="{254DF895-AA4A-4688-92EA-2051ED2A33CB}" type="sibTrans" cxnId="{97F6EFB1-23AB-4B1A-B5A9-78995E187590}">
      <dgm:prSet/>
      <dgm:spPr/>
      <dgm:t>
        <a:bodyPr/>
        <a:lstStyle/>
        <a:p>
          <a:endParaRPr lang="en-US"/>
        </a:p>
      </dgm:t>
    </dgm:pt>
    <dgm:pt modelId="{A3D581C9-BDEC-49EB-A723-92E2D0C63175}">
      <dgm:prSet/>
      <dgm:spPr>
        <a:solidFill>
          <a:schemeClr val="accent6">
            <a:lumMod val="60000"/>
            <a:lumOff val="40000"/>
          </a:schemeClr>
        </a:solidFill>
      </dgm:spPr>
      <dgm:t>
        <a:bodyPr/>
        <a:lstStyle/>
        <a:p>
          <a:r>
            <a:rPr lang="en-GB" b="1" dirty="0"/>
            <a:t>Lifestyle &amp; Screening</a:t>
          </a:r>
          <a:endParaRPr lang="en-US" dirty="0"/>
        </a:p>
      </dgm:t>
    </dgm:pt>
    <dgm:pt modelId="{71BB7439-CEE4-403C-97DE-D4E08B53C7B9}" type="parTrans" cxnId="{A7BCEA8E-C9A2-43F6-A6B1-8E082D348235}">
      <dgm:prSet/>
      <dgm:spPr/>
      <dgm:t>
        <a:bodyPr/>
        <a:lstStyle/>
        <a:p>
          <a:endParaRPr lang="en-US"/>
        </a:p>
      </dgm:t>
    </dgm:pt>
    <dgm:pt modelId="{FFF12C76-81CA-4E7C-91B1-1EE0A7153A6E}" type="sibTrans" cxnId="{A7BCEA8E-C9A2-43F6-A6B1-8E082D348235}">
      <dgm:prSet/>
      <dgm:spPr/>
      <dgm:t>
        <a:bodyPr/>
        <a:lstStyle/>
        <a:p>
          <a:endParaRPr lang="en-US"/>
        </a:p>
      </dgm:t>
    </dgm:pt>
    <dgm:pt modelId="{620BA3BB-4BE7-47AF-B099-E1904854764C}">
      <dgm:prSet/>
      <dgm:spPr>
        <a:solidFill>
          <a:schemeClr val="accent6">
            <a:lumMod val="60000"/>
            <a:lumOff val="40000"/>
          </a:schemeClr>
        </a:solidFill>
      </dgm:spPr>
      <dgm:t>
        <a:bodyPr/>
        <a:lstStyle/>
        <a:p>
          <a:r>
            <a:rPr lang="en-GB" b="1" dirty="0"/>
            <a:t>Education &amp; Treatment options</a:t>
          </a:r>
          <a:endParaRPr lang="en-US" dirty="0"/>
        </a:p>
      </dgm:t>
    </dgm:pt>
    <dgm:pt modelId="{79CC5B03-62BE-4D83-B44A-3F4350A49FBF}" type="parTrans" cxnId="{F16F310B-B332-4687-923E-4447C0BCA090}">
      <dgm:prSet/>
      <dgm:spPr/>
      <dgm:t>
        <a:bodyPr/>
        <a:lstStyle/>
        <a:p>
          <a:endParaRPr lang="en-US"/>
        </a:p>
      </dgm:t>
    </dgm:pt>
    <dgm:pt modelId="{8D1F0A65-DE60-4E25-A1F6-A5A3A4175D71}" type="sibTrans" cxnId="{F16F310B-B332-4687-923E-4447C0BCA090}">
      <dgm:prSet/>
      <dgm:spPr/>
      <dgm:t>
        <a:bodyPr/>
        <a:lstStyle/>
        <a:p>
          <a:endParaRPr lang="en-US"/>
        </a:p>
      </dgm:t>
    </dgm:pt>
    <dgm:pt modelId="{24E257EE-BD2D-49CB-9C2A-684A0476E0E0}" type="pres">
      <dgm:prSet presAssocID="{E474A97F-D0E2-4B89-B9B5-A655517D4440}" presName="diagram" presStyleCnt="0">
        <dgm:presLayoutVars>
          <dgm:dir/>
          <dgm:resizeHandles val="exact"/>
        </dgm:presLayoutVars>
      </dgm:prSet>
      <dgm:spPr/>
    </dgm:pt>
    <dgm:pt modelId="{CA7C50F9-8921-4D5C-A201-4DF17840FA8B}" type="pres">
      <dgm:prSet presAssocID="{44712414-BE7E-4F31-8404-555C39BB18D3}" presName="node" presStyleLbl="node1" presStyleIdx="0" presStyleCnt="9">
        <dgm:presLayoutVars>
          <dgm:bulletEnabled val="1"/>
        </dgm:presLayoutVars>
      </dgm:prSet>
      <dgm:spPr/>
    </dgm:pt>
    <dgm:pt modelId="{BDA79724-0251-416A-A3C0-A1DA43FFE3FB}" type="pres">
      <dgm:prSet presAssocID="{5686F3DC-C72A-4E03-8490-B31CE12CC016}" presName="sibTrans" presStyleCnt="0"/>
      <dgm:spPr/>
    </dgm:pt>
    <dgm:pt modelId="{554319B2-BE96-4450-BEA7-1CB16258DB1F}" type="pres">
      <dgm:prSet presAssocID="{BABA3606-FEC9-4351-888F-AFA6E0DA2862}" presName="node" presStyleLbl="node1" presStyleIdx="1" presStyleCnt="9">
        <dgm:presLayoutVars>
          <dgm:bulletEnabled val="1"/>
        </dgm:presLayoutVars>
      </dgm:prSet>
      <dgm:spPr/>
    </dgm:pt>
    <dgm:pt modelId="{34E07EE0-FB1E-4E81-80F5-DB0CC54FAF7B}" type="pres">
      <dgm:prSet presAssocID="{0C219DA2-CD8A-43C8-B1BA-D16EF6C6714B}" presName="sibTrans" presStyleCnt="0"/>
      <dgm:spPr/>
    </dgm:pt>
    <dgm:pt modelId="{79F85D42-A2DD-4159-B003-0E01E5570235}" type="pres">
      <dgm:prSet presAssocID="{0F4F5EAD-C961-49ED-838F-7931F77D5082}" presName="node" presStyleLbl="node1" presStyleIdx="2" presStyleCnt="9">
        <dgm:presLayoutVars>
          <dgm:bulletEnabled val="1"/>
        </dgm:presLayoutVars>
      </dgm:prSet>
      <dgm:spPr/>
    </dgm:pt>
    <dgm:pt modelId="{043E3D12-0425-40AB-BA4B-FC65FDF3CF0E}" type="pres">
      <dgm:prSet presAssocID="{CB46ABA4-8454-4CB6-85C4-46EF0AEF1915}" presName="sibTrans" presStyleCnt="0"/>
      <dgm:spPr/>
    </dgm:pt>
    <dgm:pt modelId="{3F12018F-5A4F-4C2D-9D39-6A6C0579FC51}" type="pres">
      <dgm:prSet presAssocID="{39CEE27C-3180-4444-82B4-D9B0A8EE8C81}" presName="node" presStyleLbl="node1" presStyleIdx="3" presStyleCnt="9">
        <dgm:presLayoutVars>
          <dgm:bulletEnabled val="1"/>
        </dgm:presLayoutVars>
      </dgm:prSet>
      <dgm:spPr/>
    </dgm:pt>
    <dgm:pt modelId="{627F11E2-CCA6-4DDF-BD60-CBDD935B1028}" type="pres">
      <dgm:prSet presAssocID="{DE575147-B336-4594-92D3-4C5D9E3FFFF4}" presName="sibTrans" presStyleCnt="0"/>
      <dgm:spPr/>
    </dgm:pt>
    <dgm:pt modelId="{74F61FD2-66BE-4CFB-80DB-B2697F31B5B0}" type="pres">
      <dgm:prSet presAssocID="{8ADA64E4-1FBE-4E46-8B41-596FA6C9C397}" presName="node" presStyleLbl="node1" presStyleIdx="4" presStyleCnt="9" custLinFactNeighborX="467" custLinFactNeighborY="-2337">
        <dgm:presLayoutVars>
          <dgm:bulletEnabled val="1"/>
        </dgm:presLayoutVars>
      </dgm:prSet>
      <dgm:spPr/>
    </dgm:pt>
    <dgm:pt modelId="{3F0E90E5-4F0D-46FA-B98D-6B5539F8762B}" type="pres">
      <dgm:prSet presAssocID="{8513E266-9B0E-4A88-A716-EAF3A0BB37DA}" presName="sibTrans" presStyleCnt="0"/>
      <dgm:spPr/>
    </dgm:pt>
    <dgm:pt modelId="{A4B786B2-A1AF-44AF-B113-D0C3C3D0AD2F}" type="pres">
      <dgm:prSet presAssocID="{EE6DDB7E-40FD-456F-8620-F7CA3710AFE8}" presName="node" presStyleLbl="node1" presStyleIdx="5" presStyleCnt="9">
        <dgm:presLayoutVars>
          <dgm:bulletEnabled val="1"/>
        </dgm:presLayoutVars>
      </dgm:prSet>
      <dgm:spPr/>
    </dgm:pt>
    <dgm:pt modelId="{6309A6E0-622E-45B6-8F40-A78C4299E36C}" type="pres">
      <dgm:prSet presAssocID="{1E862CEA-B37A-4DAD-82BE-8A21C92EF74A}" presName="sibTrans" presStyleCnt="0"/>
      <dgm:spPr/>
    </dgm:pt>
    <dgm:pt modelId="{83CC1A08-B832-4F06-98BD-23746704D1FF}" type="pres">
      <dgm:prSet presAssocID="{28AA10CF-8905-4388-B6E4-4317CF208C31}" presName="node" presStyleLbl="node1" presStyleIdx="6" presStyleCnt="9" custLinFactNeighborX="-702" custLinFactNeighborY="4682">
        <dgm:presLayoutVars>
          <dgm:bulletEnabled val="1"/>
        </dgm:presLayoutVars>
      </dgm:prSet>
      <dgm:spPr/>
    </dgm:pt>
    <dgm:pt modelId="{DC1B22E2-D896-4D17-A96D-3B2FA38CDA66}" type="pres">
      <dgm:prSet presAssocID="{254DF895-AA4A-4688-92EA-2051ED2A33CB}" presName="sibTrans" presStyleCnt="0"/>
      <dgm:spPr/>
    </dgm:pt>
    <dgm:pt modelId="{2CA21CEF-BC78-47B1-A5B1-323CB132907C}" type="pres">
      <dgm:prSet presAssocID="{A3D581C9-BDEC-49EB-A723-92E2D0C63175}" presName="node" presStyleLbl="node1" presStyleIdx="7" presStyleCnt="9" custLinFactNeighborX="-552" custLinFactNeighborY="-2333">
        <dgm:presLayoutVars>
          <dgm:bulletEnabled val="1"/>
        </dgm:presLayoutVars>
      </dgm:prSet>
      <dgm:spPr/>
    </dgm:pt>
    <dgm:pt modelId="{66B4DC3F-7B3E-46F7-8987-54D08639B553}" type="pres">
      <dgm:prSet presAssocID="{FFF12C76-81CA-4E7C-91B1-1EE0A7153A6E}" presName="sibTrans" presStyleCnt="0"/>
      <dgm:spPr/>
    </dgm:pt>
    <dgm:pt modelId="{7551220D-14F1-4435-B32E-B8ABA8DF635A}" type="pres">
      <dgm:prSet presAssocID="{620BA3BB-4BE7-47AF-B099-E1904854764C}" presName="node" presStyleLbl="node1" presStyleIdx="8" presStyleCnt="9">
        <dgm:presLayoutVars>
          <dgm:bulletEnabled val="1"/>
        </dgm:presLayoutVars>
      </dgm:prSet>
      <dgm:spPr/>
    </dgm:pt>
  </dgm:ptLst>
  <dgm:cxnLst>
    <dgm:cxn modelId="{65003F01-44A0-4789-ACF4-BA393B354C7D}" type="presOf" srcId="{EE6DDB7E-40FD-456F-8620-F7CA3710AFE8}" destId="{A4B786B2-A1AF-44AF-B113-D0C3C3D0AD2F}" srcOrd="0" destOrd="0" presId="urn:microsoft.com/office/officeart/2005/8/layout/default"/>
    <dgm:cxn modelId="{F16F310B-B332-4687-923E-4447C0BCA090}" srcId="{E474A97F-D0E2-4B89-B9B5-A655517D4440}" destId="{620BA3BB-4BE7-47AF-B099-E1904854764C}" srcOrd="8" destOrd="0" parTransId="{79CC5B03-62BE-4D83-B44A-3F4350A49FBF}" sibTransId="{8D1F0A65-DE60-4E25-A1F6-A5A3A4175D71}"/>
    <dgm:cxn modelId="{B58BBE0C-5B6A-49A1-ACA8-A06598531E47}" type="presOf" srcId="{44712414-BE7E-4F31-8404-555C39BB18D3}" destId="{CA7C50F9-8921-4D5C-A201-4DF17840FA8B}" srcOrd="0" destOrd="0" presId="urn:microsoft.com/office/officeart/2005/8/layout/default"/>
    <dgm:cxn modelId="{8561A913-BE67-46E8-A4F7-968CC3D0CE70}" srcId="{E474A97F-D0E2-4B89-B9B5-A655517D4440}" destId="{BABA3606-FEC9-4351-888F-AFA6E0DA2862}" srcOrd="1" destOrd="0" parTransId="{1710CFBC-45B2-400E-A185-5423DC80E357}" sibTransId="{0C219DA2-CD8A-43C8-B1BA-D16EF6C6714B}"/>
    <dgm:cxn modelId="{54DBF71D-7543-4549-9B23-D551EA658FCF}" type="presOf" srcId="{28AA10CF-8905-4388-B6E4-4317CF208C31}" destId="{83CC1A08-B832-4F06-98BD-23746704D1FF}" srcOrd="0" destOrd="0" presId="urn:microsoft.com/office/officeart/2005/8/layout/default"/>
    <dgm:cxn modelId="{F3065165-D961-4DC8-B373-B4C4914EEDC2}" srcId="{E474A97F-D0E2-4B89-B9B5-A655517D4440}" destId="{0F4F5EAD-C961-49ED-838F-7931F77D5082}" srcOrd="2" destOrd="0" parTransId="{726A40AD-DE73-4578-886D-FA9A464902F5}" sibTransId="{CB46ABA4-8454-4CB6-85C4-46EF0AEF1915}"/>
    <dgm:cxn modelId="{4AB2856F-652D-4852-A55A-4D5CD71FEF4B}" srcId="{E474A97F-D0E2-4B89-B9B5-A655517D4440}" destId="{8ADA64E4-1FBE-4E46-8B41-596FA6C9C397}" srcOrd="4" destOrd="0" parTransId="{CFBA00A7-A6F5-4E17-A7DE-80D63997AE3A}" sibTransId="{8513E266-9B0E-4A88-A716-EAF3A0BB37DA}"/>
    <dgm:cxn modelId="{689EF258-AAF5-48F3-A405-89D3D080B2C0}" type="presOf" srcId="{0F4F5EAD-C961-49ED-838F-7931F77D5082}" destId="{79F85D42-A2DD-4159-B003-0E01E5570235}" srcOrd="0" destOrd="0" presId="urn:microsoft.com/office/officeart/2005/8/layout/default"/>
    <dgm:cxn modelId="{D8CB9383-6B30-4F03-AC96-5DAA18B4A157}" type="presOf" srcId="{E474A97F-D0E2-4B89-B9B5-A655517D4440}" destId="{24E257EE-BD2D-49CB-9C2A-684A0476E0E0}" srcOrd="0" destOrd="0" presId="urn:microsoft.com/office/officeart/2005/8/layout/default"/>
    <dgm:cxn modelId="{A7BCEA8E-C9A2-43F6-A6B1-8E082D348235}" srcId="{E474A97F-D0E2-4B89-B9B5-A655517D4440}" destId="{A3D581C9-BDEC-49EB-A723-92E2D0C63175}" srcOrd="7" destOrd="0" parTransId="{71BB7439-CEE4-403C-97DE-D4E08B53C7B9}" sibTransId="{FFF12C76-81CA-4E7C-91B1-1EE0A7153A6E}"/>
    <dgm:cxn modelId="{A1757195-8E4A-48BB-A900-B0D4B7740BC6}" type="presOf" srcId="{620BA3BB-4BE7-47AF-B099-E1904854764C}" destId="{7551220D-14F1-4435-B32E-B8ABA8DF635A}" srcOrd="0" destOrd="0" presId="urn:microsoft.com/office/officeart/2005/8/layout/default"/>
    <dgm:cxn modelId="{2DBF01A3-557C-483A-AAE2-AAB8E192D374}" srcId="{E474A97F-D0E2-4B89-B9B5-A655517D4440}" destId="{44712414-BE7E-4F31-8404-555C39BB18D3}" srcOrd="0" destOrd="0" parTransId="{F6361D9C-4580-46AF-8261-333028A5A79F}" sibTransId="{5686F3DC-C72A-4E03-8490-B31CE12CC016}"/>
    <dgm:cxn modelId="{9CB8FDAA-B625-435D-B635-C13F2B22667B}" srcId="{E474A97F-D0E2-4B89-B9B5-A655517D4440}" destId="{EE6DDB7E-40FD-456F-8620-F7CA3710AFE8}" srcOrd="5" destOrd="0" parTransId="{D775B9F1-F7D7-4002-8D38-497A932E7CB0}" sibTransId="{1E862CEA-B37A-4DAD-82BE-8A21C92EF74A}"/>
    <dgm:cxn modelId="{AF18CCB1-290F-4312-BF26-1189610160D4}" type="presOf" srcId="{39CEE27C-3180-4444-82B4-D9B0A8EE8C81}" destId="{3F12018F-5A4F-4C2D-9D39-6A6C0579FC51}" srcOrd="0" destOrd="0" presId="urn:microsoft.com/office/officeart/2005/8/layout/default"/>
    <dgm:cxn modelId="{97F6EFB1-23AB-4B1A-B5A9-78995E187590}" srcId="{E474A97F-D0E2-4B89-B9B5-A655517D4440}" destId="{28AA10CF-8905-4388-B6E4-4317CF208C31}" srcOrd="6" destOrd="0" parTransId="{015F38B5-110A-4414-B000-9A191283087E}" sibTransId="{254DF895-AA4A-4688-92EA-2051ED2A33CB}"/>
    <dgm:cxn modelId="{EADF57B6-B29D-4CEA-BF87-8060BD03A8A9}" type="presOf" srcId="{A3D581C9-BDEC-49EB-A723-92E2D0C63175}" destId="{2CA21CEF-BC78-47B1-A5B1-323CB132907C}" srcOrd="0" destOrd="0" presId="urn:microsoft.com/office/officeart/2005/8/layout/default"/>
    <dgm:cxn modelId="{53C2E6CE-3E96-4239-8EEB-90441767C990}" srcId="{E474A97F-D0E2-4B89-B9B5-A655517D4440}" destId="{39CEE27C-3180-4444-82B4-D9B0A8EE8C81}" srcOrd="3" destOrd="0" parTransId="{B4D1F302-5B1F-41C1-9A26-B56B6A617237}" sibTransId="{DE575147-B336-4594-92D3-4C5D9E3FFFF4}"/>
    <dgm:cxn modelId="{F48B90D4-6CC0-4247-B69F-D2F9A12A4E9C}" type="presOf" srcId="{8ADA64E4-1FBE-4E46-8B41-596FA6C9C397}" destId="{74F61FD2-66BE-4CFB-80DB-B2697F31B5B0}" srcOrd="0" destOrd="0" presId="urn:microsoft.com/office/officeart/2005/8/layout/default"/>
    <dgm:cxn modelId="{531874E7-8224-4C60-B71E-61CA9BC1A56C}" type="presOf" srcId="{BABA3606-FEC9-4351-888F-AFA6E0DA2862}" destId="{554319B2-BE96-4450-BEA7-1CB16258DB1F}" srcOrd="0" destOrd="0" presId="urn:microsoft.com/office/officeart/2005/8/layout/default"/>
    <dgm:cxn modelId="{E2176344-7958-4C7D-B996-6E144E9BF869}" type="presParOf" srcId="{24E257EE-BD2D-49CB-9C2A-684A0476E0E0}" destId="{CA7C50F9-8921-4D5C-A201-4DF17840FA8B}" srcOrd="0" destOrd="0" presId="urn:microsoft.com/office/officeart/2005/8/layout/default"/>
    <dgm:cxn modelId="{0C3BE024-3E2A-46E3-9E79-B199F3074BDB}" type="presParOf" srcId="{24E257EE-BD2D-49CB-9C2A-684A0476E0E0}" destId="{BDA79724-0251-416A-A3C0-A1DA43FFE3FB}" srcOrd="1" destOrd="0" presId="urn:microsoft.com/office/officeart/2005/8/layout/default"/>
    <dgm:cxn modelId="{2ED6509D-0D1C-4EA3-8C9F-D7F0DFB66306}" type="presParOf" srcId="{24E257EE-BD2D-49CB-9C2A-684A0476E0E0}" destId="{554319B2-BE96-4450-BEA7-1CB16258DB1F}" srcOrd="2" destOrd="0" presId="urn:microsoft.com/office/officeart/2005/8/layout/default"/>
    <dgm:cxn modelId="{320FEA42-EF07-424C-B84C-2B012E0B063D}" type="presParOf" srcId="{24E257EE-BD2D-49CB-9C2A-684A0476E0E0}" destId="{34E07EE0-FB1E-4E81-80F5-DB0CC54FAF7B}" srcOrd="3" destOrd="0" presId="urn:microsoft.com/office/officeart/2005/8/layout/default"/>
    <dgm:cxn modelId="{FF79E26C-D5A5-42E5-A5E0-D30F3B579DF1}" type="presParOf" srcId="{24E257EE-BD2D-49CB-9C2A-684A0476E0E0}" destId="{79F85D42-A2DD-4159-B003-0E01E5570235}" srcOrd="4" destOrd="0" presId="urn:microsoft.com/office/officeart/2005/8/layout/default"/>
    <dgm:cxn modelId="{EF32BFBC-E5E3-4EF8-BC0F-EDB3E66DBE2E}" type="presParOf" srcId="{24E257EE-BD2D-49CB-9C2A-684A0476E0E0}" destId="{043E3D12-0425-40AB-BA4B-FC65FDF3CF0E}" srcOrd="5" destOrd="0" presId="urn:microsoft.com/office/officeart/2005/8/layout/default"/>
    <dgm:cxn modelId="{8E2BC1ED-0A95-47BF-B75B-0D78B87CA3A0}" type="presParOf" srcId="{24E257EE-BD2D-49CB-9C2A-684A0476E0E0}" destId="{3F12018F-5A4F-4C2D-9D39-6A6C0579FC51}" srcOrd="6" destOrd="0" presId="urn:microsoft.com/office/officeart/2005/8/layout/default"/>
    <dgm:cxn modelId="{D8DB7054-9BCA-41A4-81A7-55F490FB4B61}" type="presParOf" srcId="{24E257EE-BD2D-49CB-9C2A-684A0476E0E0}" destId="{627F11E2-CCA6-4DDF-BD60-CBDD935B1028}" srcOrd="7" destOrd="0" presId="urn:microsoft.com/office/officeart/2005/8/layout/default"/>
    <dgm:cxn modelId="{DB8CAD09-A618-47F3-A85E-35D3FE7956B2}" type="presParOf" srcId="{24E257EE-BD2D-49CB-9C2A-684A0476E0E0}" destId="{74F61FD2-66BE-4CFB-80DB-B2697F31B5B0}" srcOrd="8" destOrd="0" presId="urn:microsoft.com/office/officeart/2005/8/layout/default"/>
    <dgm:cxn modelId="{C1D66EDE-4F87-41DA-A648-E29080DF28BE}" type="presParOf" srcId="{24E257EE-BD2D-49CB-9C2A-684A0476E0E0}" destId="{3F0E90E5-4F0D-46FA-B98D-6B5539F8762B}" srcOrd="9" destOrd="0" presId="urn:microsoft.com/office/officeart/2005/8/layout/default"/>
    <dgm:cxn modelId="{28CE87BA-BBF0-47C4-9AF2-2209F13E2427}" type="presParOf" srcId="{24E257EE-BD2D-49CB-9C2A-684A0476E0E0}" destId="{A4B786B2-A1AF-44AF-B113-D0C3C3D0AD2F}" srcOrd="10" destOrd="0" presId="urn:microsoft.com/office/officeart/2005/8/layout/default"/>
    <dgm:cxn modelId="{A01936D8-B9B5-4CBF-8E4D-B6E0760ED8DF}" type="presParOf" srcId="{24E257EE-BD2D-49CB-9C2A-684A0476E0E0}" destId="{6309A6E0-622E-45B6-8F40-A78C4299E36C}" srcOrd="11" destOrd="0" presId="urn:microsoft.com/office/officeart/2005/8/layout/default"/>
    <dgm:cxn modelId="{16BC1B55-6B55-411F-9110-66F81CB1C277}" type="presParOf" srcId="{24E257EE-BD2D-49CB-9C2A-684A0476E0E0}" destId="{83CC1A08-B832-4F06-98BD-23746704D1FF}" srcOrd="12" destOrd="0" presId="urn:microsoft.com/office/officeart/2005/8/layout/default"/>
    <dgm:cxn modelId="{4208AFA3-67D5-493F-ADFC-AF295A287667}" type="presParOf" srcId="{24E257EE-BD2D-49CB-9C2A-684A0476E0E0}" destId="{DC1B22E2-D896-4D17-A96D-3B2FA38CDA66}" srcOrd="13" destOrd="0" presId="urn:microsoft.com/office/officeart/2005/8/layout/default"/>
    <dgm:cxn modelId="{C1019D97-C8FB-4D03-872E-0E82F3D586F1}" type="presParOf" srcId="{24E257EE-BD2D-49CB-9C2A-684A0476E0E0}" destId="{2CA21CEF-BC78-47B1-A5B1-323CB132907C}" srcOrd="14" destOrd="0" presId="urn:microsoft.com/office/officeart/2005/8/layout/default"/>
    <dgm:cxn modelId="{833791DE-263F-411A-A24C-EF583BB07CB5}" type="presParOf" srcId="{24E257EE-BD2D-49CB-9C2A-684A0476E0E0}" destId="{66B4DC3F-7B3E-46F7-8987-54D08639B553}" srcOrd="15" destOrd="0" presId="urn:microsoft.com/office/officeart/2005/8/layout/default"/>
    <dgm:cxn modelId="{3AE7936A-6F35-44DA-9111-90165346182E}" type="presParOf" srcId="{24E257EE-BD2D-49CB-9C2A-684A0476E0E0}" destId="{7551220D-14F1-4435-B32E-B8ABA8DF635A}"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C50F9-8921-4D5C-A201-4DF17840FA8B}">
      <dsp:nvSpPr>
        <dsp:cNvPr id="0" name=""/>
        <dsp:cNvSpPr/>
      </dsp:nvSpPr>
      <dsp:spPr>
        <a:xfrm>
          <a:off x="1086094" y="55"/>
          <a:ext cx="2198262" cy="1318957"/>
        </a:xfrm>
        <a:prstGeom prst="rect">
          <a:avLst/>
        </a:prstGeom>
        <a:solidFill>
          <a:schemeClr val="accent6">
            <a:lumMod val="60000"/>
            <a:lumOff val="40000"/>
          </a:schemeClr>
        </a:solid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Symptoms</a:t>
          </a:r>
          <a:endParaRPr lang="en-US" sz="2500" kern="1200" dirty="0"/>
        </a:p>
      </dsp:txBody>
      <dsp:txXfrm>
        <a:off x="1086094" y="55"/>
        <a:ext cx="2198262" cy="1318957"/>
      </dsp:txXfrm>
    </dsp:sp>
    <dsp:sp modelId="{554319B2-BE96-4450-BEA7-1CB16258DB1F}">
      <dsp:nvSpPr>
        <dsp:cNvPr id="0" name=""/>
        <dsp:cNvSpPr/>
      </dsp:nvSpPr>
      <dsp:spPr>
        <a:xfrm>
          <a:off x="3504183" y="55"/>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Cardiovascular risk factors</a:t>
          </a:r>
          <a:endParaRPr lang="en-US" sz="2500" kern="1200" dirty="0"/>
        </a:p>
      </dsp:txBody>
      <dsp:txXfrm>
        <a:off x="3504183" y="55"/>
        <a:ext cx="2198262" cy="1318957"/>
      </dsp:txXfrm>
    </dsp:sp>
    <dsp:sp modelId="{79F85D42-A2DD-4159-B003-0E01E5570235}">
      <dsp:nvSpPr>
        <dsp:cNvPr id="0" name=""/>
        <dsp:cNvSpPr/>
      </dsp:nvSpPr>
      <dsp:spPr>
        <a:xfrm>
          <a:off x="5922272" y="55"/>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Bone Health risk factors</a:t>
          </a:r>
          <a:endParaRPr lang="en-US" sz="2500" kern="1200" dirty="0"/>
        </a:p>
      </dsp:txBody>
      <dsp:txXfrm>
        <a:off x="5922272" y="55"/>
        <a:ext cx="2198262" cy="1318957"/>
      </dsp:txXfrm>
    </dsp:sp>
    <dsp:sp modelId="{3F12018F-5A4F-4C2D-9D39-6A6C0579FC51}">
      <dsp:nvSpPr>
        <dsp:cNvPr id="0" name=""/>
        <dsp:cNvSpPr/>
      </dsp:nvSpPr>
      <dsp:spPr>
        <a:xfrm>
          <a:off x="1086094" y="1538839"/>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Breast Cancer risk factors</a:t>
          </a:r>
        </a:p>
      </dsp:txBody>
      <dsp:txXfrm>
        <a:off x="1086094" y="1538839"/>
        <a:ext cx="2198262" cy="1318957"/>
      </dsp:txXfrm>
    </dsp:sp>
    <dsp:sp modelId="{74F61FD2-66BE-4CFB-80DB-B2697F31B5B0}">
      <dsp:nvSpPr>
        <dsp:cNvPr id="0" name=""/>
        <dsp:cNvSpPr/>
      </dsp:nvSpPr>
      <dsp:spPr>
        <a:xfrm>
          <a:off x="3514449" y="1508015"/>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a:t>Periods</a:t>
          </a:r>
          <a:endParaRPr lang="en-US" sz="2500" kern="1200"/>
        </a:p>
      </dsp:txBody>
      <dsp:txXfrm>
        <a:off x="3514449" y="1508015"/>
        <a:ext cx="2198262" cy="1318957"/>
      </dsp:txXfrm>
    </dsp:sp>
    <dsp:sp modelId="{A4B786B2-A1AF-44AF-B113-D0C3C3D0AD2F}">
      <dsp:nvSpPr>
        <dsp:cNvPr id="0" name=""/>
        <dsp:cNvSpPr/>
      </dsp:nvSpPr>
      <dsp:spPr>
        <a:xfrm>
          <a:off x="5922272" y="1538839"/>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Contraception</a:t>
          </a:r>
          <a:endParaRPr lang="en-US" sz="2500" kern="1200" dirty="0"/>
        </a:p>
      </dsp:txBody>
      <dsp:txXfrm>
        <a:off x="5922272" y="1538839"/>
        <a:ext cx="2198262" cy="1318957"/>
      </dsp:txXfrm>
    </dsp:sp>
    <dsp:sp modelId="{83CC1A08-B832-4F06-98BD-23746704D1FF}">
      <dsp:nvSpPr>
        <dsp:cNvPr id="0" name=""/>
        <dsp:cNvSpPr/>
      </dsp:nvSpPr>
      <dsp:spPr>
        <a:xfrm>
          <a:off x="1070662" y="3077678"/>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GSM</a:t>
          </a:r>
          <a:endParaRPr lang="en-US" sz="2500" kern="1200" dirty="0"/>
        </a:p>
      </dsp:txBody>
      <dsp:txXfrm>
        <a:off x="1070662" y="3077678"/>
        <a:ext cx="2198262" cy="1318957"/>
      </dsp:txXfrm>
    </dsp:sp>
    <dsp:sp modelId="{2CA21CEF-BC78-47B1-A5B1-323CB132907C}">
      <dsp:nvSpPr>
        <dsp:cNvPr id="0" name=""/>
        <dsp:cNvSpPr/>
      </dsp:nvSpPr>
      <dsp:spPr>
        <a:xfrm>
          <a:off x="3492049" y="3046851"/>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Lifestyle &amp; Screening</a:t>
          </a:r>
          <a:endParaRPr lang="en-US" sz="2500" kern="1200" dirty="0"/>
        </a:p>
      </dsp:txBody>
      <dsp:txXfrm>
        <a:off x="3492049" y="3046851"/>
        <a:ext cx="2198262" cy="1318957"/>
      </dsp:txXfrm>
    </dsp:sp>
    <dsp:sp modelId="{7551220D-14F1-4435-B32E-B8ABA8DF635A}">
      <dsp:nvSpPr>
        <dsp:cNvPr id="0" name=""/>
        <dsp:cNvSpPr/>
      </dsp:nvSpPr>
      <dsp:spPr>
        <a:xfrm>
          <a:off x="5922272" y="3077623"/>
          <a:ext cx="2198262" cy="1318957"/>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Education &amp; Treatment options</a:t>
          </a:r>
          <a:endParaRPr lang="en-US" sz="2500" kern="1200" dirty="0"/>
        </a:p>
      </dsp:txBody>
      <dsp:txXfrm>
        <a:off x="5922272" y="3077623"/>
        <a:ext cx="2198262" cy="13189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3A9EBA6D-2B6B-47FF-8E6D-91C548A5F8AB}" type="datetimeFigureOut">
              <a:rPr lang="en-GB" smtClean="0"/>
              <a:t>12/03/2024</a:t>
            </a:fld>
            <a:endParaRPr lang="en-GB"/>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BEE2A831-D739-4AEC-B374-A41102BFD154}" type="slidenum">
              <a:rPr lang="en-GB" smtClean="0"/>
              <a:t>‹#›</a:t>
            </a:fld>
            <a:endParaRPr lang="en-GB"/>
          </a:p>
        </p:txBody>
      </p:sp>
    </p:spTree>
    <p:extLst>
      <p:ext uri="{BB962C8B-B14F-4D97-AF65-F5344CB8AC3E}">
        <p14:creationId xmlns:p14="http://schemas.microsoft.com/office/powerpoint/2010/main" val="138991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Inclusion Criteria:</a:t>
            </a:r>
            <a:r>
              <a:rPr lang="en-IE" baseline="0" dirty="0"/>
              <a:t> Mention regarding 2-3 years and why we chose that timeframe- Include women that may have come through service with COVID</a:t>
            </a:r>
          </a:p>
          <a:p>
            <a:r>
              <a:rPr lang="en-IE" baseline="0" dirty="0"/>
              <a:t>Plan to reduce to 2yrs going forward</a:t>
            </a:r>
            <a:endParaRPr lang="en-IE" dirty="0"/>
          </a:p>
        </p:txBody>
      </p:sp>
      <p:sp>
        <p:nvSpPr>
          <p:cNvPr id="4" name="Slide Number Placeholder 3"/>
          <p:cNvSpPr>
            <a:spLocks noGrp="1"/>
          </p:cNvSpPr>
          <p:nvPr>
            <p:ph type="sldNum" sz="quarter" idx="10"/>
          </p:nvPr>
        </p:nvSpPr>
        <p:spPr/>
        <p:txBody>
          <a:bodyPr/>
          <a:lstStyle/>
          <a:p>
            <a:fld id="{A15D4FC1-79EC-43AA-896F-BB53B1C8CCCC}" type="slidenum">
              <a:rPr lang="en-IE" smtClean="0"/>
              <a:t>11</a:t>
            </a:fld>
            <a:endParaRPr lang="en-IE"/>
          </a:p>
        </p:txBody>
      </p:sp>
    </p:spTree>
    <p:extLst>
      <p:ext uri="{BB962C8B-B14F-4D97-AF65-F5344CB8AC3E}">
        <p14:creationId xmlns:p14="http://schemas.microsoft.com/office/powerpoint/2010/main" val="251156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26</a:t>
            </a:fld>
            <a:endParaRPr lang="en-IE"/>
          </a:p>
        </p:txBody>
      </p:sp>
    </p:spTree>
    <p:extLst>
      <p:ext uri="{BB962C8B-B14F-4D97-AF65-F5344CB8AC3E}">
        <p14:creationId xmlns:p14="http://schemas.microsoft.com/office/powerpoint/2010/main" val="75130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27</a:t>
            </a:fld>
            <a:endParaRPr lang="en-IE"/>
          </a:p>
        </p:txBody>
      </p:sp>
    </p:spTree>
    <p:extLst>
      <p:ext uri="{BB962C8B-B14F-4D97-AF65-F5344CB8AC3E}">
        <p14:creationId xmlns:p14="http://schemas.microsoft.com/office/powerpoint/2010/main" val="4143211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28</a:t>
            </a:fld>
            <a:endParaRPr lang="en-IE"/>
          </a:p>
        </p:txBody>
      </p:sp>
    </p:spTree>
    <p:extLst>
      <p:ext uri="{BB962C8B-B14F-4D97-AF65-F5344CB8AC3E}">
        <p14:creationId xmlns:p14="http://schemas.microsoft.com/office/powerpoint/2010/main" val="261720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29</a:t>
            </a:fld>
            <a:endParaRPr lang="en-IE"/>
          </a:p>
        </p:txBody>
      </p:sp>
    </p:spTree>
    <p:extLst>
      <p:ext uri="{BB962C8B-B14F-4D97-AF65-F5344CB8AC3E}">
        <p14:creationId xmlns:p14="http://schemas.microsoft.com/office/powerpoint/2010/main" val="3587881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30</a:t>
            </a:fld>
            <a:endParaRPr lang="en-IE"/>
          </a:p>
        </p:txBody>
      </p:sp>
    </p:spTree>
    <p:extLst>
      <p:ext uri="{BB962C8B-B14F-4D97-AF65-F5344CB8AC3E}">
        <p14:creationId xmlns:p14="http://schemas.microsoft.com/office/powerpoint/2010/main" val="1437753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31</a:t>
            </a:fld>
            <a:endParaRPr lang="en-IE"/>
          </a:p>
        </p:txBody>
      </p:sp>
    </p:spTree>
    <p:extLst>
      <p:ext uri="{BB962C8B-B14F-4D97-AF65-F5344CB8AC3E}">
        <p14:creationId xmlns:p14="http://schemas.microsoft.com/office/powerpoint/2010/main" val="1297748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EPU at Cork University Maternity Hospital (CUMH) reviews over 5,000 women annually while operating Monday-Friday from 08:00 to 13:00. It was recognised from patient feedback that the early pregnancy service had outgrown its previous location and that its position within CUMH was no longer suitable for patient or staff requirements. In September 2023, the EPU at CUMH relocated offsite to a new premises 4km from the maternity hospital. In doing so, it became the first EPU in Ireland to operate offsite from a maternity unit.</a:t>
            </a:r>
          </a:p>
        </p:txBody>
      </p:sp>
      <p:sp>
        <p:nvSpPr>
          <p:cNvPr id="4" name="Slide Number Placeholder 3"/>
          <p:cNvSpPr>
            <a:spLocks noGrp="1"/>
          </p:cNvSpPr>
          <p:nvPr>
            <p:ph type="sldNum" sz="quarter" idx="5"/>
          </p:nvPr>
        </p:nvSpPr>
        <p:spPr/>
        <p:txBody>
          <a:bodyPr/>
          <a:lstStyle/>
          <a:p>
            <a:fld id="{8F329925-16B6-4877-BF93-A195C04439E3}" type="slidenum">
              <a:rPr lang="en-GB" smtClean="0"/>
              <a:t>35</a:t>
            </a:fld>
            <a:endParaRPr lang="en-GB"/>
          </a:p>
        </p:txBody>
      </p:sp>
    </p:spTree>
    <p:extLst>
      <p:ext uri="{BB962C8B-B14F-4D97-AF65-F5344CB8AC3E}">
        <p14:creationId xmlns:p14="http://schemas.microsoft.com/office/powerpoint/2010/main" val="1733257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offsite EPU has ample free parking directly beside the clinic. It has a large waiting room with numerous armchairs and a frosted glass door for privacy and dedicated</a:t>
            </a:r>
          </a:p>
          <a:p>
            <a:r>
              <a:rPr lang="en-IE" dirty="0"/>
              <a:t>toilet facilities. There are three large scan rooms, one of which has an </a:t>
            </a:r>
            <a:r>
              <a:rPr lang="en-IE" dirty="0" err="1"/>
              <a:t>en</a:t>
            </a:r>
            <a:r>
              <a:rPr lang="en-IE" dirty="0"/>
              <a:t>-suite, which allow space for a partner/support person to be present and for multiple staff to enter in the uncommon event of a medical emergency. There is a separate clinic room for both the doctor and the midwife at the clinic, thus there is minimal delay for women</a:t>
            </a:r>
          </a:p>
          <a:p>
            <a:r>
              <a:rPr lang="en-IE" dirty="0"/>
              <a:t>in seeing either. </a:t>
            </a:r>
          </a:p>
        </p:txBody>
      </p:sp>
      <p:sp>
        <p:nvSpPr>
          <p:cNvPr id="4" name="Slide Number Placeholder 3"/>
          <p:cNvSpPr>
            <a:spLocks noGrp="1"/>
          </p:cNvSpPr>
          <p:nvPr>
            <p:ph type="sldNum" sz="quarter" idx="5"/>
          </p:nvPr>
        </p:nvSpPr>
        <p:spPr/>
        <p:txBody>
          <a:bodyPr/>
          <a:lstStyle/>
          <a:p>
            <a:fld id="{8F329925-16B6-4877-BF93-A195C04439E3}" type="slidenum">
              <a:rPr lang="en-GB" smtClean="0"/>
              <a:t>36</a:t>
            </a:fld>
            <a:endParaRPr lang="en-GB"/>
          </a:p>
        </p:txBody>
      </p:sp>
    </p:spTree>
    <p:extLst>
      <p:ext uri="{BB962C8B-B14F-4D97-AF65-F5344CB8AC3E}">
        <p14:creationId xmlns:p14="http://schemas.microsoft.com/office/powerpoint/2010/main" val="4224581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Additionally, there are three private waiting bays that can be used when awaiting medical/clinical review. In line with the National Maternity Strategy, Bereavement Standards and future planning and development of the services, there are numerous advantages of the community offsite location. These include: potential for early pregnancy services to run all day rather than just in the mornings appropriate duration for each ultrasound appointment dedicated unit specific clinical staff including a dedicated early pregnancy registrar and consultant lead ensuring consistency of service provision.</a:t>
            </a:r>
          </a:p>
          <a:p>
            <a:endParaRPr lang="en-IE" dirty="0"/>
          </a:p>
        </p:txBody>
      </p:sp>
      <p:sp>
        <p:nvSpPr>
          <p:cNvPr id="4" name="Slide Number Placeholder 3"/>
          <p:cNvSpPr>
            <a:spLocks noGrp="1"/>
          </p:cNvSpPr>
          <p:nvPr>
            <p:ph type="sldNum" sz="quarter" idx="5"/>
          </p:nvPr>
        </p:nvSpPr>
        <p:spPr/>
        <p:txBody>
          <a:bodyPr/>
          <a:lstStyle/>
          <a:p>
            <a:fld id="{8F329925-16B6-4877-BF93-A195C04439E3}" type="slidenum">
              <a:rPr lang="en-GB" smtClean="0"/>
              <a:t>37</a:t>
            </a:fld>
            <a:endParaRPr lang="en-GB"/>
          </a:p>
        </p:txBody>
      </p:sp>
    </p:spTree>
    <p:extLst>
      <p:ext uri="{BB962C8B-B14F-4D97-AF65-F5344CB8AC3E}">
        <p14:creationId xmlns:p14="http://schemas.microsoft.com/office/powerpoint/2010/main" val="1971015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C6FF6-03D2-9287-CA47-6F927B8BA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E88C5-A468-03AE-CD43-97E9F2846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74E65-C761-BAE5-79FD-FD25EEC606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ea typeface="Times New Roman" panose="02020603050405020304" pitchFamily="18" charset="0"/>
                <a:cs typeface="Times New Roman" panose="02020603050405020304" pitchFamily="18" charset="0"/>
              </a:rPr>
              <a:t>NB;  Systolic Blood Pressure &lt;100mmHg,  Pulse Rate &gt;90, </a:t>
            </a:r>
            <a:r>
              <a:rPr lang="en-IE" sz="1200" dirty="0">
                <a:effectLst/>
                <a:ea typeface="Calibri" panose="020F0502020204030204" pitchFamily="34" charset="0"/>
                <a:cs typeface="Times New Roman" panose="02020603050405020304" pitchFamily="18" charset="0"/>
              </a:rPr>
              <a:t>Size of clot &gt;3cm (golf ball size), </a:t>
            </a:r>
            <a:r>
              <a:rPr lang="en-IE" sz="1200" dirty="0">
                <a:effectLst/>
                <a:ea typeface="Times New Roman" panose="02020603050405020304" pitchFamily="18" charset="0"/>
                <a:cs typeface="Times New Roman" panose="02020603050405020304" pitchFamily="18" charset="0"/>
              </a:rPr>
              <a:t>Fully soaked pad &gt;1 in one hour</a:t>
            </a:r>
          </a:p>
          <a:p>
            <a:endParaRPr lang="en-IE" dirty="0"/>
          </a:p>
        </p:txBody>
      </p:sp>
      <p:sp>
        <p:nvSpPr>
          <p:cNvPr id="4" name="Slide Number Placeholder 3">
            <a:extLst>
              <a:ext uri="{FF2B5EF4-FFF2-40B4-BE49-F238E27FC236}">
                <a16:creationId xmlns:a16="http://schemas.microsoft.com/office/drawing/2014/main" id="{BEE46D20-DD16-4820-36B2-88B2917D65AB}"/>
              </a:ext>
            </a:extLst>
          </p:cNvPr>
          <p:cNvSpPr>
            <a:spLocks noGrp="1"/>
          </p:cNvSpPr>
          <p:nvPr>
            <p:ph type="sldNum" sz="quarter" idx="5"/>
          </p:nvPr>
        </p:nvSpPr>
        <p:spPr/>
        <p:txBody>
          <a:bodyPr/>
          <a:lstStyle/>
          <a:p>
            <a:fld id="{8F329925-16B6-4877-BF93-A195C04439E3}" type="slidenum">
              <a:rPr lang="en-GB" smtClean="0"/>
              <a:t>38</a:t>
            </a:fld>
            <a:endParaRPr lang="en-GB"/>
          </a:p>
        </p:txBody>
      </p:sp>
    </p:spTree>
    <p:extLst>
      <p:ext uri="{BB962C8B-B14F-4D97-AF65-F5344CB8AC3E}">
        <p14:creationId xmlns:p14="http://schemas.microsoft.com/office/powerpoint/2010/main" val="42381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Explain the </a:t>
            </a:r>
            <a:r>
              <a:rPr lang="en-IE" dirty="0" err="1"/>
              <a:t>phonecall</a:t>
            </a:r>
            <a:r>
              <a:rPr lang="en-IE" dirty="0"/>
              <a:t> and the richness of information</a:t>
            </a:r>
            <a:r>
              <a:rPr lang="en-IE" baseline="0" dirty="0"/>
              <a:t> shared by the women and the beginning of the relationship</a:t>
            </a:r>
            <a:endParaRPr lang="en-IE" dirty="0"/>
          </a:p>
        </p:txBody>
      </p:sp>
      <p:sp>
        <p:nvSpPr>
          <p:cNvPr id="4" name="Slide Number Placeholder 3"/>
          <p:cNvSpPr>
            <a:spLocks noGrp="1"/>
          </p:cNvSpPr>
          <p:nvPr>
            <p:ph type="sldNum" sz="quarter" idx="10"/>
          </p:nvPr>
        </p:nvSpPr>
        <p:spPr/>
        <p:txBody>
          <a:bodyPr/>
          <a:lstStyle/>
          <a:p>
            <a:fld id="{A15D4FC1-79EC-43AA-896F-BB53B1C8CCCC}" type="slidenum">
              <a:rPr lang="en-IE" smtClean="0"/>
              <a:t>13</a:t>
            </a:fld>
            <a:endParaRPr lang="en-IE"/>
          </a:p>
        </p:txBody>
      </p:sp>
    </p:spTree>
    <p:extLst>
      <p:ext uri="{BB962C8B-B14F-4D97-AF65-F5344CB8AC3E}">
        <p14:creationId xmlns:p14="http://schemas.microsoft.com/office/powerpoint/2010/main" val="280769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61999-716F-4121-7446-18873D21E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B47DC-9A1F-AB23-65B0-7A8964034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A54E4-1941-7A23-B2FE-FF65055B89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ea typeface="Times New Roman" panose="02020603050405020304" pitchFamily="18" charset="0"/>
                <a:cs typeface="Times New Roman" panose="02020603050405020304" pitchFamily="18" charset="0"/>
              </a:rPr>
              <a:t>It is important women are haemodynamically stable at the time of referral. If there are any changes in a woman’s symptoms after the referral has been accepted please phone the EPC directly 021-4927441 or the CUMH emergency room for advice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ea typeface="Times New Roman" panose="02020603050405020304" pitchFamily="18" charset="0"/>
                <a:cs typeface="Times New Roman" panose="02020603050405020304" pitchFamily="18" charset="0"/>
              </a:rPr>
              <a:t>NB;  Systolic Blood Pressure &lt;100mmHg,  Pulse Rate &gt;90, </a:t>
            </a:r>
            <a:r>
              <a:rPr lang="en-IE" sz="1200" dirty="0">
                <a:effectLst/>
                <a:ea typeface="Calibri" panose="020F0502020204030204" pitchFamily="34" charset="0"/>
                <a:cs typeface="Times New Roman" panose="02020603050405020304" pitchFamily="18" charset="0"/>
              </a:rPr>
              <a:t>Size of clot &gt;3cm (golf ball size), </a:t>
            </a:r>
            <a:r>
              <a:rPr lang="en-IE" sz="1200" dirty="0">
                <a:effectLst/>
                <a:ea typeface="Times New Roman" panose="02020603050405020304" pitchFamily="18" charset="0"/>
                <a:cs typeface="Times New Roman" panose="02020603050405020304" pitchFamily="18" charset="0"/>
              </a:rPr>
              <a:t>Fully soaked pad &gt;1 in one hour</a:t>
            </a:r>
          </a:p>
          <a:p>
            <a:endParaRPr lang="en-IE" dirty="0"/>
          </a:p>
        </p:txBody>
      </p:sp>
      <p:sp>
        <p:nvSpPr>
          <p:cNvPr id="4" name="Slide Number Placeholder 3">
            <a:extLst>
              <a:ext uri="{FF2B5EF4-FFF2-40B4-BE49-F238E27FC236}">
                <a16:creationId xmlns:a16="http://schemas.microsoft.com/office/drawing/2014/main" id="{9066AC62-34D5-2EF2-E1BD-0C258BB0A03A}"/>
              </a:ext>
            </a:extLst>
          </p:cNvPr>
          <p:cNvSpPr>
            <a:spLocks noGrp="1"/>
          </p:cNvSpPr>
          <p:nvPr>
            <p:ph type="sldNum" sz="quarter" idx="5"/>
          </p:nvPr>
        </p:nvSpPr>
        <p:spPr/>
        <p:txBody>
          <a:bodyPr/>
          <a:lstStyle/>
          <a:p>
            <a:fld id="{8F329925-16B6-4877-BF93-A195C04439E3}" type="slidenum">
              <a:rPr lang="en-GB" smtClean="0"/>
              <a:t>39</a:t>
            </a:fld>
            <a:endParaRPr lang="en-GB"/>
          </a:p>
        </p:txBody>
      </p:sp>
    </p:spTree>
    <p:extLst>
      <p:ext uri="{BB962C8B-B14F-4D97-AF65-F5344CB8AC3E}">
        <p14:creationId xmlns:p14="http://schemas.microsoft.com/office/powerpoint/2010/main" val="3539719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DB815-BC25-8C7E-D874-26AF8F9AF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5CA5F-B255-ABBC-0E24-AC68B975A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ADD1D-6387-E823-C983-37542DA3C3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ea typeface="Times New Roman" panose="02020603050405020304" pitchFamily="18" charset="0"/>
                <a:cs typeface="Times New Roman" panose="02020603050405020304" pitchFamily="18" charset="0"/>
              </a:rPr>
              <a:t>If seeing a patient outside of Community Early Pregnancy Clinic hours, instruct patient to call clinic 08:00-10:00am the next morning to speak with a triage team member who will arrange an appointment. This appointment may not always be the same day.  For patients needing referral on a Saturday or a Sunday, advise patient to call on Monday morning from 08:00-10:00am.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778FCF20-EEF5-3845-D67A-61F520C9ADBA}"/>
              </a:ext>
            </a:extLst>
          </p:cNvPr>
          <p:cNvSpPr>
            <a:spLocks noGrp="1"/>
          </p:cNvSpPr>
          <p:nvPr>
            <p:ph type="sldNum" sz="quarter" idx="5"/>
          </p:nvPr>
        </p:nvSpPr>
        <p:spPr/>
        <p:txBody>
          <a:bodyPr/>
          <a:lstStyle/>
          <a:p>
            <a:fld id="{8F329925-16B6-4877-BF93-A195C04439E3}" type="slidenum">
              <a:rPr lang="en-GB" smtClean="0"/>
              <a:t>40</a:t>
            </a:fld>
            <a:endParaRPr lang="en-GB"/>
          </a:p>
        </p:txBody>
      </p:sp>
    </p:spTree>
    <p:extLst>
      <p:ext uri="{BB962C8B-B14F-4D97-AF65-F5344CB8AC3E}">
        <p14:creationId xmlns:p14="http://schemas.microsoft.com/office/powerpoint/2010/main" val="2068151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Monday - Friday 08:00 -13:00, ~23 scans daily by appointment only</a:t>
            </a:r>
          </a:p>
          <a:p>
            <a:endParaRPr lang="en-IE" dirty="0"/>
          </a:p>
          <a:p>
            <a:r>
              <a:rPr lang="en-IE" dirty="0"/>
              <a:t>Staff; </a:t>
            </a:r>
            <a:r>
              <a:rPr lang="en-IE" sz="2400" i="1" dirty="0"/>
              <a:t>Registrar, Midwife, Admin Officer, Sonographer x 2</a:t>
            </a:r>
          </a:p>
          <a:p>
            <a:pPr marL="0" indent="0">
              <a:buNone/>
            </a:pPr>
            <a:endParaRPr lang="en-IE" dirty="0"/>
          </a:p>
          <a:p>
            <a:r>
              <a:rPr lang="en-IE" dirty="0"/>
              <a:t>Transfer to CUMH; </a:t>
            </a:r>
          </a:p>
          <a:p>
            <a:pPr lvl="1"/>
            <a:r>
              <a:rPr lang="en-IE" sz="2000" dirty="0"/>
              <a:t>Ectopic </a:t>
            </a:r>
            <a:r>
              <a:rPr lang="en-IE" sz="1200" i="1" dirty="0"/>
              <a:t>(surgical or medical </a:t>
            </a:r>
            <a:r>
              <a:rPr lang="en-IE" sz="1200" i="1" dirty="0" err="1"/>
              <a:t>mgt</a:t>
            </a:r>
            <a:r>
              <a:rPr lang="en-IE" sz="1200" i="1" dirty="0"/>
              <a:t>) </a:t>
            </a:r>
            <a:endParaRPr lang="en-IE" sz="2000" dirty="0"/>
          </a:p>
          <a:p>
            <a:pPr lvl="1"/>
            <a:r>
              <a:rPr lang="en-IE" sz="2000" dirty="0"/>
              <a:t>Further assessment required </a:t>
            </a:r>
          </a:p>
          <a:p>
            <a:pPr lvl="1"/>
            <a:r>
              <a:rPr lang="en-IE" sz="2000" dirty="0"/>
              <a:t>Haemodynamically unstable</a:t>
            </a:r>
          </a:p>
          <a:p>
            <a:endParaRPr lang="en-IE" dirty="0"/>
          </a:p>
        </p:txBody>
      </p:sp>
      <p:sp>
        <p:nvSpPr>
          <p:cNvPr id="4" name="Slide Number Placeholder 3"/>
          <p:cNvSpPr>
            <a:spLocks noGrp="1"/>
          </p:cNvSpPr>
          <p:nvPr>
            <p:ph type="sldNum" sz="quarter" idx="5"/>
          </p:nvPr>
        </p:nvSpPr>
        <p:spPr/>
        <p:txBody>
          <a:bodyPr/>
          <a:lstStyle/>
          <a:p>
            <a:fld id="{8F329925-16B6-4877-BF93-A195C04439E3}" type="slidenum">
              <a:rPr lang="en-GB" smtClean="0"/>
              <a:t>41</a:t>
            </a:fld>
            <a:endParaRPr lang="en-GB"/>
          </a:p>
        </p:txBody>
      </p:sp>
    </p:spTree>
    <p:extLst>
      <p:ext uri="{BB962C8B-B14F-4D97-AF65-F5344CB8AC3E}">
        <p14:creationId xmlns:p14="http://schemas.microsoft.com/office/powerpoint/2010/main" val="34565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329925-16B6-4877-BF93-A195C04439E3}" type="slidenum">
              <a:rPr lang="en-GB" smtClean="0"/>
              <a:t>43</a:t>
            </a:fld>
            <a:endParaRPr lang="en-GB"/>
          </a:p>
        </p:txBody>
      </p:sp>
    </p:spTree>
    <p:extLst>
      <p:ext uri="{BB962C8B-B14F-4D97-AF65-F5344CB8AC3E}">
        <p14:creationId xmlns:p14="http://schemas.microsoft.com/office/powerpoint/2010/main" val="3886804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A55E-FC04-4D08-143F-84E9C72C0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08557-93AF-2E37-5DF1-836C28916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CE1C4-23D3-5484-40E1-D12C95509783}"/>
              </a:ext>
            </a:extLst>
          </p:cNvPr>
          <p:cNvSpPr>
            <a:spLocks noGrp="1"/>
          </p:cNvSpPr>
          <p:nvPr>
            <p:ph type="body" idx="1"/>
          </p:nvPr>
        </p:nvSpPr>
        <p:spPr/>
        <p:txBody>
          <a:bodyPr/>
          <a:lstStyle/>
          <a:p>
            <a:r>
              <a:rPr lang="en-IE" sz="1200" kern="1400" dirty="0">
                <a:solidFill>
                  <a:srgbClr val="000000"/>
                </a:solidFill>
                <a:effectLst/>
                <a:latin typeface="Calibri" panose="020F0502020204030204" pitchFamily="34" charset="0"/>
                <a:ea typeface="Times New Roman" panose="02020603050405020304" pitchFamily="18" charset="0"/>
              </a:rPr>
              <a:t>The MVA procedure is performed in a clinical room in the outpatient setting, in Cork University Maternity Hospital (CUMH). </a:t>
            </a:r>
          </a:p>
          <a:p>
            <a:r>
              <a:rPr lang="en-IE" sz="1200" kern="1400" dirty="0">
                <a:solidFill>
                  <a:srgbClr val="000000"/>
                </a:solidFill>
                <a:effectLst/>
                <a:latin typeface="Calibri" panose="020F0502020204030204" pitchFamily="34" charset="0"/>
                <a:ea typeface="Times New Roman" panose="02020603050405020304" pitchFamily="18" charset="0"/>
              </a:rPr>
              <a:t>The patient’s level of comfort can be improved by different factors, such as; a procedure room that is quiet and comfortable and a clear explanation of what to expect before, during and after the procedure.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4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400" dirty="0">
                <a:solidFill>
                  <a:srgbClr val="000000"/>
                </a:solidFill>
                <a:effectLst/>
                <a:latin typeface="Calibri" panose="020F0502020204030204" pitchFamily="34" charset="0"/>
                <a:ea typeface="Times New Roman" panose="02020603050405020304" pitchFamily="18" charset="0"/>
              </a:rPr>
              <a:t>Staffed by Consultant, Midwife &amp; HCA; Healthcare professionals who are calm, friendly, empathetic, unhurried and efficient can also make a considerable difference. </a:t>
            </a:r>
            <a:endParaRPr lang="en-IE" dirty="0"/>
          </a:p>
          <a:p>
            <a:r>
              <a:rPr lang="en-IE" sz="1200" dirty="0"/>
              <a:t>Each patient is given a 45 minute time slot. The procedure itself takes &lt;3 minutes on average hence amply time is available for recovery afterwards. </a:t>
            </a:r>
          </a:p>
          <a:p>
            <a:endParaRPr lang="en-IE" sz="1200" dirty="0"/>
          </a:p>
          <a:p>
            <a:r>
              <a:rPr lang="en-IE" sz="1200" dirty="0"/>
              <a:t>Patients are provided with Tea/Coffee, given Anti-D if Rh negative and further oral analgesia if required. </a:t>
            </a:r>
          </a:p>
          <a:p>
            <a:endParaRPr lang="en-IE" sz="1200" dirty="0"/>
          </a:p>
        </p:txBody>
      </p:sp>
      <p:sp>
        <p:nvSpPr>
          <p:cNvPr id="4" name="Slide Number Placeholder 3">
            <a:extLst>
              <a:ext uri="{FF2B5EF4-FFF2-40B4-BE49-F238E27FC236}">
                <a16:creationId xmlns:a16="http://schemas.microsoft.com/office/drawing/2014/main" id="{3CF76B30-54DA-59F4-52B1-A69518F82E52}"/>
              </a:ext>
            </a:extLst>
          </p:cNvPr>
          <p:cNvSpPr>
            <a:spLocks noGrp="1"/>
          </p:cNvSpPr>
          <p:nvPr>
            <p:ph type="sldNum" sz="quarter" idx="5"/>
          </p:nvPr>
        </p:nvSpPr>
        <p:spPr/>
        <p:txBody>
          <a:bodyPr/>
          <a:lstStyle/>
          <a:p>
            <a:fld id="{8F329925-16B6-4877-BF93-A195C04439E3}" type="slidenum">
              <a:rPr lang="en-GB" smtClean="0"/>
              <a:t>46</a:t>
            </a:fld>
            <a:endParaRPr lang="en-GB"/>
          </a:p>
        </p:txBody>
      </p:sp>
    </p:spTree>
    <p:extLst>
      <p:ext uri="{BB962C8B-B14F-4D97-AF65-F5344CB8AC3E}">
        <p14:creationId xmlns:p14="http://schemas.microsoft.com/office/powerpoint/2010/main" val="1769730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F67A7-1BA8-1D04-9E35-B48F698D9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500CE-7E10-E86C-64C7-EE26CB46A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25B0E-F147-83AB-0765-FAB96F61A70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C5A2053-01D4-006C-C422-6436D4679374}"/>
              </a:ext>
            </a:extLst>
          </p:cNvPr>
          <p:cNvSpPr>
            <a:spLocks noGrp="1"/>
          </p:cNvSpPr>
          <p:nvPr>
            <p:ph type="sldNum" sz="quarter" idx="5"/>
          </p:nvPr>
        </p:nvSpPr>
        <p:spPr/>
        <p:txBody>
          <a:bodyPr/>
          <a:lstStyle/>
          <a:p>
            <a:fld id="{8F329925-16B6-4877-BF93-A195C04439E3}" type="slidenum">
              <a:rPr lang="en-GB" smtClean="0"/>
              <a:t>47</a:t>
            </a:fld>
            <a:endParaRPr lang="en-GB"/>
          </a:p>
        </p:txBody>
      </p:sp>
    </p:spTree>
    <p:extLst>
      <p:ext uri="{BB962C8B-B14F-4D97-AF65-F5344CB8AC3E}">
        <p14:creationId xmlns:p14="http://schemas.microsoft.com/office/powerpoint/2010/main" val="2283200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C2FAA-6D01-903E-7FA7-9BE1EAE02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495BF-B68E-5B8E-8B26-BC9E00A53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75721-2299-2868-E1E7-842B40664209}"/>
              </a:ext>
            </a:extLst>
          </p:cNvPr>
          <p:cNvSpPr>
            <a:spLocks noGrp="1"/>
          </p:cNvSpPr>
          <p:nvPr>
            <p:ph type="body" idx="1"/>
          </p:nvPr>
        </p:nvSpPr>
        <p:spPr/>
        <p:txBody>
          <a:bodyPr/>
          <a:lstStyle/>
          <a:p>
            <a:r>
              <a:rPr lang="en-IE" dirty="0"/>
              <a:t>Safe &amp; Effective</a:t>
            </a:r>
          </a:p>
          <a:p>
            <a:r>
              <a:rPr lang="en-IE" dirty="0"/>
              <a:t>Well tolerated</a:t>
            </a:r>
          </a:p>
          <a:p>
            <a:endParaRPr lang="en-IE" dirty="0"/>
          </a:p>
          <a:p>
            <a:r>
              <a:rPr lang="en-IE" dirty="0"/>
              <a:t>18 months of service; 86 women underwent MVA, 85 (98.8%) of which were successfully completed. There were no immediate procedural complications, inter-hospital transfers, or emergency electric vacuum aspiration (EVA) required. We obtained an incomplete evacuation rate of 4.7% (</a:t>
            </a:r>
            <a:r>
              <a:rPr lang="en-IE" i="1" dirty="0"/>
              <a:t>n</a:t>
            </a:r>
            <a:r>
              <a:rPr lang="en-IE" dirty="0"/>
              <a:t> = 4).</a:t>
            </a:r>
          </a:p>
        </p:txBody>
      </p:sp>
      <p:sp>
        <p:nvSpPr>
          <p:cNvPr id="4" name="Slide Number Placeholder 3">
            <a:extLst>
              <a:ext uri="{FF2B5EF4-FFF2-40B4-BE49-F238E27FC236}">
                <a16:creationId xmlns:a16="http://schemas.microsoft.com/office/drawing/2014/main" id="{357346E5-2C50-F29D-7FC2-E921EE11C596}"/>
              </a:ext>
            </a:extLst>
          </p:cNvPr>
          <p:cNvSpPr>
            <a:spLocks noGrp="1"/>
          </p:cNvSpPr>
          <p:nvPr>
            <p:ph type="sldNum" sz="quarter" idx="5"/>
          </p:nvPr>
        </p:nvSpPr>
        <p:spPr/>
        <p:txBody>
          <a:bodyPr/>
          <a:lstStyle/>
          <a:p>
            <a:fld id="{8F329925-16B6-4877-BF93-A195C04439E3}" type="slidenum">
              <a:rPr lang="en-GB" smtClean="0"/>
              <a:t>48</a:t>
            </a:fld>
            <a:endParaRPr lang="en-GB"/>
          </a:p>
        </p:txBody>
      </p:sp>
    </p:spTree>
    <p:extLst>
      <p:ext uri="{BB962C8B-B14F-4D97-AF65-F5344CB8AC3E}">
        <p14:creationId xmlns:p14="http://schemas.microsoft.com/office/powerpoint/2010/main" val="76416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9494-2873-0A65-69DB-5957B6778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77C5C-52F1-CD62-8819-D856B8B00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FBE23-E1B6-EE99-79F7-72FAC3E5BD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Arial" panose="020B0604020202020204" pitchFamily="34" charset="0"/>
                <a:ea typeface="Times New Roman" panose="02020603050405020304" pitchFamily="18" charset="0"/>
              </a:rPr>
              <a:t>Thus far we have demonstrate that our new MVA service is effective, safe and has a positive financial impact on our hospital.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Arial" panose="020B0604020202020204" pitchFamily="34" charset="0"/>
                <a:ea typeface="Times New Roman" panose="02020603050405020304" pitchFamily="18" charset="0"/>
              </a:rPr>
              <a:t>In order to evaluate the acceptability of MVA among women, we are conducting a </a:t>
            </a:r>
            <a:r>
              <a:rPr lang="en-IE" dirty="0"/>
              <a:t>Qualitative Research project with consenting participants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study is on-going at present but preliminary results show that;</a:t>
            </a:r>
          </a:p>
          <a:p>
            <a:pPr fontAlgn="t"/>
            <a:r>
              <a:rPr lang="en-IE" dirty="0"/>
              <a:t>Women living in Ireland are generally interested and agreeable with having MVA as an available option</a:t>
            </a:r>
          </a:p>
          <a:p>
            <a:pPr fontAlgn="t"/>
            <a:r>
              <a:rPr lang="en-IE" dirty="0"/>
              <a:t>Appropriate pre procedure counselling and provision of adequate information is paramount in aiding women to make an informed decision in choosing MVA</a:t>
            </a:r>
          </a:p>
          <a:p>
            <a:pPr fontAlgn="t"/>
            <a:r>
              <a:rPr lang="en-IE" dirty="0"/>
              <a:t>The potential of a quick and effective treatment generally compensates for the discomfort experienced during the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We look forward to sharing the full results of this paper in the near future. </a:t>
            </a:r>
          </a:p>
        </p:txBody>
      </p:sp>
      <p:sp>
        <p:nvSpPr>
          <p:cNvPr id="4" name="Slide Number Placeholder 3">
            <a:extLst>
              <a:ext uri="{FF2B5EF4-FFF2-40B4-BE49-F238E27FC236}">
                <a16:creationId xmlns:a16="http://schemas.microsoft.com/office/drawing/2014/main" id="{D19DE4FD-C857-92CD-0FBC-46C74512883E}"/>
              </a:ext>
            </a:extLst>
          </p:cNvPr>
          <p:cNvSpPr>
            <a:spLocks noGrp="1"/>
          </p:cNvSpPr>
          <p:nvPr>
            <p:ph type="sldNum" sz="quarter" idx="5"/>
          </p:nvPr>
        </p:nvSpPr>
        <p:spPr/>
        <p:txBody>
          <a:bodyPr/>
          <a:lstStyle/>
          <a:p>
            <a:fld id="{8F329925-16B6-4877-BF93-A195C04439E3}" type="slidenum">
              <a:rPr lang="en-GB" smtClean="0"/>
              <a:t>49</a:t>
            </a:fld>
            <a:endParaRPr lang="en-GB"/>
          </a:p>
        </p:txBody>
      </p:sp>
    </p:spTree>
    <p:extLst>
      <p:ext uri="{BB962C8B-B14F-4D97-AF65-F5344CB8AC3E}">
        <p14:creationId xmlns:p14="http://schemas.microsoft.com/office/powerpoint/2010/main" val="2397170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i="0" dirty="0">
                <a:solidFill>
                  <a:srgbClr val="212121"/>
                </a:solidFill>
                <a:effectLst/>
                <a:latin typeface="Merriweather" pitchFamily="2" charset="77"/>
              </a:rPr>
              <a:t>Apixaban for extended postoperative thromboprophylaxis in </a:t>
            </a:r>
            <a:r>
              <a:rPr lang="en-IE" b="1" i="0" dirty="0" err="1">
                <a:solidFill>
                  <a:srgbClr val="212121"/>
                </a:solidFill>
                <a:effectLst/>
                <a:latin typeface="Merriweather" pitchFamily="2" charset="77"/>
              </a:rPr>
              <a:t>gynecologic</a:t>
            </a:r>
            <a:r>
              <a:rPr lang="en-IE" b="1" i="0" dirty="0">
                <a:solidFill>
                  <a:srgbClr val="212121"/>
                </a:solidFill>
                <a:effectLst/>
                <a:latin typeface="Merriweather" pitchFamily="2" charset="77"/>
              </a:rPr>
              <a:t> oncology patients undergoing laparotomy</a:t>
            </a:r>
          </a:p>
          <a:p>
            <a:endParaRPr lang="en-CA" dirty="0"/>
          </a:p>
        </p:txBody>
      </p:sp>
      <p:sp>
        <p:nvSpPr>
          <p:cNvPr id="4" name="Slide Number Placeholder 3"/>
          <p:cNvSpPr>
            <a:spLocks noGrp="1"/>
          </p:cNvSpPr>
          <p:nvPr>
            <p:ph type="sldNum" sz="quarter" idx="5"/>
          </p:nvPr>
        </p:nvSpPr>
        <p:spPr/>
        <p:txBody>
          <a:bodyPr/>
          <a:lstStyle/>
          <a:p>
            <a:fld id="{8F329925-16B6-4877-BF93-A195C04439E3}" type="slidenum">
              <a:rPr lang="en-GB" smtClean="0"/>
              <a:t>51</a:t>
            </a:fld>
            <a:endParaRPr lang="en-GB"/>
          </a:p>
        </p:txBody>
      </p:sp>
    </p:spTree>
    <p:extLst>
      <p:ext uri="{BB962C8B-B14F-4D97-AF65-F5344CB8AC3E}">
        <p14:creationId xmlns:p14="http://schemas.microsoft.com/office/powerpoint/2010/main" val="2900984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Lato" panose="020F0502020204030203" pitchFamily="34" charset="0"/>
              </a:rPr>
              <a:t>. The Taskforce includes staff from within the department as well as external partners including the European Institute for Women’s Health, the HSE including the National Women and Infants’ Health Programme, The National Women's Council of Ireland, The Irish College of General Practitioners, The Institute of Public Health, and the Department of Children, Equality, Disability, Integration and Youth.</a:t>
            </a:r>
          </a:p>
          <a:p>
            <a:pPr algn="l"/>
            <a:r>
              <a:rPr lang="en-GB" b="0" i="0" dirty="0">
                <a:solidFill>
                  <a:srgbClr val="000000"/>
                </a:solidFill>
                <a:effectLst/>
                <a:latin typeface="Lato" panose="020F0502020204030203" pitchFamily="34" charset="0"/>
              </a:rPr>
              <a:t>The Taskforce has listened to, engaged with and worked with more than 2,000 individuals and organisations representing women across the country.</a:t>
            </a:r>
          </a:p>
          <a:p>
            <a:r>
              <a:rPr lang="en-GB" b="0" i="0" dirty="0">
                <a:solidFill>
                  <a:srgbClr val="000000"/>
                </a:solidFill>
                <a:effectLst/>
                <a:latin typeface="Lato" panose="020F0502020204030203" pitchFamily="34" charset="0"/>
              </a:rPr>
              <a:t>The Taskforce has modelled “open policy making” working in a collaborative way, involving policy makers, clinicians, international partners, advocates, health experts and the voices of women through workshops, research and outreach.</a:t>
            </a:r>
          </a:p>
          <a:p>
            <a:pPr algn="l"/>
            <a:r>
              <a:rPr lang="en-GB" b="0" i="0" dirty="0">
                <a:effectLst/>
                <a:latin typeface="Arial" panose="020B0604020202020204" pitchFamily="34" charset="0"/>
              </a:rPr>
              <a:t>The </a:t>
            </a:r>
            <a:r>
              <a:rPr lang="en-GB" b="0" i="0" dirty="0" err="1">
                <a:effectLst/>
                <a:latin typeface="Arial" panose="020B0604020202020204" pitchFamily="34" charset="0"/>
              </a:rPr>
              <a:t>Dr.</a:t>
            </a:r>
            <a:r>
              <a:rPr lang="en-GB" b="0" i="0" dirty="0">
                <a:effectLst/>
                <a:latin typeface="Arial" panose="020B0604020202020204" pitchFamily="34" charset="0"/>
              </a:rPr>
              <a:t> Gabriel Scally </a:t>
            </a:r>
          </a:p>
          <a:p>
            <a:pPr algn="l"/>
            <a:r>
              <a:rPr lang="en-GB" b="0" i="0" dirty="0">
                <a:effectLst/>
                <a:latin typeface="Arial" panose="020B0604020202020204" pitchFamily="34" charset="0"/>
              </a:rPr>
              <a:t>Scoping Inquiry into the </a:t>
            </a:r>
            <a:r>
              <a:rPr lang="en-GB" b="0" i="0" dirty="0" err="1">
                <a:effectLst/>
                <a:latin typeface="Arial" panose="020B0604020202020204" pitchFamily="34" charset="0"/>
              </a:rPr>
              <a:t>CervicalCheck</a:t>
            </a:r>
            <a:r>
              <a:rPr lang="en-GB" b="0" i="0" dirty="0">
                <a:effectLst/>
                <a:latin typeface="Arial" panose="020B0604020202020204" pitchFamily="34" charset="0"/>
              </a:rPr>
              <a:t> Screening Programme </a:t>
            </a:r>
          </a:p>
          <a:p>
            <a:pPr algn="l"/>
            <a:r>
              <a:rPr lang="en-GB" b="0" i="0" dirty="0">
                <a:effectLst/>
                <a:latin typeface="Arial" panose="020B0604020202020204" pitchFamily="34" charset="0"/>
              </a:rPr>
              <a:t>recommended </a:t>
            </a:r>
          </a:p>
          <a:p>
            <a:pPr algn="l"/>
            <a:r>
              <a:rPr lang="en-GB" b="0" i="0" dirty="0">
                <a:effectLst/>
                <a:latin typeface="Arial" panose="020B0604020202020204" pitchFamily="34" charset="0"/>
              </a:rPr>
              <a:t>that the health sector needed more committed, consistent attention to women’s health issues. </a:t>
            </a:r>
          </a:p>
          <a:p>
            <a:pPr algn="l"/>
            <a:r>
              <a:rPr lang="en-GB" b="0" i="0" dirty="0">
                <a:effectLst/>
                <a:latin typeface="Arial" panose="020B0604020202020204" pitchFamily="34" charset="0"/>
              </a:rPr>
              <a:t>This 18-month Women’s Health Action Plan is one key element in maintaining momentum </a:t>
            </a:r>
          </a:p>
          <a:p>
            <a:pPr algn="l"/>
            <a:r>
              <a:rPr lang="en-GB" b="0" i="0" dirty="0">
                <a:effectLst/>
                <a:latin typeface="Arial" panose="020B0604020202020204" pitchFamily="34" charset="0"/>
              </a:rPr>
              <a:t>towards this goal.</a:t>
            </a:r>
          </a:p>
          <a:p>
            <a:endParaRPr lang="en-GB" b="0" i="0" dirty="0">
              <a:solidFill>
                <a:srgbClr val="000000"/>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A9A19509-D05C-4DFC-A3BD-285042CA43CB}" type="slidenum">
              <a:rPr lang="en-GB" smtClean="0"/>
              <a:t>66</a:t>
            </a:fld>
            <a:endParaRPr lang="en-GB"/>
          </a:p>
        </p:txBody>
      </p:sp>
    </p:spTree>
    <p:extLst>
      <p:ext uri="{BB962C8B-B14F-4D97-AF65-F5344CB8AC3E}">
        <p14:creationId xmlns:p14="http://schemas.microsoft.com/office/powerpoint/2010/main" val="181717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Upwards of 20,000 couples in SSWHG affected by infertility</a:t>
            </a:r>
          </a:p>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19</a:t>
            </a:fld>
            <a:endParaRPr lang="en-IE"/>
          </a:p>
        </p:txBody>
      </p:sp>
    </p:spTree>
    <p:extLst>
      <p:ext uri="{BB962C8B-B14F-4D97-AF65-F5344CB8AC3E}">
        <p14:creationId xmlns:p14="http://schemas.microsoft.com/office/powerpoint/2010/main" val="1982081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was an</a:t>
            </a:r>
            <a:r>
              <a:rPr lang="en-IE" baseline="0" dirty="0"/>
              <a:t> email circulated to staff and some GP practices that should have details of referrals and how to but this is the pathway . All referrals need to be accounted for via central appointments.  We do get some direct to the clinic which can affect waiting times as we have to send on to central appointments.  </a:t>
            </a:r>
            <a:endParaRPr lang="en-IE" dirty="0"/>
          </a:p>
        </p:txBody>
      </p:sp>
      <p:sp>
        <p:nvSpPr>
          <p:cNvPr id="4" name="Slide Number Placeholder 3"/>
          <p:cNvSpPr>
            <a:spLocks noGrp="1"/>
          </p:cNvSpPr>
          <p:nvPr>
            <p:ph type="sldNum" sz="quarter" idx="10"/>
          </p:nvPr>
        </p:nvSpPr>
        <p:spPr/>
        <p:txBody>
          <a:bodyPr/>
          <a:lstStyle/>
          <a:p>
            <a:fld id="{957197DE-A1D6-4088-A619-6F5AF0175762}" type="slidenum">
              <a:rPr lang="en-IE" smtClean="0"/>
              <a:t>69</a:t>
            </a:fld>
            <a:endParaRPr lang="en-IE"/>
          </a:p>
        </p:txBody>
      </p:sp>
    </p:spTree>
    <p:extLst>
      <p:ext uri="{BB962C8B-B14F-4D97-AF65-F5344CB8AC3E}">
        <p14:creationId xmlns:p14="http://schemas.microsoft.com/office/powerpoint/2010/main" val="1323895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20</a:t>
            </a:fld>
            <a:endParaRPr lang="en-IE"/>
          </a:p>
        </p:txBody>
      </p:sp>
    </p:spTree>
    <p:extLst>
      <p:ext uri="{BB962C8B-B14F-4D97-AF65-F5344CB8AC3E}">
        <p14:creationId xmlns:p14="http://schemas.microsoft.com/office/powerpoint/2010/main" val="421507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21</a:t>
            </a:fld>
            <a:endParaRPr lang="en-IE"/>
          </a:p>
        </p:txBody>
      </p:sp>
    </p:spTree>
    <p:extLst>
      <p:ext uri="{BB962C8B-B14F-4D97-AF65-F5344CB8AC3E}">
        <p14:creationId xmlns:p14="http://schemas.microsoft.com/office/powerpoint/2010/main" val="196206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22</a:t>
            </a:fld>
            <a:endParaRPr lang="en-IE"/>
          </a:p>
        </p:txBody>
      </p:sp>
    </p:spTree>
    <p:extLst>
      <p:ext uri="{BB962C8B-B14F-4D97-AF65-F5344CB8AC3E}">
        <p14:creationId xmlns:p14="http://schemas.microsoft.com/office/powerpoint/2010/main" val="3277144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23</a:t>
            </a:fld>
            <a:endParaRPr lang="en-IE"/>
          </a:p>
        </p:txBody>
      </p:sp>
    </p:spTree>
    <p:extLst>
      <p:ext uri="{BB962C8B-B14F-4D97-AF65-F5344CB8AC3E}">
        <p14:creationId xmlns:p14="http://schemas.microsoft.com/office/powerpoint/2010/main" val="183376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24</a:t>
            </a:fld>
            <a:endParaRPr lang="en-IE"/>
          </a:p>
        </p:txBody>
      </p:sp>
    </p:spTree>
    <p:extLst>
      <p:ext uri="{BB962C8B-B14F-4D97-AF65-F5344CB8AC3E}">
        <p14:creationId xmlns:p14="http://schemas.microsoft.com/office/powerpoint/2010/main" val="74270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876AD9-3258-4CCA-B770-9423A2BE545E}" type="slidenum">
              <a:rPr lang="en-IE" smtClean="0"/>
              <a:t>25</a:t>
            </a:fld>
            <a:endParaRPr lang="en-IE"/>
          </a:p>
        </p:txBody>
      </p:sp>
    </p:spTree>
    <p:extLst>
      <p:ext uri="{BB962C8B-B14F-4D97-AF65-F5344CB8AC3E}">
        <p14:creationId xmlns:p14="http://schemas.microsoft.com/office/powerpoint/2010/main" val="2056943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C25111AD-1E1F-1044-883A-A172215C9EB5}"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B3E84-1FEC-0A46-BFD1-3095D059104A}" type="slidenum">
              <a:rPr lang="en-US" smtClean="0"/>
              <a:t>‹#›</a:t>
            </a:fld>
            <a:endParaRPr lang="en-US"/>
          </a:p>
        </p:txBody>
      </p:sp>
    </p:spTree>
    <p:extLst>
      <p:ext uri="{BB962C8B-B14F-4D97-AF65-F5344CB8AC3E}">
        <p14:creationId xmlns:p14="http://schemas.microsoft.com/office/powerpoint/2010/main" val="406362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EE30A86-EB31-4BA7-97DB-1D5986D927D4}" type="datetimeFigureOut">
              <a:rPr lang="en-GB" smtClean="0"/>
              <a:t>12/03/2024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249461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30A86-EB31-4BA7-97DB-1D5986D927D4}" type="datetimeFigureOut">
              <a:rPr lang="en-GB" smtClean="0"/>
              <a:t>12/03/2024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4025101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E30A86-EB31-4BA7-97DB-1D5986D927D4}"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136147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E30A86-EB31-4BA7-97DB-1D5986D927D4}"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819514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EE30A86-EB31-4BA7-97DB-1D5986D927D4}"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1969411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EE30A86-EB31-4BA7-97DB-1D5986D927D4}"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429872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Ireland South base slide graphic.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46687"/>
          </a:xfrm>
          <a:prstGeom prst="rect">
            <a:avLst/>
          </a:prstGeom>
        </p:spPr>
      </p:pic>
    </p:spTree>
    <p:extLst>
      <p:ext uri="{BB962C8B-B14F-4D97-AF65-F5344CB8AC3E}">
        <p14:creationId xmlns:p14="http://schemas.microsoft.com/office/powerpoint/2010/main" val="104667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a:defRPr>
                <a:solidFill>
                  <a:srgbClr val="19452B"/>
                </a:solidFill>
                <a:latin typeface="Helvetica" panose="020B0604020202020204" pitchFamily="34" charset="0"/>
                <a:cs typeface="Helvetica" panose="020B0604020202020204" pitchFamily="34" charset="0"/>
              </a:defRPr>
            </a:lvl1pPr>
          </a:lstStyle>
          <a:p>
            <a:fld id="{830664F5-EB77-2842-A23E-C88697274647}" type="datetimeFigureOut">
              <a:rPr lang="en-US" smtClean="0"/>
              <a:pPr/>
              <a:t>3/12/2024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a:solidFill>
                  <a:srgbClr val="19452B"/>
                </a:solidFill>
                <a:latin typeface="Helvetica" panose="020B0604020202020204" pitchFamily="34" charset="0"/>
                <a:cs typeface="Helvetica" panose="020B0604020202020204" pitchFamily="34" charset="0"/>
              </a:defRPr>
            </a:lvl1p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a:defRPr>
                <a:solidFill>
                  <a:srgbClr val="19452B"/>
                </a:solidFill>
                <a:latin typeface="Helvetica" panose="020B0604020202020204" pitchFamily="34" charset="0"/>
                <a:cs typeface="Helvetica" panose="020B0604020202020204" pitchFamily="34" charset="0"/>
              </a:defRPr>
            </a:lvl1pPr>
          </a:lstStyle>
          <a:p>
            <a:fld id="{8222F3A8-A2C5-6F4F-BC0C-BAB6DA3FBF27}" type="slidenum">
              <a:rPr lang="en-US" smtClean="0"/>
              <a:pPr/>
              <a:t>‹#›</a:t>
            </a:fld>
            <a:endParaRPr lang="en-US"/>
          </a:p>
        </p:txBody>
      </p:sp>
      <p:sp>
        <p:nvSpPr>
          <p:cNvPr id="6" name="Title 1"/>
          <p:cNvSpPr>
            <a:spLocks noGrp="1"/>
          </p:cNvSpPr>
          <p:nvPr>
            <p:ph type="title"/>
          </p:nvPr>
        </p:nvSpPr>
        <p:spPr>
          <a:xfrm>
            <a:off x="609600" y="275299"/>
            <a:ext cx="8294669" cy="875405"/>
          </a:xfrm>
          <a:prstGeom prst="rect">
            <a:avLst/>
          </a:prstGeom>
        </p:spPr>
        <p:txBody>
          <a:bodyPr/>
          <a:lstStyle>
            <a:lvl1pPr algn="l">
              <a:defRPr sz="3200" b="1">
                <a:solidFill>
                  <a:srgbClr val="19452B"/>
                </a:solidFill>
                <a:latin typeface="Helvetica" panose="020B0604020202020204" pitchFamily="34" charset="0"/>
                <a:cs typeface="Helvetica" panose="020B0604020202020204" pitchFamily="34" charset="0"/>
              </a:defRPr>
            </a:lvl1pPr>
          </a:lstStyle>
          <a:p>
            <a:r>
              <a:rPr lang="ga-IE" dirty="0"/>
              <a:t>Click to edit Master title style</a:t>
            </a:r>
            <a:endParaRPr lang="en-US" dirty="0"/>
          </a:p>
        </p:txBody>
      </p:sp>
    </p:spTree>
    <p:extLst>
      <p:ext uri="{BB962C8B-B14F-4D97-AF65-F5344CB8AC3E}">
        <p14:creationId xmlns:p14="http://schemas.microsoft.com/office/powerpoint/2010/main" val="62313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111AD-1E1F-1044-883A-A172215C9EB5}"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B3E84-1FEC-0A46-BFD1-3095D059104A}" type="slidenum">
              <a:rPr lang="en-US" smtClean="0"/>
              <a:t>‹#›</a:t>
            </a:fld>
            <a:endParaRPr lang="en-US"/>
          </a:p>
        </p:txBody>
      </p:sp>
    </p:spTree>
    <p:extLst>
      <p:ext uri="{BB962C8B-B14F-4D97-AF65-F5344CB8AC3E}">
        <p14:creationId xmlns:p14="http://schemas.microsoft.com/office/powerpoint/2010/main" val="312951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Ireland South base slide graphic.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46687"/>
          </a:xfrm>
          <a:prstGeom prst="rect">
            <a:avLst/>
          </a:prstGeom>
        </p:spPr>
      </p:pic>
    </p:spTree>
    <p:extLst>
      <p:ext uri="{BB962C8B-B14F-4D97-AF65-F5344CB8AC3E}">
        <p14:creationId xmlns:p14="http://schemas.microsoft.com/office/powerpoint/2010/main" val="216256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ga-IE"/>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830664F5-EB77-2842-A23E-C88697274647}" type="datetimeFigureOut">
              <a:rPr lang="en-US" smtClean="0"/>
              <a:t>3/12/2024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8222F3A8-A2C5-6F4F-BC0C-BAB6DA3FBF27}" type="slidenum">
              <a:rPr lang="en-US" smtClean="0"/>
              <a:t>‹#›</a:t>
            </a:fld>
            <a:endParaRPr lang="en-US"/>
          </a:p>
        </p:txBody>
      </p:sp>
    </p:spTree>
    <p:extLst>
      <p:ext uri="{BB962C8B-B14F-4D97-AF65-F5344CB8AC3E}">
        <p14:creationId xmlns:p14="http://schemas.microsoft.com/office/powerpoint/2010/main" val="4090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EE30A86-EB31-4BA7-97DB-1D5986D927D4}"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275361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EE30A86-EB31-4BA7-97DB-1D5986D927D4}"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FD03C2-D232-4621-9C88-9B3965988F7F}" type="slidenum">
              <a:rPr lang="en-GB" smtClean="0"/>
              <a:t>‹#›</a:t>
            </a:fld>
            <a:endParaRPr lang="en-GB"/>
          </a:p>
        </p:txBody>
      </p:sp>
      <p:pic>
        <p:nvPicPr>
          <p:cNvPr id="7" name="Picture 6" descr="Footer logo_H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2464"/>
            <a:ext cx="906272" cy="605536"/>
          </a:xfrm>
          <a:prstGeom prst="rect">
            <a:avLst/>
          </a:prstGeom>
        </p:spPr>
      </p:pic>
    </p:spTree>
    <p:extLst>
      <p:ext uri="{BB962C8B-B14F-4D97-AF65-F5344CB8AC3E}">
        <p14:creationId xmlns:p14="http://schemas.microsoft.com/office/powerpoint/2010/main" val="194253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E30A86-EB31-4BA7-97DB-1D5986D927D4}"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244226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EE30A86-EB31-4BA7-97DB-1D5986D927D4}"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28076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EE30A86-EB31-4BA7-97DB-1D5986D927D4}" type="datetimeFigureOut">
              <a:rPr lang="en-GB" smtClean="0"/>
              <a:t>12/03/2024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FD03C2-D232-4621-9C88-9B3965988F7F}" type="slidenum">
              <a:rPr lang="en-GB" smtClean="0"/>
              <a:t>‹#›</a:t>
            </a:fld>
            <a:endParaRPr lang="en-GB"/>
          </a:p>
        </p:txBody>
      </p:sp>
    </p:spTree>
    <p:extLst>
      <p:ext uri="{BB962C8B-B14F-4D97-AF65-F5344CB8AC3E}">
        <p14:creationId xmlns:p14="http://schemas.microsoft.com/office/powerpoint/2010/main" val="1196826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25111AD-1E1F-1044-883A-A172215C9EB5}" type="datetimeFigureOut">
              <a:rPr lang="en-US" smtClean="0"/>
              <a:t>3/12/2024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67B3E84-1FEC-0A46-BFD1-3095D059104A}" type="slidenum">
              <a:rPr lang="en-US" smtClean="0"/>
              <a:t>‹#›</a:t>
            </a:fld>
            <a:endParaRPr lang="en-US"/>
          </a:p>
        </p:txBody>
      </p:sp>
    </p:spTree>
    <p:extLst>
      <p:ext uri="{BB962C8B-B14F-4D97-AF65-F5344CB8AC3E}">
        <p14:creationId xmlns:p14="http://schemas.microsoft.com/office/powerpoint/2010/main" val="2608320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30A86-EB31-4BA7-97DB-1D5986D927D4}" type="datetimeFigureOut">
              <a:rPr lang="en-GB" smtClean="0"/>
              <a:t>12/03/2024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D03C2-D232-4621-9C88-9B3965988F7F}" type="slidenum">
              <a:rPr lang="en-GB" smtClean="0"/>
              <a:t>‹#›</a:t>
            </a:fld>
            <a:endParaRPr lang="en-GB"/>
          </a:p>
        </p:txBody>
      </p:sp>
    </p:spTree>
    <p:extLst>
      <p:ext uri="{BB962C8B-B14F-4D97-AF65-F5344CB8AC3E}">
        <p14:creationId xmlns:p14="http://schemas.microsoft.com/office/powerpoint/2010/main" val="55973224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yourexperience.ie/wp-content/uploads/2020/09/National-Maternity-Experience-Survey-results.pdf" TargetMode="External"/><Relationship Id="rId2" Type="http://schemas.openxmlformats.org/officeDocument/2006/relationships/hyperlink" Target="https://www.hse.ie/eng/services/publications/hse-response-to-the-findings-of-the-national-maternity-experience-survey-2020.pdf" TargetMode="External"/><Relationship Id="rId1" Type="http://schemas.openxmlformats.org/officeDocument/2006/relationships/slideLayout" Target="../slideLayouts/slideLayout16.xml"/><Relationship Id="rId4" Type="http://schemas.openxmlformats.org/officeDocument/2006/relationships/hyperlink" Target="https://doi.org/10.12968/bjom.2019.27.9.56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9.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image" Target="../media/image19.pn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emf"/><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mailto:CUMH.EPUnit@hse.i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37.jpg"/></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43.emf"/></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44.tiff"/></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46.png"/><Relationship Id="rId4" Type="http://schemas.openxmlformats.org/officeDocument/2006/relationships/hyperlink" Target="mailto:CUMH.ComplexMeno@hse.i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hyperlink" Target="mailto:CUMH.CAppointments@hse.ie"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8.jpeg"/><Relationship Id="rId7"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jpeg"/><Relationship Id="rId7" Type="http://schemas.openxmlformats.org/officeDocument/2006/relationships/diagramQuickStyle" Target="../diagrams/quickStyle1.xm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8.jpeg"/><Relationship Id="rId7"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56.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57.jpg"/><Relationship Id="rId4" Type="http://schemas.openxmlformats.org/officeDocument/2006/relationships/image" Target="../media/image19.png"/></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reland South powerpoint_wide scr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6687"/>
          </a:xfrm>
          <a:prstGeom prst="rect">
            <a:avLst/>
          </a:prstGeom>
        </p:spPr>
      </p:pic>
      <p:sp>
        <p:nvSpPr>
          <p:cNvPr id="9" name="TextBox 8"/>
          <p:cNvSpPr txBox="1"/>
          <p:nvPr/>
        </p:nvSpPr>
        <p:spPr>
          <a:xfrm>
            <a:off x="1729964" y="4246753"/>
            <a:ext cx="895497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b="1" dirty="0">
                <a:solidFill>
                  <a:srgbClr val="19452B"/>
                </a:solidFill>
                <a:latin typeface="Helvetica"/>
                <a:cs typeface="Helvetica"/>
              </a:rPr>
              <a:t>CUMH Integrated Midwifery- Led Services</a:t>
            </a:r>
          </a:p>
        </p:txBody>
      </p:sp>
      <p:sp>
        <p:nvSpPr>
          <p:cNvPr id="10" name="TextBox 9"/>
          <p:cNvSpPr txBox="1"/>
          <p:nvPr/>
        </p:nvSpPr>
        <p:spPr>
          <a:xfrm>
            <a:off x="1820648" y="5231249"/>
            <a:ext cx="8550704" cy="92333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b="1" dirty="0">
                <a:solidFill>
                  <a:srgbClr val="5DA34F"/>
                </a:solidFill>
                <a:latin typeface="Helvetica"/>
                <a:cs typeface="Helvetica"/>
              </a:rPr>
              <a:t>Ms. Katie Bourke, Director of Midwifery/ Gillian Walsh, Senior Midwife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b="1" dirty="0">
                <a:solidFill>
                  <a:srgbClr val="5DA34F"/>
                </a:solidFill>
                <a:latin typeface="Helvetica"/>
                <a:cs typeface="Helvetica"/>
              </a:rPr>
              <a:t>Cork University Maternity Hospital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b="1" dirty="0">
                <a:solidFill>
                  <a:srgbClr val="5DA34F"/>
                </a:solidFill>
                <a:latin typeface="Helvetica"/>
                <a:cs typeface="Helvetica"/>
              </a:rPr>
              <a:t>12</a:t>
            </a:r>
            <a:r>
              <a:rPr lang="en-GB" b="1" baseline="30000" dirty="0">
                <a:solidFill>
                  <a:srgbClr val="5DA34F"/>
                </a:solidFill>
                <a:latin typeface="Helvetica"/>
                <a:cs typeface="Helvetica"/>
              </a:rPr>
              <a:t>th</a:t>
            </a:r>
            <a:r>
              <a:rPr lang="en-GB" b="1" dirty="0">
                <a:solidFill>
                  <a:srgbClr val="5DA34F"/>
                </a:solidFill>
                <a:latin typeface="Helvetica"/>
                <a:cs typeface="Helvetica"/>
              </a:rPr>
              <a:t> February</a:t>
            </a:r>
            <a:r>
              <a:rPr lang="en-GB" b="1" noProof="0" dirty="0">
                <a:solidFill>
                  <a:srgbClr val="5DA34F"/>
                </a:solidFill>
                <a:latin typeface="Helvetica"/>
                <a:cs typeface="Helvetica"/>
              </a:rPr>
              <a:t> 2024</a:t>
            </a:r>
            <a:endParaRPr kumimoji="0" lang="en-US" b="1" i="0" u="none" strike="noStrike" kern="1200" cap="none" spc="0" normalizeH="0" baseline="0" noProof="0" dirty="0">
              <a:ln>
                <a:noFill/>
              </a:ln>
              <a:solidFill>
                <a:srgbClr val="5DA34F"/>
              </a:solidFill>
              <a:effectLst/>
              <a:uLnTx/>
              <a:uFillTx/>
              <a:latin typeface="Helvetica"/>
              <a:cs typeface="Helvetica"/>
            </a:endParaRPr>
          </a:p>
        </p:txBody>
      </p:sp>
    </p:spTree>
    <p:extLst>
      <p:ext uri="{BB962C8B-B14F-4D97-AF65-F5344CB8AC3E}">
        <p14:creationId xmlns:p14="http://schemas.microsoft.com/office/powerpoint/2010/main" val="1386462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897" y="1029372"/>
            <a:ext cx="11536849" cy="5344027"/>
          </a:xfrm>
          <a:prstGeom prst="rect">
            <a:avLst/>
          </a:prstGeom>
          <a:noFill/>
        </p:spPr>
        <p:txBody>
          <a:bodyPr wrap="square" rtlCol="0">
            <a:spAutoFit/>
          </a:bodyPr>
          <a:lstStyle/>
          <a:p>
            <a:pPr marL="380990" indent="-38099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Perinatal events may affect women in different ways. The research and evidence advocates supporting the emotional wellbeing of the mother, and this may have a positive impact on neonatal mental health in the longer term.</a:t>
            </a:r>
          </a:p>
          <a:p>
            <a:pPr marL="380990" indent="-38099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The National Maternity Experience Survey (2020) reported that 30% of women did not have a chance to discuss their birth. </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Women can have an individual and subjective reaction to a birth experience. Healthcare professionals may not identify or recognise their experience as being a cause of confusion or upset.</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We support mothers to feel heard and respected in a friendly</a:t>
            </a:r>
          </a:p>
          <a:p>
            <a:pPr marL="800100" lvl="1" indent="-342900">
              <a:buClr>
                <a:schemeClr val="accent6">
                  <a:lumMod val="75000"/>
                </a:schemeClr>
              </a:buClr>
              <a:buSzPct val="50000"/>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 environment where they can reflect on any aspect </a:t>
            </a:r>
          </a:p>
          <a:p>
            <a:pPr marL="800100" lvl="1" indent="-342900">
              <a:buClr>
                <a:schemeClr val="accent6">
                  <a:lumMod val="75000"/>
                </a:schemeClr>
              </a:buClr>
              <a:buSzPct val="50000"/>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 of their perinatal experience. </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Birth partner is welcome to come and reflect as well</a:t>
            </a:r>
            <a:endParaRPr lang="en-GB" sz="2133" dirty="0">
              <a:solidFill>
                <a:schemeClr val="accent3">
                  <a:lumMod val="50000"/>
                </a:schemeClr>
              </a:solidFill>
              <a:latin typeface="Helvetica" panose="020B0604020202020204" pitchFamily="34" charset="0"/>
              <a:cs typeface="Helvetica" panose="020B0604020202020204" pitchFamily="34" charset="0"/>
            </a:endParaRPr>
          </a:p>
        </p:txBody>
      </p:sp>
      <p:sp>
        <p:nvSpPr>
          <p:cNvPr id="3" name="TextBox 2"/>
          <p:cNvSpPr txBox="1"/>
          <p:nvPr/>
        </p:nvSpPr>
        <p:spPr>
          <a:xfrm>
            <a:off x="411898" y="433502"/>
            <a:ext cx="5876930" cy="584775"/>
          </a:xfrm>
          <a:prstGeom prst="rect">
            <a:avLst/>
          </a:prstGeom>
          <a:noFill/>
        </p:spPr>
        <p:txBody>
          <a:bodyPr wrap="none" rtlCol="0">
            <a:spAutoFit/>
          </a:bodyPr>
          <a:lstStyle/>
          <a:p>
            <a:r>
              <a:rPr lang="en-GB" sz="3200" b="1" dirty="0">
                <a:solidFill>
                  <a:schemeClr val="accent6">
                    <a:lumMod val="75000"/>
                  </a:schemeClr>
                </a:solidFill>
                <a:latin typeface="Helvetica"/>
                <a:cs typeface="Helvetica"/>
              </a:rPr>
              <a:t>The Birth Reflections Service</a:t>
            </a:r>
          </a:p>
        </p:txBody>
      </p:sp>
      <p:pic>
        <p:nvPicPr>
          <p:cNvPr id="5" name="Picture 4"/>
          <p:cNvPicPr>
            <a:picLocks noChangeAspect="1"/>
          </p:cNvPicPr>
          <p:nvPr/>
        </p:nvPicPr>
        <p:blipFill>
          <a:blip r:embed="rId2"/>
          <a:stretch>
            <a:fillRect/>
          </a:stretch>
        </p:blipFill>
        <p:spPr>
          <a:xfrm>
            <a:off x="10755703" y="5490649"/>
            <a:ext cx="1193043" cy="1016955"/>
          </a:xfrm>
          <a:prstGeom prst="rect">
            <a:avLst/>
          </a:prstGeom>
        </p:spPr>
      </p:pic>
      <p:pic>
        <p:nvPicPr>
          <p:cNvPr id="7" name="Picture 6"/>
          <p:cNvPicPr>
            <a:picLocks noChangeAspect="1"/>
          </p:cNvPicPr>
          <p:nvPr/>
        </p:nvPicPr>
        <p:blipFill>
          <a:blip r:embed="rId3"/>
          <a:stretch>
            <a:fillRect/>
          </a:stretch>
        </p:blipFill>
        <p:spPr>
          <a:xfrm>
            <a:off x="8455308" y="4244304"/>
            <a:ext cx="1970483" cy="1919957"/>
          </a:xfrm>
          <a:prstGeom prst="rect">
            <a:avLst/>
          </a:prstGeom>
        </p:spPr>
      </p:pic>
    </p:spTree>
    <p:extLst>
      <p:ext uri="{BB962C8B-B14F-4D97-AF65-F5344CB8AC3E}">
        <p14:creationId xmlns:p14="http://schemas.microsoft.com/office/powerpoint/2010/main" val="287957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96746" y="5539409"/>
            <a:ext cx="1193043" cy="1016955"/>
          </a:xfrm>
          <a:prstGeom prst="rect">
            <a:avLst/>
          </a:prstGeom>
        </p:spPr>
      </p:pic>
      <p:sp>
        <p:nvSpPr>
          <p:cNvPr id="3" name="TextBox 2"/>
          <p:cNvSpPr txBox="1"/>
          <p:nvPr/>
        </p:nvSpPr>
        <p:spPr>
          <a:xfrm>
            <a:off x="172316" y="317807"/>
            <a:ext cx="8065028" cy="461665"/>
          </a:xfrm>
          <a:prstGeom prst="rect">
            <a:avLst/>
          </a:prstGeom>
          <a:noFill/>
        </p:spPr>
        <p:txBody>
          <a:bodyPr wrap="none" rtlCol="0">
            <a:spAutoFit/>
          </a:bodyPr>
          <a:lstStyle/>
          <a:p>
            <a:r>
              <a:rPr lang="en-GB" sz="2400" b="1" dirty="0">
                <a:solidFill>
                  <a:schemeClr val="accent6">
                    <a:lumMod val="75000"/>
                  </a:schemeClr>
                </a:solidFill>
                <a:latin typeface="Helvetica"/>
                <a:cs typeface="Helvetica"/>
              </a:rPr>
              <a:t>Birth Reflections Service: Inclusion/Exclusion Criteria</a:t>
            </a:r>
          </a:p>
        </p:txBody>
      </p:sp>
      <p:sp>
        <p:nvSpPr>
          <p:cNvPr id="7" name="TextBox 6"/>
          <p:cNvSpPr txBox="1"/>
          <p:nvPr/>
        </p:nvSpPr>
        <p:spPr>
          <a:xfrm>
            <a:off x="305880" y="953685"/>
            <a:ext cx="11583909" cy="5795561"/>
          </a:xfrm>
          <a:prstGeom prst="rect">
            <a:avLst/>
          </a:prstGeom>
          <a:noFill/>
        </p:spPr>
        <p:txBody>
          <a:bodyPr wrap="square" rtlCol="0">
            <a:spAutoFit/>
          </a:bodyPr>
          <a:lstStyle/>
          <a:p>
            <a:pPr hangingPunct="0"/>
            <a:r>
              <a:rPr lang="x-none" sz="2400" b="1" dirty="0">
                <a:solidFill>
                  <a:srgbClr val="19452B"/>
                </a:solidFill>
                <a:latin typeface="Helvetica"/>
                <a:cs typeface="Helvetica"/>
              </a:rPr>
              <a:t>Inclusion Criteria</a:t>
            </a:r>
            <a:endParaRPr lang="en-IE" sz="2400" b="1" dirty="0">
              <a:solidFill>
                <a:srgbClr val="19452B"/>
              </a:solidFill>
              <a:latin typeface="Helvetica"/>
              <a:cs typeface="Helvetica"/>
            </a:endParaRPr>
          </a:p>
          <a:p>
            <a:pPr marL="380990" indent="-380990" hangingPunct="0">
              <a:buFont typeface="Arial" panose="020B0604020202020204" pitchFamily="34" charset="0"/>
              <a:buChar char="•"/>
            </a:pPr>
            <a:r>
              <a:rPr lang="en-IE" sz="2133" dirty="0">
                <a:solidFill>
                  <a:schemeClr val="accent3">
                    <a:lumMod val="50000"/>
                  </a:schemeClr>
                </a:solidFill>
                <a:latin typeface="Helvetica" panose="020B0604020202020204" pitchFamily="34" charset="0"/>
                <a:cs typeface="Helvetica" panose="020B0604020202020204" pitchFamily="34" charset="0"/>
              </a:rPr>
              <a:t>Must have given birth in CUMH </a:t>
            </a:r>
            <a:r>
              <a:rPr lang="en-IE" sz="2133" u="sng" dirty="0">
                <a:solidFill>
                  <a:schemeClr val="accent3">
                    <a:lumMod val="50000"/>
                  </a:schemeClr>
                </a:solidFill>
                <a:latin typeface="Helvetica" panose="020B0604020202020204" pitchFamily="34" charset="0"/>
                <a:cs typeface="Helvetica" panose="020B0604020202020204" pitchFamily="34" charset="0"/>
              </a:rPr>
              <a:t>or</a:t>
            </a:r>
            <a:r>
              <a:rPr lang="en-IE" sz="2133" dirty="0">
                <a:solidFill>
                  <a:schemeClr val="accent3">
                    <a:lumMod val="50000"/>
                  </a:schemeClr>
                </a:solidFill>
                <a:latin typeface="Helvetica" panose="020B0604020202020204" pitchFamily="34" charset="0"/>
                <a:cs typeface="Helvetica" panose="020B0604020202020204" pitchFamily="34" charset="0"/>
              </a:rPr>
              <a:t> be planning to give birth in CUMH (this pregnancy)</a:t>
            </a:r>
          </a:p>
          <a:p>
            <a:pPr lvl="0" hangingPunct="0"/>
            <a:r>
              <a:rPr lang="en-IE" sz="2133" dirty="0">
                <a:solidFill>
                  <a:schemeClr val="accent3">
                    <a:lumMod val="50000"/>
                  </a:schemeClr>
                </a:solidFill>
                <a:latin typeface="Helvetica" panose="020B0604020202020204" pitchFamily="34" charset="0"/>
                <a:cs typeface="Helvetica" panose="020B0604020202020204" pitchFamily="34" charset="0"/>
              </a:rPr>
              <a:t> 	- Includes women availing of homebirth </a:t>
            </a:r>
          </a:p>
          <a:p>
            <a:pPr marL="380990" indent="-380990" hangingPunct="0">
              <a:buFont typeface="Arial" panose="020B0604020202020204" pitchFamily="34" charset="0"/>
              <a:buChar char="•"/>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hangingPunct="0">
              <a:buFont typeface="Arial" panose="020B0604020202020204" pitchFamily="34" charset="0"/>
              <a:buChar char="•"/>
            </a:pPr>
            <a:r>
              <a:rPr lang="en-IE" sz="2133" dirty="0">
                <a:solidFill>
                  <a:schemeClr val="accent3">
                    <a:lumMod val="50000"/>
                  </a:schemeClr>
                </a:solidFill>
                <a:latin typeface="Helvetica" panose="020B0604020202020204" pitchFamily="34" charset="0"/>
                <a:cs typeface="Helvetica" panose="020B0604020202020204" pitchFamily="34" charset="0"/>
              </a:rPr>
              <a:t>Recommend attending the service within 2 – 3 years of giving birth</a:t>
            </a:r>
          </a:p>
          <a:p>
            <a:pPr hangingPunct="0"/>
            <a:r>
              <a:rPr lang="en-IE" sz="2133" dirty="0">
                <a:solidFill>
                  <a:schemeClr val="accent3">
                    <a:lumMod val="50000"/>
                  </a:schemeClr>
                </a:solidFill>
                <a:latin typeface="Helvetica" panose="020B0604020202020204" pitchFamily="34" charset="0"/>
                <a:cs typeface="Helvetica" panose="020B0604020202020204" pitchFamily="34" charset="0"/>
              </a:rPr>
              <a:t> </a:t>
            </a:r>
          </a:p>
          <a:p>
            <a:pPr hangingPunct="0"/>
            <a:r>
              <a:rPr lang="en-IE" sz="2400" b="1" dirty="0">
                <a:solidFill>
                  <a:srgbClr val="19452B"/>
                </a:solidFill>
                <a:latin typeface="Helvetica"/>
                <a:cs typeface="Helvetica"/>
              </a:rPr>
              <a:t>Considerations/Exclusion Criteria</a:t>
            </a:r>
          </a:p>
          <a:p>
            <a:pPr marL="380990" indent="-380990" hangingPunct="0">
              <a:buFont typeface="Arial" panose="020B0604020202020204" pitchFamily="34" charset="0"/>
              <a:buChar char="•"/>
            </a:pPr>
            <a:r>
              <a:rPr lang="en-IE" sz="2133" dirty="0">
                <a:solidFill>
                  <a:schemeClr val="accent3">
                    <a:lumMod val="50000"/>
                  </a:schemeClr>
                </a:solidFill>
                <a:latin typeface="Helvetica" panose="020B0604020202020204" pitchFamily="34" charset="0"/>
                <a:cs typeface="Helvetica" panose="020B0604020202020204" pitchFamily="34" charset="0"/>
              </a:rPr>
              <a:t>Less than 6 weeks postnatal not recommended for Birth Reflections Service</a:t>
            </a:r>
          </a:p>
          <a:p>
            <a:pPr marL="380990" indent="-380990" hangingPunct="0">
              <a:buFont typeface="Arial" panose="020B0604020202020204" pitchFamily="34" charset="0"/>
              <a:buChar char="•"/>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hangingPunct="0">
              <a:buFont typeface="Arial" panose="020B0604020202020204" pitchFamily="34" charset="0"/>
              <a:buChar char="•"/>
            </a:pPr>
            <a:r>
              <a:rPr lang="en-IE" sz="2133" dirty="0">
                <a:solidFill>
                  <a:schemeClr val="accent3">
                    <a:lumMod val="50000"/>
                  </a:schemeClr>
                </a:solidFill>
                <a:latin typeface="Helvetica" panose="020B0604020202020204" pitchFamily="34" charset="0"/>
                <a:cs typeface="Helvetica" panose="020B0604020202020204" pitchFamily="34" charset="0"/>
              </a:rPr>
              <a:t>Acute mental health concern requiring specialised input; referral to SPMHS </a:t>
            </a:r>
          </a:p>
          <a:p>
            <a:pPr marL="380990" indent="-380990" hangingPunct="0">
              <a:buFont typeface="Arial" panose="020B0604020202020204" pitchFamily="34" charset="0"/>
              <a:buChar char="•"/>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hangingPunct="0">
              <a:buFont typeface="Arial" panose="020B0604020202020204" pitchFamily="34" charset="0"/>
              <a:buChar char="•"/>
            </a:pPr>
            <a:r>
              <a:rPr lang="en-IE" sz="2133" dirty="0">
                <a:solidFill>
                  <a:schemeClr val="accent3">
                    <a:lumMod val="50000"/>
                  </a:schemeClr>
                </a:solidFill>
                <a:latin typeface="Helvetica" panose="020B0604020202020204" pitchFamily="34" charset="0"/>
                <a:cs typeface="Helvetica" panose="020B0604020202020204" pitchFamily="34" charset="0"/>
              </a:rPr>
              <a:t>The Birth Reflections Service and Specialist Perinatal Mental Health Service (SPMHS) work in collaboration with the women with two directional referrals in some cases</a:t>
            </a:r>
          </a:p>
          <a:p>
            <a:pPr marL="380990" indent="-380990" hangingPunct="0">
              <a:buFont typeface="Arial" panose="020B0604020202020204" pitchFamily="34" charset="0"/>
              <a:buChar char="•"/>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80990" indent="-380990" hangingPunct="0">
              <a:buFont typeface="Arial" panose="020B0604020202020204" pitchFamily="34" charset="0"/>
              <a:buChar char="•"/>
            </a:pPr>
            <a:r>
              <a:rPr lang="en-IE" sz="2133" dirty="0">
                <a:solidFill>
                  <a:schemeClr val="accent3">
                    <a:lumMod val="50000"/>
                  </a:schemeClr>
                </a:solidFill>
                <a:latin typeface="Helvetica" panose="020B0604020202020204" pitchFamily="34" charset="0"/>
                <a:cs typeface="Helvetica" panose="020B0604020202020204" pitchFamily="34" charset="0"/>
              </a:rPr>
              <a:t>Language barrier – translation services to be used if it is deemed safe and </a:t>
            </a:r>
          </a:p>
          <a:p>
            <a:pPr hangingPunct="0"/>
            <a:r>
              <a:rPr lang="en-IE" sz="2133" dirty="0">
                <a:solidFill>
                  <a:schemeClr val="accent3">
                    <a:lumMod val="50000"/>
                  </a:schemeClr>
                </a:solidFill>
                <a:latin typeface="Helvetica" panose="020B0604020202020204" pitchFamily="34" charset="0"/>
                <a:cs typeface="Helvetica" panose="020B0604020202020204" pitchFamily="34" charset="0"/>
              </a:rPr>
              <a:t>     appropriate to proceed</a:t>
            </a:r>
          </a:p>
          <a:p>
            <a:pPr hangingPunct="0"/>
            <a:endParaRPr lang="en-IE" sz="2400" dirty="0"/>
          </a:p>
        </p:txBody>
      </p:sp>
    </p:spTree>
    <p:extLst>
      <p:ext uri="{BB962C8B-B14F-4D97-AF65-F5344CB8AC3E}">
        <p14:creationId xmlns:p14="http://schemas.microsoft.com/office/powerpoint/2010/main" val="19176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7677" y="1221409"/>
            <a:ext cx="7385327" cy="4376531"/>
          </a:xfrm>
          <a:prstGeom prst="rect">
            <a:avLst/>
          </a:prstGeom>
        </p:spPr>
      </p:pic>
      <p:sp>
        <p:nvSpPr>
          <p:cNvPr id="3" name="TextBox 2"/>
          <p:cNvSpPr txBox="1"/>
          <p:nvPr/>
        </p:nvSpPr>
        <p:spPr>
          <a:xfrm>
            <a:off x="411898" y="455504"/>
            <a:ext cx="7904728" cy="584775"/>
          </a:xfrm>
          <a:prstGeom prst="rect">
            <a:avLst/>
          </a:prstGeom>
          <a:noFill/>
        </p:spPr>
        <p:txBody>
          <a:bodyPr wrap="none" rtlCol="0">
            <a:spAutoFit/>
          </a:bodyPr>
          <a:lstStyle/>
          <a:p>
            <a:r>
              <a:rPr lang="en-GB" sz="3200" b="1" dirty="0">
                <a:solidFill>
                  <a:schemeClr val="accent6">
                    <a:lumMod val="75000"/>
                  </a:schemeClr>
                </a:solidFill>
                <a:latin typeface="Helvetica"/>
                <a:cs typeface="Helvetica"/>
              </a:rPr>
              <a:t>The Birth Reflections Service: Referrals</a:t>
            </a:r>
          </a:p>
        </p:txBody>
      </p:sp>
      <p:sp>
        <p:nvSpPr>
          <p:cNvPr id="7" name="TextBox 6"/>
          <p:cNvSpPr txBox="1"/>
          <p:nvPr/>
        </p:nvSpPr>
        <p:spPr>
          <a:xfrm>
            <a:off x="411898" y="2712558"/>
            <a:ext cx="4377676" cy="461665"/>
          </a:xfrm>
          <a:prstGeom prst="rect">
            <a:avLst/>
          </a:prstGeom>
          <a:noFill/>
        </p:spPr>
        <p:txBody>
          <a:bodyPr wrap="square" rtlCol="0">
            <a:spAutoFit/>
          </a:bodyPr>
          <a:lstStyle/>
          <a:p>
            <a:pPr hangingPunct="0"/>
            <a:r>
              <a:rPr lang="en-IE" sz="2400" dirty="0">
                <a:solidFill>
                  <a:schemeClr val="accent3">
                    <a:lumMod val="50000"/>
                  </a:schemeClr>
                </a:solidFill>
                <a:latin typeface="Helvetica" panose="020B0604020202020204" pitchFamily="34" charset="0"/>
                <a:cs typeface="Helvetica" panose="020B0604020202020204" pitchFamily="34" charset="0"/>
              </a:rPr>
              <a:t>CUMH.BirthReflection@hse.ie</a:t>
            </a:r>
          </a:p>
        </p:txBody>
      </p:sp>
      <p:pic>
        <p:nvPicPr>
          <p:cNvPr id="5" name="Picture 4"/>
          <p:cNvPicPr>
            <a:picLocks noChangeAspect="1"/>
          </p:cNvPicPr>
          <p:nvPr/>
        </p:nvPicPr>
        <p:blipFill>
          <a:blip r:embed="rId3"/>
          <a:stretch>
            <a:fillRect/>
          </a:stretch>
        </p:blipFill>
        <p:spPr>
          <a:xfrm>
            <a:off x="10676641" y="5556993"/>
            <a:ext cx="1193043" cy="1016955"/>
          </a:xfrm>
          <a:prstGeom prst="rect">
            <a:avLst/>
          </a:prstGeom>
        </p:spPr>
      </p:pic>
      <p:sp>
        <p:nvSpPr>
          <p:cNvPr id="8" name="TextBox 7"/>
          <p:cNvSpPr txBox="1"/>
          <p:nvPr/>
        </p:nvSpPr>
        <p:spPr>
          <a:xfrm>
            <a:off x="1048896" y="3765503"/>
            <a:ext cx="2940744" cy="461665"/>
          </a:xfrm>
          <a:prstGeom prst="rect">
            <a:avLst/>
          </a:prstGeom>
          <a:noFill/>
        </p:spPr>
        <p:txBody>
          <a:bodyPr wrap="square" rtlCol="0">
            <a:spAutoFit/>
          </a:bodyPr>
          <a:lstStyle/>
          <a:p>
            <a:pPr hangingPunct="0"/>
            <a:r>
              <a:rPr lang="en-IE" sz="2400" dirty="0">
                <a:solidFill>
                  <a:schemeClr val="accent6">
                    <a:lumMod val="75000"/>
                  </a:schemeClr>
                </a:solidFill>
                <a:latin typeface="Helvetica" panose="020B0604020202020204" pitchFamily="34" charset="0"/>
                <a:cs typeface="Helvetica" panose="020B0604020202020204" pitchFamily="34" charset="0"/>
              </a:rPr>
              <a:t>Ideally- self refer</a:t>
            </a:r>
          </a:p>
        </p:txBody>
      </p:sp>
    </p:spTree>
    <p:extLst>
      <p:ext uri="{BB962C8B-B14F-4D97-AF65-F5344CB8AC3E}">
        <p14:creationId xmlns:p14="http://schemas.microsoft.com/office/powerpoint/2010/main" val="94844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624" y="1720459"/>
            <a:ext cx="9435548" cy="4359335"/>
          </a:xfrm>
          <a:prstGeom prst="rect">
            <a:avLst/>
          </a:prstGeom>
          <a:noFill/>
        </p:spPr>
        <p:txBody>
          <a:bodyPr wrap="square" rtlCol="0">
            <a:spAutoFit/>
          </a:bodyPr>
          <a:lstStyle/>
          <a:p>
            <a:pPr marL="342900" indent="-34290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Referral is sent in via email</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A bounce back email automatically responds requesting further details</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This allows for the service to review the information and chart to ensure that the referral is appropriate for the Birth Reflections Service</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Allows a chart review prior to meeting the woman</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Currently aim to make appointment within 1 – 2 weeks with the woman (Phone call with Birth Reflections midwife – call can last up to 30mins)</a:t>
            </a:r>
          </a:p>
          <a:p>
            <a:pPr marL="342900" indent="-342900">
              <a:buClr>
                <a:schemeClr val="accent6">
                  <a:lumMod val="75000"/>
                </a:schemeClr>
              </a:buClr>
              <a:buFont typeface="Wingdings" panose="05000000000000000000" pitchFamily="2" charset="2"/>
              <a:buChar char="v"/>
            </a:pPr>
            <a:endParaRPr lang="en-IE" sz="2133" dirty="0">
              <a:solidFill>
                <a:schemeClr val="accent3">
                  <a:lumMod val="50000"/>
                </a:schemeClr>
              </a:solidFill>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133" dirty="0">
                <a:solidFill>
                  <a:schemeClr val="accent3">
                    <a:lumMod val="50000"/>
                  </a:schemeClr>
                </a:solidFill>
                <a:latin typeface="Helvetica" panose="020B0604020202020204" pitchFamily="34" charset="0"/>
                <a:cs typeface="Helvetica" panose="020B0604020202020204" pitchFamily="34" charset="0"/>
              </a:rPr>
              <a:t>In person appointment (1hr appointment)</a:t>
            </a:r>
          </a:p>
        </p:txBody>
      </p:sp>
      <p:pic>
        <p:nvPicPr>
          <p:cNvPr id="3" name="Picture 2"/>
          <p:cNvPicPr>
            <a:picLocks noChangeAspect="1"/>
          </p:cNvPicPr>
          <p:nvPr/>
        </p:nvPicPr>
        <p:blipFill>
          <a:blip r:embed="rId3"/>
          <a:stretch>
            <a:fillRect/>
          </a:stretch>
        </p:blipFill>
        <p:spPr>
          <a:xfrm>
            <a:off x="10871007" y="5571317"/>
            <a:ext cx="1193043" cy="1016955"/>
          </a:xfrm>
          <a:prstGeom prst="rect">
            <a:avLst/>
          </a:prstGeom>
        </p:spPr>
      </p:pic>
      <p:sp>
        <p:nvSpPr>
          <p:cNvPr id="4" name="TextBox 3"/>
          <p:cNvSpPr txBox="1"/>
          <p:nvPr/>
        </p:nvSpPr>
        <p:spPr>
          <a:xfrm>
            <a:off x="277402" y="318212"/>
            <a:ext cx="8825501" cy="1077218"/>
          </a:xfrm>
          <a:prstGeom prst="rect">
            <a:avLst/>
          </a:prstGeom>
          <a:noFill/>
        </p:spPr>
        <p:txBody>
          <a:bodyPr wrap="square" rtlCol="0">
            <a:spAutoFit/>
          </a:bodyPr>
          <a:lstStyle/>
          <a:p>
            <a:r>
              <a:rPr lang="en-GB" sz="3200" b="1" dirty="0">
                <a:solidFill>
                  <a:schemeClr val="accent6">
                    <a:lumMod val="75000"/>
                  </a:schemeClr>
                </a:solidFill>
                <a:latin typeface="Helvetica"/>
                <a:cs typeface="Helvetica"/>
              </a:rPr>
              <a:t>The Birth Reflections Service: Triage of Referrals</a:t>
            </a:r>
          </a:p>
        </p:txBody>
      </p:sp>
    </p:spTree>
    <p:extLst>
      <p:ext uri="{BB962C8B-B14F-4D97-AF65-F5344CB8AC3E}">
        <p14:creationId xmlns:p14="http://schemas.microsoft.com/office/powerpoint/2010/main" val="22611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060" y="393859"/>
            <a:ext cx="7904728" cy="584775"/>
          </a:xfrm>
          <a:prstGeom prst="rect">
            <a:avLst/>
          </a:prstGeom>
          <a:noFill/>
        </p:spPr>
        <p:txBody>
          <a:bodyPr wrap="none" rtlCol="0">
            <a:spAutoFit/>
          </a:bodyPr>
          <a:lstStyle/>
          <a:p>
            <a:r>
              <a:rPr lang="en-GB" sz="3200" b="1" dirty="0">
                <a:solidFill>
                  <a:schemeClr val="accent6">
                    <a:lumMod val="75000"/>
                  </a:schemeClr>
                </a:solidFill>
                <a:latin typeface="Helvetica"/>
                <a:cs typeface="Helvetica"/>
              </a:rPr>
              <a:t>The Birth Reflections Service: Referrals</a:t>
            </a:r>
          </a:p>
        </p:txBody>
      </p:sp>
      <p:pic>
        <p:nvPicPr>
          <p:cNvPr id="4" name="Picture 3"/>
          <p:cNvPicPr>
            <a:picLocks noChangeAspect="1"/>
          </p:cNvPicPr>
          <p:nvPr/>
        </p:nvPicPr>
        <p:blipFill>
          <a:blip r:embed="rId2"/>
          <a:stretch>
            <a:fillRect/>
          </a:stretch>
        </p:blipFill>
        <p:spPr>
          <a:xfrm>
            <a:off x="1771630" y="1121105"/>
            <a:ext cx="8885165" cy="5165793"/>
          </a:xfrm>
          <a:prstGeom prst="rect">
            <a:avLst/>
          </a:prstGeom>
        </p:spPr>
      </p:pic>
      <p:pic>
        <p:nvPicPr>
          <p:cNvPr id="5" name="Picture 4"/>
          <p:cNvPicPr>
            <a:picLocks noChangeAspect="1"/>
          </p:cNvPicPr>
          <p:nvPr/>
        </p:nvPicPr>
        <p:blipFill>
          <a:blip r:embed="rId3"/>
          <a:stretch>
            <a:fillRect/>
          </a:stretch>
        </p:blipFill>
        <p:spPr>
          <a:xfrm>
            <a:off x="10871007" y="5571317"/>
            <a:ext cx="1193043" cy="1016955"/>
          </a:xfrm>
          <a:prstGeom prst="rect">
            <a:avLst/>
          </a:prstGeom>
        </p:spPr>
      </p:pic>
    </p:spTree>
    <p:extLst>
      <p:ext uri="{BB962C8B-B14F-4D97-AF65-F5344CB8AC3E}">
        <p14:creationId xmlns:p14="http://schemas.microsoft.com/office/powerpoint/2010/main" val="70891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2045" y="447326"/>
            <a:ext cx="5876930" cy="584775"/>
          </a:xfrm>
          <a:prstGeom prst="rect">
            <a:avLst/>
          </a:prstGeom>
          <a:noFill/>
        </p:spPr>
        <p:txBody>
          <a:bodyPr wrap="none" rtlCol="0">
            <a:spAutoFit/>
          </a:bodyPr>
          <a:lstStyle/>
          <a:p>
            <a:r>
              <a:rPr lang="en-GB" sz="3200" b="1" dirty="0">
                <a:solidFill>
                  <a:schemeClr val="accent6">
                    <a:lumMod val="75000"/>
                  </a:schemeClr>
                </a:solidFill>
                <a:latin typeface="Helvetica"/>
                <a:cs typeface="Helvetica"/>
              </a:rPr>
              <a:t>The Birth Reflections Service</a:t>
            </a:r>
          </a:p>
        </p:txBody>
      </p:sp>
      <p:sp>
        <p:nvSpPr>
          <p:cNvPr id="2" name="Rectangle 1"/>
          <p:cNvSpPr/>
          <p:nvPr/>
        </p:nvSpPr>
        <p:spPr>
          <a:xfrm>
            <a:off x="668899" y="1657561"/>
            <a:ext cx="5957981" cy="5391989"/>
          </a:xfrm>
          <a:prstGeom prst="rect">
            <a:avLst/>
          </a:prstGeom>
        </p:spPr>
        <p:txBody>
          <a:bodyPr wrap="square">
            <a:spAutoFit/>
          </a:bodyPr>
          <a:lstStyle/>
          <a:p>
            <a:pPr hangingPunct="0">
              <a:lnSpc>
                <a:spcPct val="118000"/>
              </a:lnSpc>
              <a:spcAft>
                <a:spcPts val="800"/>
              </a:spcAft>
            </a:pPr>
            <a:r>
              <a:rPr lang="en-IE" sz="2400" kern="14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This is a modern interpretation of the traditional Celtic Motherhood Knot symbolising the everlasting bond and connection between mother and child</a:t>
            </a:r>
            <a:r>
              <a:rPr lang="en-IE" sz="2400" kern="1400" dirty="0">
                <a:solidFill>
                  <a:srgbClr val="000000"/>
                </a:solidFill>
                <a:latin typeface="Arial" panose="020B0604020202020204" pitchFamily="34" charset="0"/>
                <a:ea typeface="Times New Roman" panose="02020603050405020304" pitchFamily="18" charset="0"/>
              </a:rPr>
              <a:t>. </a:t>
            </a: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Arial" panose="020B0604020202020204" pitchFamily="34" charset="0"/>
              <a:ea typeface="Times New Roman" panose="02020603050405020304" pitchFamily="18" charset="0"/>
            </a:endParaRPr>
          </a:p>
          <a:p>
            <a:pPr algn="ctr" hangingPunct="0">
              <a:lnSpc>
                <a:spcPct val="118000"/>
              </a:lnSpc>
              <a:spcAft>
                <a:spcPts val="800"/>
              </a:spcAft>
            </a:pPr>
            <a:endParaRPr lang="en-IE" sz="1067" kern="1400" dirty="0">
              <a:solidFill>
                <a:srgbClr val="000000"/>
              </a:solidFill>
              <a:latin typeface="Calibri" panose="020F0502020204030204" pitchFamily="34"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369879" y="1293307"/>
            <a:ext cx="5364811" cy="4572989"/>
          </a:xfrm>
          <a:prstGeom prst="rect">
            <a:avLst/>
          </a:prstGeom>
        </p:spPr>
      </p:pic>
      <p:pic>
        <p:nvPicPr>
          <p:cNvPr id="6" name="Picture 5"/>
          <p:cNvPicPr>
            <a:picLocks noChangeAspect="1"/>
          </p:cNvPicPr>
          <p:nvPr/>
        </p:nvPicPr>
        <p:blipFill>
          <a:blip r:embed="rId3"/>
          <a:stretch>
            <a:fillRect/>
          </a:stretch>
        </p:blipFill>
        <p:spPr>
          <a:xfrm>
            <a:off x="2101859" y="4353556"/>
            <a:ext cx="1970483" cy="1919957"/>
          </a:xfrm>
          <a:prstGeom prst="rect">
            <a:avLst/>
          </a:prstGeom>
        </p:spPr>
      </p:pic>
    </p:spTree>
    <p:extLst>
      <p:ext uri="{BB962C8B-B14F-4D97-AF65-F5344CB8AC3E}">
        <p14:creationId xmlns:p14="http://schemas.microsoft.com/office/powerpoint/2010/main" val="114749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897" y="875127"/>
            <a:ext cx="11443772" cy="5693866"/>
          </a:xfrm>
          <a:prstGeom prst="rect">
            <a:avLst/>
          </a:prstGeom>
          <a:noFill/>
        </p:spPr>
        <p:txBody>
          <a:bodyPr wrap="square" rtlCol="0">
            <a:spAutoFit/>
          </a:bodyPr>
          <a:lstStyle/>
          <a:p>
            <a:pPr marL="285750" indent="-285750" hangingPunct="0">
              <a:buFont typeface="Arial" panose="020B0604020202020204" pitchFamily="34" charset="0"/>
              <a:buChar char="•"/>
            </a:pPr>
            <a:r>
              <a:rPr lang="en-IE" dirty="0" err="1"/>
              <a:t>Fenech</a:t>
            </a:r>
            <a:r>
              <a:rPr lang="en-IE" dirty="0"/>
              <a:t> G and Thomson G (2014) Tormented by ghosts from their past’: A meta-synthesis to explore the psychosocial implications of a traumatic birth on maternal well-being. </a:t>
            </a:r>
            <a:r>
              <a:rPr lang="en-IE" i="1" dirty="0"/>
              <a:t>Midwifery</a:t>
            </a:r>
            <a:r>
              <a:rPr lang="en-IE" dirty="0"/>
              <a:t>, </a:t>
            </a:r>
            <a:r>
              <a:rPr lang="en-IE" b="1" dirty="0"/>
              <a:t>30</a:t>
            </a:r>
            <a:r>
              <a:rPr lang="en-IE" dirty="0"/>
              <a:t>(2), pp.185–193. </a:t>
            </a:r>
            <a:r>
              <a:rPr lang="en-IE" dirty="0" err="1"/>
              <a:t>doi:https</a:t>
            </a:r>
            <a:r>
              <a:rPr lang="en-IE" dirty="0"/>
              <a:t>://doi.org/10.1016/j.midw.2013.12.004</a:t>
            </a:r>
          </a:p>
          <a:p>
            <a:pPr marL="380990" indent="-380990" hangingPunct="0">
              <a:buFont typeface="Arial" panose="020B0604020202020204" pitchFamily="34" charset="0"/>
              <a:buChar char="•"/>
            </a:pPr>
            <a:endParaRPr lang="en-IE" sz="1600" dirty="0"/>
          </a:p>
          <a:p>
            <a:pPr marL="285750" indent="-285750">
              <a:buFont typeface="Arial" panose="020B0604020202020204" pitchFamily="34" charset="0"/>
              <a:buChar char="•"/>
            </a:pPr>
            <a:r>
              <a:rPr lang="en-IE" dirty="0"/>
              <a:t>Erickson N, Julian M, </a:t>
            </a:r>
            <a:r>
              <a:rPr lang="en-IE" dirty="0" err="1"/>
              <a:t>Muzik</a:t>
            </a:r>
            <a:r>
              <a:rPr lang="en-IE" dirty="0"/>
              <a:t> M (2019) Perinatal depression, PTSD, and trauma: Impact on mother–infant attachment and interventions to mitigate the transmission of risk. </a:t>
            </a:r>
            <a:r>
              <a:rPr lang="en-IE" i="1" dirty="0"/>
              <a:t>International Review of Psychiatry</a:t>
            </a:r>
            <a:r>
              <a:rPr lang="en-IE" dirty="0"/>
              <a:t>, </a:t>
            </a:r>
            <a:r>
              <a:rPr lang="en-IE" b="1" dirty="0"/>
              <a:t>31</a:t>
            </a:r>
            <a:r>
              <a:rPr lang="en-IE" dirty="0"/>
              <a:t>(3), p. 245-263, DOI: 10.1080/09540261.2018.1563529</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Higgins A, Carroll M, Gill A, </a:t>
            </a:r>
            <a:r>
              <a:rPr lang="en-IE" dirty="0" err="1"/>
              <a:t>Downes</a:t>
            </a:r>
            <a:r>
              <a:rPr lang="en-IE" dirty="0"/>
              <a:t> C, Monahan M (2021). Perinatal Mental Health Care: Best Practice Principles for Midwives, Public Health Nurses, and Practice Nurses [Updated]. Dublin: Health Service Executive</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Responding to the Results of the National Maternity Experience Survey (2020) Dublin: Health Service Executive. Available at: </a:t>
            </a:r>
            <a:r>
              <a:rPr lang="en-IE" u="sng" dirty="0">
                <a:hlinkClick r:id="rId2"/>
              </a:rPr>
              <a:t>https://www.hse.ie/eng/services/publications/hse-response-to-the-findings-of-the-national-maternity-experience-survey-2020.pdf</a:t>
            </a:r>
            <a:endParaRPr lang="en-IE" u="sng" dirty="0"/>
          </a:p>
          <a:p>
            <a:pPr hangingPunct="0"/>
            <a:endParaRPr lang="en-IE" sz="2400" dirty="0"/>
          </a:p>
          <a:p>
            <a:pPr marL="285750" indent="-285750" hangingPunct="0">
              <a:buFont typeface="Arial" panose="020B0604020202020204" pitchFamily="34" charset="0"/>
              <a:buChar char="•"/>
            </a:pPr>
            <a:r>
              <a:rPr lang="en-IE" dirty="0"/>
              <a:t>National Maternity Experience Survey 2020 (NMES 2020) Dublin: Health Service Executive. Available at: </a:t>
            </a:r>
            <a:r>
              <a:rPr lang="en-IE" u="sng" dirty="0">
                <a:hlinkClick r:id="rId3"/>
              </a:rPr>
              <a:t>https://yourexperience.ie/wp-content/uploads/2020/09/National-Maternity-Experience-Survey-results.pdf</a:t>
            </a:r>
            <a:endParaRPr lang="en-IE" u="sng" dirty="0"/>
          </a:p>
          <a:p>
            <a:pPr hangingPunct="0"/>
            <a:endParaRPr lang="en-IE" dirty="0"/>
          </a:p>
          <a:p>
            <a:pPr marL="285750" indent="-285750">
              <a:buFont typeface="Arial" panose="020B0604020202020204" pitchFamily="34" charset="0"/>
              <a:buChar char="•"/>
            </a:pPr>
            <a:r>
              <a:rPr lang="en-IE" dirty="0"/>
              <a:t>Baxter J (2019) Postnatal debriefing: women’s need to talk after birth. </a:t>
            </a:r>
            <a:r>
              <a:rPr lang="en-IE" i="1" dirty="0"/>
              <a:t>British Journal of Midwifery</a:t>
            </a:r>
            <a:r>
              <a:rPr lang="en-IE" dirty="0"/>
              <a:t>, </a:t>
            </a:r>
            <a:r>
              <a:rPr lang="en-IE" b="1" dirty="0"/>
              <a:t>27</a:t>
            </a:r>
            <a:r>
              <a:rPr lang="en-IE" dirty="0"/>
              <a:t>(9), pp.563–571, </a:t>
            </a:r>
            <a:r>
              <a:rPr lang="en-IE" dirty="0" err="1"/>
              <a:t>doi</a:t>
            </a:r>
            <a:r>
              <a:rPr lang="en-IE" dirty="0"/>
              <a:t>: </a:t>
            </a:r>
            <a:r>
              <a:rPr lang="en-IE" u="sng" dirty="0">
                <a:hlinkClick r:id="rId4"/>
              </a:rPr>
              <a:t>https://doi.org/10.12968/bjom.2019.27.9.563</a:t>
            </a:r>
            <a:endParaRPr lang="en-IE" dirty="0"/>
          </a:p>
        </p:txBody>
      </p:sp>
      <p:sp>
        <p:nvSpPr>
          <p:cNvPr id="4" name="TextBox 3"/>
          <p:cNvSpPr txBox="1"/>
          <p:nvPr/>
        </p:nvSpPr>
        <p:spPr>
          <a:xfrm>
            <a:off x="411897" y="413462"/>
            <a:ext cx="1760418" cy="461665"/>
          </a:xfrm>
          <a:prstGeom prst="rect">
            <a:avLst/>
          </a:prstGeom>
          <a:noFill/>
        </p:spPr>
        <p:txBody>
          <a:bodyPr wrap="none" rtlCol="0">
            <a:spAutoFit/>
          </a:bodyPr>
          <a:lstStyle/>
          <a:p>
            <a:r>
              <a:rPr lang="en-GB" sz="2400" dirty="0">
                <a:solidFill>
                  <a:srgbClr val="19452B"/>
                </a:solidFill>
                <a:latin typeface="Helvetica"/>
                <a:cs typeface="Helvetica"/>
              </a:rPr>
              <a:t>References</a:t>
            </a:r>
          </a:p>
        </p:txBody>
      </p:sp>
    </p:spTree>
    <p:extLst>
      <p:ext uri="{BB962C8B-B14F-4D97-AF65-F5344CB8AC3E}">
        <p14:creationId xmlns:p14="http://schemas.microsoft.com/office/powerpoint/2010/main" val="240498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0050" y="2714296"/>
            <a:ext cx="3454700" cy="1429407"/>
          </a:xfrm>
          <a:prstGeom prst="rect">
            <a:avLst/>
          </a:prstGeom>
        </p:spPr>
      </p:pic>
      <p:pic>
        <p:nvPicPr>
          <p:cNvPr id="5" name="Picture 4"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6" name="Picture 5" descr="A close-up of a logo&#10;&#10;Description automatically generated with low confidence">
            <a:extLst>
              <a:ext uri="{FF2B5EF4-FFF2-40B4-BE49-F238E27FC236}">
                <a16:creationId xmlns:a16="http://schemas.microsoft.com/office/drawing/2014/main" id="{359C3D13-B361-8DA7-37FE-D3DC4CF52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571" y="116593"/>
            <a:ext cx="3351264" cy="1183290"/>
          </a:xfrm>
          <a:prstGeom prst="rect">
            <a:avLst/>
          </a:prstGeom>
        </p:spPr>
      </p:pic>
    </p:spTree>
    <p:extLst>
      <p:ext uri="{BB962C8B-B14F-4D97-AF65-F5344CB8AC3E}">
        <p14:creationId xmlns:p14="http://schemas.microsoft.com/office/powerpoint/2010/main" val="2606722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reland South powerpoint_wide scr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6687"/>
          </a:xfrm>
          <a:prstGeom prst="rect">
            <a:avLst/>
          </a:prstGeom>
        </p:spPr>
      </p:pic>
      <p:sp>
        <p:nvSpPr>
          <p:cNvPr id="10" name="TextBox 9"/>
          <p:cNvSpPr txBox="1"/>
          <p:nvPr/>
        </p:nvSpPr>
        <p:spPr>
          <a:xfrm>
            <a:off x="1650317" y="4297207"/>
            <a:ext cx="8550704" cy="1713226"/>
          </a:xfrm>
          <a:prstGeom prst="rect">
            <a:avLst/>
          </a:prstGeom>
          <a:noFill/>
        </p:spPr>
        <p:txBody>
          <a:bodyPr wrap="square" rtlCol="0">
            <a:spAutoFit/>
          </a:bodyPr>
          <a:lstStyle/>
          <a:p>
            <a:pPr algn="ctr"/>
            <a:r>
              <a:rPr lang="en-GB" sz="3200" dirty="0">
                <a:solidFill>
                  <a:srgbClr val="5DA34F"/>
                </a:solidFill>
                <a:latin typeface="Helvetica"/>
                <a:cs typeface="Helvetica"/>
              </a:rPr>
              <a:t>Regional Fertility Hub CUMH</a:t>
            </a:r>
          </a:p>
          <a:p>
            <a:pPr algn="ctr"/>
            <a:endParaRPr lang="en-GB" sz="2000" dirty="0">
              <a:solidFill>
                <a:srgbClr val="5DA34F"/>
              </a:solidFill>
              <a:latin typeface="Helvetica"/>
              <a:cs typeface="Helvetica"/>
            </a:endParaRPr>
          </a:p>
          <a:p>
            <a:pPr algn="ctr"/>
            <a:r>
              <a:rPr lang="en-IE" sz="2000" dirty="0"/>
              <a:t>Ms Eilis McCarthy, CMM 3 Fertility Services, CUMH</a:t>
            </a:r>
          </a:p>
          <a:p>
            <a:pPr algn="ctr"/>
            <a:r>
              <a:rPr lang="en-IE" sz="2000" dirty="0"/>
              <a:t>Dr Moya McMenamin, Consultant O&amp;G, CUMH</a:t>
            </a:r>
          </a:p>
          <a:p>
            <a:pPr algn="ctr"/>
            <a:endParaRPr lang="en-US" sz="1333" dirty="0">
              <a:solidFill>
                <a:srgbClr val="5DA34F"/>
              </a:solidFill>
              <a:latin typeface="Helvetica"/>
              <a:cs typeface="Helvetica"/>
            </a:endParaRPr>
          </a:p>
        </p:txBody>
      </p:sp>
    </p:spTree>
    <p:extLst>
      <p:ext uri="{BB962C8B-B14F-4D97-AF65-F5344CB8AC3E}">
        <p14:creationId xmlns:p14="http://schemas.microsoft.com/office/powerpoint/2010/main" val="50151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a:buClr>
                <a:schemeClr val="accent6">
                  <a:lumMod val="75000"/>
                </a:schemeClr>
              </a:buClr>
              <a:buFont typeface="Wingdings" panose="05000000000000000000" pitchFamily="2" charset="2"/>
              <a:buChar char="v"/>
            </a:pPr>
            <a:r>
              <a:rPr lang="en-IE" sz="2400" dirty="0"/>
              <a:t>Infertility is defined as a disease characterised by failure to conceive a pregnancy within 12 months of regular unprotected sexual intercourse or due to the inability to reproduce, either as an individual or with a partner (WHO 2020) (ESHRE 2020)</a:t>
            </a:r>
          </a:p>
          <a:p>
            <a:pPr>
              <a:buClr>
                <a:schemeClr val="accent6">
                  <a:lumMod val="75000"/>
                </a:schemeClr>
              </a:buClr>
              <a:buFont typeface="Wingdings" panose="05000000000000000000" pitchFamily="2" charset="2"/>
              <a:buChar char="v"/>
            </a:pPr>
            <a:endParaRPr lang="en-IE" sz="2400" dirty="0"/>
          </a:p>
          <a:p>
            <a:pPr>
              <a:buClr>
                <a:schemeClr val="accent6">
                  <a:lumMod val="75000"/>
                </a:schemeClr>
              </a:buClr>
              <a:buFont typeface="Wingdings" panose="05000000000000000000" pitchFamily="2" charset="2"/>
              <a:buChar char="v"/>
            </a:pPr>
            <a:r>
              <a:rPr lang="en-IE" sz="2400" dirty="0"/>
              <a:t>Prevalence – 1 : 6 couples</a:t>
            </a:r>
          </a:p>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Infertility</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Tree>
    <p:extLst>
      <p:ext uri="{BB962C8B-B14F-4D97-AF65-F5344CB8AC3E}">
        <p14:creationId xmlns:p14="http://schemas.microsoft.com/office/powerpoint/2010/main" val="609521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382" y="304800"/>
            <a:ext cx="8603674" cy="1077218"/>
          </a:xfrm>
          <a:prstGeom prst="rect">
            <a:avLst/>
          </a:prstGeom>
          <a:noFill/>
        </p:spPr>
        <p:txBody>
          <a:bodyPr wrap="square" rtlCol="0">
            <a:spAutoFit/>
          </a:bodyPr>
          <a:lstStyle/>
          <a:p>
            <a:r>
              <a:rPr lang="en-IE" sz="3200" b="1" dirty="0">
                <a:solidFill>
                  <a:schemeClr val="accent6">
                    <a:lumMod val="75000"/>
                  </a:schemeClr>
                </a:solidFill>
                <a:latin typeface="Helvetica"/>
                <a:cs typeface="Helvetica"/>
              </a:rPr>
              <a:t>Services Provision for Integrated Care CUMH</a:t>
            </a:r>
          </a:p>
        </p:txBody>
      </p:sp>
      <p:pic>
        <p:nvPicPr>
          <p:cNvPr id="5" name="Picture 4"/>
          <p:cNvPicPr>
            <a:picLocks noChangeAspect="1"/>
          </p:cNvPicPr>
          <p:nvPr/>
        </p:nvPicPr>
        <p:blipFill>
          <a:blip r:embed="rId2"/>
          <a:stretch>
            <a:fillRect/>
          </a:stretch>
        </p:blipFill>
        <p:spPr>
          <a:xfrm>
            <a:off x="6807332" y="1697795"/>
            <a:ext cx="5384668" cy="3381375"/>
          </a:xfrm>
          <a:prstGeom prst="rect">
            <a:avLst/>
          </a:prstGeom>
        </p:spPr>
      </p:pic>
      <p:sp>
        <p:nvSpPr>
          <p:cNvPr id="3" name="TextBox 2"/>
          <p:cNvSpPr txBox="1"/>
          <p:nvPr/>
        </p:nvSpPr>
        <p:spPr>
          <a:xfrm>
            <a:off x="171005" y="1697795"/>
            <a:ext cx="6636327" cy="2862322"/>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IE" sz="2400" dirty="0">
                <a:solidFill>
                  <a:prstClr val="black"/>
                </a:solidFill>
                <a:latin typeface="Helvetica"/>
                <a:cs typeface="Helvetica"/>
              </a:rPr>
              <a:t>DOMINO- Commenced 2007 </a:t>
            </a:r>
          </a:p>
          <a:p>
            <a:pPr marL="571500" indent="-571500">
              <a:lnSpc>
                <a:spcPct val="150000"/>
              </a:lnSpc>
              <a:buFont typeface="Arial" panose="020B0604020202020204" pitchFamily="34" charset="0"/>
              <a:buChar char="•"/>
            </a:pPr>
            <a:r>
              <a:rPr lang="en-IE" sz="2400" dirty="0">
                <a:solidFill>
                  <a:prstClr val="black"/>
                </a:solidFill>
                <a:latin typeface="Helvetica"/>
                <a:cs typeface="Helvetica"/>
              </a:rPr>
              <a:t>Coís </a:t>
            </a:r>
            <a:r>
              <a:rPr lang="en-IE" sz="2400" dirty="0" err="1">
                <a:solidFill>
                  <a:prstClr val="black"/>
                </a:solidFill>
                <a:latin typeface="Helvetica"/>
                <a:cs typeface="Helvetica"/>
              </a:rPr>
              <a:t>Tí</a:t>
            </a:r>
            <a:r>
              <a:rPr lang="en-IE" sz="2400" dirty="0">
                <a:solidFill>
                  <a:prstClr val="black"/>
                </a:solidFill>
                <a:latin typeface="Helvetica"/>
                <a:cs typeface="Helvetica"/>
              </a:rPr>
              <a:t> Clinics- Commenced 2007</a:t>
            </a:r>
          </a:p>
          <a:p>
            <a:pPr marL="571500" indent="-571500">
              <a:lnSpc>
                <a:spcPct val="150000"/>
              </a:lnSpc>
              <a:buFont typeface="Arial" panose="020B0604020202020204" pitchFamily="34" charset="0"/>
              <a:buChar char="•"/>
            </a:pPr>
            <a:r>
              <a:rPr lang="en-IE" sz="2400" dirty="0">
                <a:solidFill>
                  <a:prstClr val="black"/>
                </a:solidFill>
                <a:latin typeface="Helvetica"/>
                <a:cs typeface="Helvetica"/>
              </a:rPr>
              <a:t>Early Transfer Home- Commenced 2020</a:t>
            </a:r>
          </a:p>
          <a:p>
            <a:pPr marL="571500" indent="-571500">
              <a:lnSpc>
                <a:spcPct val="150000"/>
              </a:lnSpc>
              <a:buFont typeface="Arial" panose="020B0604020202020204" pitchFamily="34" charset="0"/>
              <a:buChar char="•"/>
            </a:pPr>
            <a:r>
              <a:rPr lang="en-IE" sz="2400" dirty="0">
                <a:solidFill>
                  <a:prstClr val="black"/>
                </a:solidFill>
                <a:latin typeface="Helvetica"/>
                <a:cs typeface="Helvetica"/>
              </a:rPr>
              <a:t>Postnatal HUBS- Commenced Dec 2022</a:t>
            </a:r>
          </a:p>
          <a:p>
            <a:pPr marL="571500" indent="-571500">
              <a:lnSpc>
                <a:spcPct val="150000"/>
              </a:lnSpc>
              <a:buFont typeface="Arial" panose="020B0604020202020204" pitchFamily="34" charset="0"/>
              <a:buChar char="•"/>
            </a:pPr>
            <a:r>
              <a:rPr lang="en-IE" sz="2400" dirty="0">
                <a:solidFill>
                  <a:prstClr val="black"/>
                </a:solidFill>
                <a:latin typeface="Helvetica"/>
                <a:cs typeface="Helvetica"/>
              </a:rPr>
              <a:t>Homebirth- Governance Transfer Dec 2022</a:t>
            </a:r>
          </a:p>
        </p:txBody>
      </p:sp>
    </p:spTree>
    <p:extLst>
      <p:ext uri="{BB962C8B-B14F-4D97-AF65-F5344CB8AC3E}">
        <p14:creationId xmlns:p14="http://schemas.microsoft.com/office/powerpoint/2010/main" val="38970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Causes of Infertility</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C1262327-7AFD-5C88-657A-37A4D99827D7}"/>
              </a:ext>
            </a:extLst>
          </p:cNvPr>
          <p:cNvSpPr txBox="1">
            <a:spLocks/>
          </p:cNvSpPr>
          <p:nvPr/>
        </p:nvSpPr>
        <p:spPr>
          <a:xfrm>
            <a:off x="517545" y="1555087"/>
            <a:ext cx="5181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b="1" i="1" dirty="0"/>
              <a:t>Female factors</a:t>
            </a:r>
          </a:p>
          <a:p>
            <a:r>
              <a:rPr lang="en-IE" dirty="0"/>
              <a:t>Ovulation Disorders</a:t>
            </a:r>
          </a:p>
          <a:p>
            <a:pPr lvl="1"/>
            <a:r>
              <a:rPr lang="en-IE" sz="2800" dirty="0"/>
              <a:t>Hypothalamic Pituitary Failure</a:t>
            </a:r>
          </a:p>
          <a:p>
            <a:pPr lvl="1"/>
            <a:r>
              <a:rPr lang="en-IE" sz="2800" dirty="0"/>
              <a:t>Hypothalamic-Pituitary-Ovarian Dysfunction</a:t>
            </a:r>
          </a:p>
          <a:p>
            <a:pPr lvl="1"/>
            <a:r>
              <a:rPr lang="en-IE" sz="2800" dirty="0"/>
              <a:t>Ovarian Failure</a:t>
            </a:r>
          </a:p>
          <a:p>
            <a:pPr marL="0" indent="0">
              <a:buFont typeface="Arial" panose="020B0604020202020204" pitchFamily="34" charset="0"/>
              <a:buNone/>
            </a:pPr>
            <a:endParaRPr lang="en-IE" dirty="0"/>
          </a:p>
          <a:p>
            <a:r>
              <a:rPr lang="en-IE" dirty="0"/>
              <a:t>Tubal Factors</a:t>
            </a:r>
          </a:p>
          <a:p>
            <a:endParaRPr lang="en-IE" dirty="0"/>
          </a:p>
          <a:p>
            <a:r>
              <a:rPr lang="en-IE" dirty="0"/>
              <a:t>Uterine or Peritoneal Factors</a:t>
            </a:r>
          </a:p>
          <a:p>
            <a:pPr marL="0" indent="0">
              <a:buFont typeface="Arial" panose="020B0604020202020204" pitchFamily="34" charset="0"/>
              <a:buNone/>
            </a:pPr>
            <a:endParaRPr lang="en-IE" sz="2000" dirty="0"/>
          </a:p>
        </p:txBody>
      </p:sp>
      <p:sp>
        <p:nvSpPr>
          <p:cNvPr id="8" name="Content Placeholder 3">
            <a:extLst>
              <a:ext uri="{FF2B5EF4-FFF2-40B4-BE49-F238E27FC236}">
                <a16:creationId xmlns:a16="http://schemas.microsoft.com/office/drawing/2014/main" id="{2E9FAC53-D2A2-1CD5-CB6A-3D3BE3321610}"/>
              </a:ext>
            </a:extLst>
          </p:cNvPr>
          <p:cNvSpPr>
            <a:spLocks noGrp="1"/>
          </p:cNvSpPr>
          <p:nvPr>
            <p:ph sz="half" idx="2"/>
          </p:nvPr>
        </p:nvSpPr>
        <p:spPr>
          <a:xfrm>
            <a:off x="6303830" y="1307034"/>
            <a:ext cx="5181600" cy="4351338"/>
          </a:xfrm>
        </p:spPr>
        <p:txBody>
          <a:bodyPr>
            <a:normAutofit/>
          </a:bodyPr>
          <a:lstStyle/>
          <a:p>
            <a:pPr marL="0" indent="0">
              <a:buNone/>
            </a:pPr>
            <a:r>
              <a:rPr lang="en-IE" sz="2800" b="1" i="1" dirty="0"/>
              <a:t>Male Factors</a:t>
            </a:r>
          </a:p>
          <a:p>
            <a:r>
              <a:rPr lang="en-IE" sz="2800" dirty="0"/>
              <a:t>Pre-testicular</a:t>
            </a:r>
          </a:p>
          <a:p>
            <a:r>
              <a:rPr lang="en-IE" sz="2800" dirty="0"/>
              <a:t>Extra-testicular</a:t>
            </a:r>
          </a:p>
          <a:p>
            <a:r>
              <a:rPr lang="en-IE" sz="2800" dirty="0"/>
              <a:t>Testicular</a:t>
            </a:r>
          </a:p>
          <a:p>
            <a:r>
              <a:rPr lang="en-IE" sz="2800" dirty="0"/>
              <a:t>Post-testicular</a:t>
            </a:r>
          </a:p>
          <a:p>
            <a:endParaRPr lang="en-US" dirty="0"/>
          </a:p>
        </p:txBody>
      </p:sp>
      <p:pic>
        <p:nvPicPr>
          <p:cNvPr id="10" name="Content Placeholder 3">
            <a:extLst>
              <a:ext uri="{FF2B5EF4-FFF2-40B4-BE49-F238E27FC236}">
                <a16:creationId xmlns:a16="http://schemas.microsoft.com/office/drawing/2014/main" id="{370EDD96-31D2-0AAE-09D1-094DA77FC0EC}"/>
              </a:ext>
            </a:extLst>
          </p:cNvPr>
          <p:cNvPicPr>
            <a:picLocks noChangeAspect="1"/>
          </p:cNvPicPr>
          <p:nvPr/>
        </p:nvPicPr>
        <p:blipFill>
          <a:blip r:embed="rId6"/>
          <a:stretch>
            <a:fillRect/>
          </a:stretch>
        </p:blipFill>
        <p:spPr>
          <a:xfrm>
            <a:off x="6125705" y="3844832"/>
            <a:ext cx="4707276" cy="2932557"/>
          </a:xfrm>
          <a:prstGeom prst="rect">
            <a:avLst/>
          </a:prstGeom>
        </p:spPr>
      </p:pic>
    </p:spTree>
    <p:extLst>
      <p:ext uri="{BB962C8B-B14F-4D97-AF65-F5344CB8AC3E}">
        <p14:creationId xmlns:p14="http://schemas.microsoft.com/office/powerpoint/2010/main" val="2857790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Factors associated with Infertility</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12" name="Content Placeholder 2">
            <a:extLst>
              <a:ext uri="{FF2B5EF4-FFF2-40B4-BE49-F238E27FC236}">
                <a16:creationId xmlns:a16="http://schemas.microsoft.com/office/drawing/2014/main" id="{A5630DF4-C66E-3D2B-778B-8CF8E54282B9}"/>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buClr>
                <a:schemeClr val="accent6">
                  <a:lumMod val="75000"/>
                </a:schemeClr>
              </a:buClr>
              <a:buFont typeface="Wingdings" panose="05000000000000000000" pitchFamily="2" charset="2"/>
              <a:buChar char="v"/>
            </a:pPr>
            <a:r>
              <a:rPr lang="en-IE" dirty="0"/>
              <a:t>Maternal and paternal Age</a:t>
            </a:r>
          </a:p>
          <a:p>
            <a:pPr fontAlgn="t">
              <a:buClr>
                <a:schemeClr val="accent6">
                  <a:lumMod val="75000"/>
                </a:schemeClr>
              </a:buClr>
              <a:buFont typeface="Wingdings" panose="05000000000000000000" pitchFamily="2" charset="2"/>
              <a:buChar char="v"/>
            </a:pPr>
            <a:r>
              <a:rPr lang="en-IE" dirty="0"/>
              <a:t>Tobacco Use</a:t>
            </a:r>
          </a:p>
          <a:p>
            <a:pPr fontAlgn="t">
              <a:buClr>
                <a:schemeClr val="accent6">
                  <a:lumMod val="75000"/>
                </a:schemeClr>
              </a:buClr>
              <a:buFont typeface="Wingdings" panose="05000000000000000000" pitchFamily="2" charset="2"/>
              <a:buChar char="v"/>
            </a:pPr>
            <a:r>
              <a:rPr lang="en-IE" dirty="0"/>
              <a:t>Alcohol</a:t>
            </a:r>
          </a:p>
          <a:p>
            <a:pPr fontAlgn="t">
              <a:buClr>
                <a:schemeClr val="accent6">
                  <a:lumMod val="75000"/>
                </a:schemeClr>
              </a:buClr>
              <a:buFont typeface="Wingdings" panose="05000000000000000000" pitchFamily="2" charset="2"/>
              <a:buChar char="v"/>
            </a:pPr>
            <a:r>
              <a:rPr lang="en-IE" dirty="0"/>
              <a:t>Illicit Drug Use</a:t>
            </a:r>
          </a:p>
          <a:p>
            <a:pPr fontAlgn="t">
              <a:buClr>
                <a:schemeClr val="accent6">
                  <a:lumMod val="75000"/>
                </a:schemeClr>
              </a:buClr>
              <a:buFont typeface="Wingdings" panose="05000000000000000000" pitchFamily="2" charset="2"/>
              <a:buChar char="v"/>
            </a:pPr>
            <a:r>
              <a:rPr lang="en-IE" dirty="0"/>
              <a:t>Body Mass Index (BMI) &lt; 18.5 or &gt; 25/Kg/m2</a:t>
            </a:r>
          </a:p>
          <a:p>
            <a:endParaRPr lang="en-IE" dirty="0"/>
          </a:p>
        </p:txBody>
      </p:sp>
    </p:spTree>
    <p:extLst>
      <p:ext uri="{BB962C8B-B14F-4D97-AF65-F5344CB8AC3E}">
        <p14:creationId xmlns:p14="http://schemas.microsoft.com/office/powerpoint/2010/main" val="475383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Initial Advice</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12" name="Content Placeholder 2">
            <a:extLst>
              <a:ext uri="{FF2B5EF4-FFF2-40B4-BE49-F238E27FC236}">
                <a16:creationId xmlns:a16="http://schemas.microsoft.com/office/drawing/2014/main" id="{A5630DF4-C66E-3D2B-778B-8CF8E54282B9}"/>
              </a:ext>
            </a:extLst>
          </p:cNvPr>
          <p:cNvSpPr txBox="1">
            <a:spLocks/>
          </p:cNvSpPr>
          <p:nvPr/>
        </p:nvSpPr>
        <p:spPr>
          <a:xfrm>
            <a:off x="838200" y="16809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800" dirty="0"/>
              <a:t>Female age</a:t>
            </a:r>
          </a:p>
          <a:p>
            <a:pPr marL="0" indent="0">
              <a:buNone/>
            </a:pPr>
            <a:r>
              <a:rPr lang="en-IE" sz="2800" dirty="0"/>
              <a:t>Frequency and timing of intercourse</a:t>
            </a:r>
          </a:p>
          <a:p>
            <a:pPr marL="0" indent="0">
              <a:buNone/>
            </a:pPr>
            <a:r>
              <a:rPr lang="en-IE" sz="2800" dirty="0"/>
              <a:t>Diet and supplementation</a:t>
            </a:r>
          </a:p>
          <a:p>
            <a:pPr marL="0" indent="0">
              <a:buNone/>
            </a:pPr>
            <a:r>
              <a:rPr lang="en-IE" sz="2800" dirty="0"/>
              <a:t>Body Mass Index</a:t>
            </a:r>
          </a:p>
          <a:p>
            <a:pPr marL="0" indent="0">
              <a:buNone/>
            </a:pPr>
            <a:r>
              <a:rPr lang="en-IE" sz="2800" dirty="0"/>
              <a:t>Exercise</a:t>
            </a:r>
          </a:p>
          <a:p>
            <a:pPr marL="0" indent="0">
              <a:buNone/>
            </a:pPr>
            <a:r>
              <a:rPr lang="en-IE" sz="2800" dirty="0"/>
              <a:t>Smoking / Vaping</a:t>
            </a:r>
          </a:p>
          <a:p>
            <a:pPr marL="0" indent="0">
              <a:buNone/>
            </a:pPr>
            <a:r>
              <a:rPr lang="en-IE" sz="2800" dirty="0"/>
              <a:t>Caffeine</a:t>
            </a:r>
          </a:p>
          <a:p>
            <a:pPr marL="0" indent="0">
              <a:buNone/>
            </a:pPr>
            <a:r>
              <a:rPr lang="en-IE" sz="2800" dirty="0"/>
              <a:t>Mental health</a:t>
            </a:r>
          </a:p>
          <a:p>
            <a:endParaRPr lang="en-IE" dirty="0"/>
          </a:p>
        </p:txBody>
      </p:sp>
    </p:spTree>
    <p:extLst>
      <p:ext uri="{BB962C8B-B14F-4D97-AF65-F5344CB8AC3E}">
        <p14:creationId xmlns:p14="http://schemas.microsoft.com/office/powerpoint/2010/main" val="204046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When to Refer</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8" name="Content Placeholder 2">
            <a:extLst>
              <a:ext uri="{FF2B5EF4-FFF2-40B4-BE49-F238E27FC236}">
                <a16:creationId xmlns:a16="http://schemas.microsoft.com/office/drawing/2014/main" id="{235596B5-0E5F-6CD4-B98B-8B277A1A9916}"/>
              </a:ext>
            </a:extLst>
          </p:cNvPr>
          <p:cNvSpPr txBox="1">
            <a:spLocks/>
          </p:cNvSpPr>
          <p:nvPr/>
        </p:nvSpPr>
        <p:spPr>
          <a:xfrm>
            <a:off x="743607" y="1626363"/>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IE" dirty="0"/>
              <a:t>Fertility investigations and referral to secondary or tertiary care should be offered to couples of reproductive age who have been trying to conceive for 12 months with no known underlying medical condition</a:t>
            </a:r>
          </a:p>
          <a:p>
            <a:pPr>
              <a:buClr>
                <a:schemeClr val="accent6">
                  <a:lumMod val="75000"/>
                </a:schemeClr>
              </a:buClr>
              <a:buFont typeface="Wingdings" panose="05000000000000000000" pitchFamily="2" charset="2"/>
              <a:buChar char="v"/>
            </a:pPr>
            <a:endParaRPr lang="en-IE" dirty="0"/>
          </a:p>
          <a:p>
            <a:pPr>
              <a:buClr>
                <a:schemeClr val="accent6">
                  <a:lumMod val="75000"/>
                </a:schemeClr>
              </a:buClr>
              <a:buFont typeface="Wingdings" panose="05000000000000000000" pitchFamily="2" charset="2"/>
              <a:buChar char="v"/>
            </a:pPr>
            <a:r>
              <a:rPr lang="en-IE" dirty="0"/>
              <a:t>Earlier referral should be considered if the female is 36 years of age or older, or there are underlying medical conditions that may affect reproduction in either intending parent</a:t>
            </a:r>
          </a:p>
          <a:p>
            <a:endParaRPr lang="en-IE" dirty="0"/>
          </a:p>
          <a:p>
            <a:r>
              <a:rPr lang="en-IE" sz="1600" dirty="0"/>
              <a:t>NB – female BMI 18.5 - 35</a:t>
            </a:r>
          </a:p>
          <a:p>
            <a:r>
              <a:rPr lang="en-IE" sz="1600" dirty="0"/>
              <a:t>NB – female age 18 - 42+364 days, male age 59 and under</a:t>
            </a:r>
            <a:endParaRPr lang="en-US" sz="1600" dirty="0"/>
          </a:p>
        </p:txBody>
      </p:sp>
    </p:spTree>
    <p:extLst>
      <p:ext uri="{BB962C8B-B14F-4D97-AF65-F5344CB8AC3E}">
        <p14:creationId xmlns:p14="http://schemas.microsoft.com/office/powerpoint/2010/main" val="184275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On Receipt of the GP Referral</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23AE0406-C904-6497-22E4-A07CAEB0967A}"/>
              </a:ext>
            </a:extLst>
          </p:cNvPr>
          <p:cNvSpPr txBox="1">
            <a:spLocks/>
          </p:cNvSpPr>
          <p:nvPr/>
        </p:nvSpPr>
        <p:spPr>
          <a:xfrm>
            <a:off x="733097" y="158179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t>Regional Hub Information Pack posted to patient</a:t>
            </a:r>
          </a:p>
          <a:p>
            <a:r>
              <a:rPr lang="en-IE" sz="2200" dirty="0"/>
              <a:t>Both partners complete a referral questionnaire</a:t>
            </a:r>
          </a:p>
          <a:p>
            <a:r>
              <a:rPr lang="en-IE" sz="2200" dirty="0"/>
              <a:t>On receipt of the completed questionnaires the fertility nursing team will arrange appointments for</a:t>
            </a:r>
          </a:p>
          <a:p>
            <a:pPr lvl="1">
              <a:buClr>
                <a:schemeClr val="accent6">
                  <a:lumMod val="75000"/>
                </a:schemeClr>
              </a:buClr>
              <a:buFont typeface="Wingdings" panose="05000000000000000000" pitchFamily="2" charset="2"/>
              <a:buChar char="Ø"/>
            </a:pPr>
            <a:r>
              <a:rPr lang="en-IE" sz="2200" dirty="0"/>
              <a:t>   AMH</a:t>
            </a:r>
          </a:p>
          <a:p>
            <a:pPr lvl="1">
              <a:buClr>
                <a:schemeClr val="accent6">
                  <a:lumMod val="75000"/>
                </a:schemeClr>
              </a:buClr>
              <a:buFont typeface="Wingdings" panose="05000000000000000000" pitchFamily="2" charset="2"/>
              <a:buChar char="Ø"/>
            </a:pPr>
            <a:r>
              <a:rPr lang="en-IE" sz="2200" dirty="0"/>
              <a:t>   Pelvic Ultrasound</a:t>
            </a:r>
          </a:p>
          <a:p>
            <a:pPr lvl="1">
              <a:buClr>
                <a:schemeClr val="accent6">
                  <a:lumMod val="75000"/>
                </a:schemeClr>
              </a:buClr>
              <a:buFont typeface="Wingdings" panose="05000000000000000000" pitchFamily="2" charset="2"/>
              <a:buChar char="Ø"/>
            </a:pPr>
            <a:r>
              <a:rPr lang="en-IE" sz="2200" dirty="0"/>
              <a:t>   Female Hormone Profile (if not already completed)</a:t>
            </a:r>
          </a:p>
          <a:p>
            <a:pPr lvl="1">
              <a:buClr>
                <a:schemeClr val="accent6">
                  <a:lumMod val="75000"/>
                </a:schemeClr>
              </a:buClr>
              <a:buFont typeface="Wingdings" panose="05000000000000000000" pitchFamily="2" charset="2"/>
              <a:buChar char="Ø"/>
            </a:pPr>
            <a:r>
              <a:rPr lang="en-IE" sz="2200" dirty="0"/>
              <a:t>   Rubella +/ VZIG Immunity (if no history of prior infection or vaccination)</a:t>
            </a:r>
          </a:p>
          <a:p>
            <a:pPr lvl="1">
              <a:buClr>
                <a:schemeClr val="accent6">
                  <a:lumMod val="75000"/>
                </a:schemeClr>
              </a:buClr>
              <a:buFont typeface="Wingdings" panose="05000000000000000000" pitchFamily="2" charset="2"/>
              <a:buChar char="Ø"/>
            </a:pPr>
            <a:r>
              <a:rPr lang="en-IE" sz="2200" dirty="0"/>
              <a:t>   Urine for Chlamydia and Gonorrhoea</a:t>
            </a:r>
          </a:p>
          <a:p>
            <a:pPr lvl="1">
              <a:buClr>
                <a:schemeClr val="accent6">
                  <a:lumMod val="75000"/>
                </a:schemeClr>
              </a:buClr>
              <a:buFont typeface="Wingdings" panose="05000000000000000000" pitchFamily="2" charset="2"/>
              <a:buChar char="Ø"/>
            </a:pPr>
            <a:r>
              <a:rPr lang="en-IE" sz="2200" dirty="0"/>
              <a:t>   Semen Analysis</a:t>
            </a:r>
          </a:p>
          <a:p>
            <a:r>
              <a:rPr lang="en-IE" sz="2200" dirty="0"/>
              <a:t>Appointments will be then be sent for a Medical Consultation</a:t>
            </a:r>
          </a:p>
          <a:p>
            <a:pPr marL="0" indent="0">
              <a:buFont typeface="Arial" panose="020B0604020202020204" pitchFamily="34" charset="0"/>
              <a:buNone/>
            </a:pPr>
            <a:endParaRPr lang="en-IE" dirty="0"/>
          </a:p>
        </p:txBody>
      </p:sp>
    </p:spTree>
    <p:extLst>
      <p:ext uri="{BB962C8B-B14F-4D97-AF65-F5344CB8AC3E}">
        <p14:creationId xmlns:p14="http://schemas.microsoft.com/office/powerpoint/2010/main" val="71630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Medical Consultation</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7" name="Content Placeholder 2">
            <a:extLst>
              <a:ext uri="{FF2B5EF4-FFF2-40B4-BE49-F238E27FC236}">
                <a16:creationId xmlns:a16="http://schemas.microsoft.com/office/drawing/2014/main" id="{4886A27C-5FB9-BC56-5B85-4A5A39BFE7C1}"/>
              </a:ext>
            </a:extLst>
          </p:cNvPr>
          <p:cNvSpPr txBox="1">
            <a:spLocks/>
          </p:cNvSpPr>
          <p:nvPr/>
        </p:nvSpPr>
        <p:spPr>
          <a:xfrm>
            <a:off x="722587" y="1476291"/>
            <a:ext cx="11006958" cy="483074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800" dirty="0"/>
              <a:t>Further targeted fertility investigations and diagnostic procedures for both partners as needed </a:t>
            </a:r>
          </a:p>
          <a:p>
            <a:pPr lvl="1"/>
            <a:r>
              <a:rPr lang="en-IE" sz="3800" dirty="0"/>
              <a:t>Tubal patency test (HSG or hysteroscopy/laparoscopy &amp; dye)	</a:t>
            </a:r>
          </a:p>
          <a:p>
            <a:pPr lvl="1"/>
            <a:r>
              <a:rPr lang="en-IE" sz="3800" dirty="0"/>
              <a:t>Polypectomy</a:t>
            </a:r>
          </a:p>
          <a:p>
            <a:pPr lvl="1"/>
            <a:r>
              <a:rPr lang="en-IE" sz="3800" dirty="0"/>
              <a:t>Myomectomy</a:t>
            </a:r>
          </a:p>
          <a:p>
            <a:pPr lvl="1"/>
            <a:r>
              <a:rPr lang="en-IE" sz="3800" dirty="0"/>
              <a:t>Surgical management of tubal disease/endometriosis</a:t>
            </a:r>
          </a:p>
          <a:p>
            <a:pPr lvl="1"/>
            <a:r>
              <a:rPr lang="en-IE" sz="3800" dirty="0"/>
              <a:t>Genetic tests</a:t>
            </a:r>
          </a:p>
          <a:p>
            <a:pPr lvl="1"/>
            <a:r>
              <a:rPr lang="en-IE" sz="3800" dirty="0"/>
              <a:t>Scrotal US</a:t>
            </a:r>
          </a:p>
          <a:p>
            <a:pPr lvl="1"/>
            <a:endParaRPr lang="en-IE" sz="2600" dirty="0"/>
          </a:p>
          <a:p>
            <a:pPr lvl="1"/>
            <a:endParaRPr lang="en-IE" sz="2600" dirty="0"/>
          </a:p>
          <a:p>
            <a:r>
              <a:rPr lang="en-IE" sz="3800" dirty="0"/>
              <a:t>Further specialist referral if needed</a:t>
            </a:r>
          </a:p>
          <a:p>
            <a:pPr lvl="1"/>
            <a:r>
              <a:rPr lang="en-IE" sz="3800" dirty="0"/>
              <a:t>Pre-conception counselling</a:t>
            </a:r>
          </a:p>
          <a:p>
            <a:pPr lvl="1"/>
            <a:r>
              <a:rPr lang="en-IE" sz="3800" dirty="0"/>
              <a:t>Urology</a:t>
            </a:r>
          </a:p>
          <a:p>
            <a:pPr lvl="1"/>
            <a:r>
              <a:rPr lang="en-IE" sz="3800" dirty="0"/>
              <a:t>Genetics</a:t>
            </a:r>
          </a:p>
          <a:p>
            <a:pPr lvl="1"/>
            <a:r>
              <a:rPr lang="en-IE" sz="3800" dirty="0"/>
              <a:t>Endometriosis Centre</a:t>
            </a:r>
          </a:p>
          <a:p>
            <a:pPr lvl="1"/>
            <a:r>
              <a:rPr lang="en-IE" sz="3800" dirty="0"/>
              <a:t>Other specialists as required</a:t>
            </a:r>
          </a:p>
          <a:p>
            <a:pPr lvl="1"/>
            <a:endParaRPr lang="en-IE" dirty="0"/>
          </a:p>
        </p:txBody>
      </p:sp>
    </p:spTree>
    <p:extLst>
      <p:ext uri="{BB962C8B-B14F-4D97-AF65-F5344CB8AC3E}">
        <p14:creationId xmlns:p14="http://schemas.microsoft.com/office/powerpoint/2010/main" val="2103100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pic>
        <p:nvPicPr>
          <p:cNvPr id="2" name="Content Placeholder 4" descr="A diagram of a medical procedure&#10;&#10;Description automatically generated">
            <a:extLst>
              <a:ext uri="{FF2B5EF4-FFF2-40B4-BE49-F238E27FC236}">
                <a16:creationId xmlns:a16="http://schemas.microsoft.com/office/drawing/2014/main" id="{D8817CFB-32D0-C4CD-5679-5A2C9FCF7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5854" y="0"/>
            <a:ext cx="6858656" cy="6930769"/>
          </a:xfrm>
          <a:prstGeom prst="rect">
            <a:avLst/>
          </a:prstGeom>
        </p:spPr>
      </p:pic>
    </p:spTree>
    <p:extLst>
      <p:ext uri="{BB962C8B-B14F-4D97-AF65-F5344CB8AC3E}">
        <p14:creationId xmlns:p14="http://schemas.microsoft.com/office/powerpoint/2010/main" val="2800897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Regional Fertility Hub CUMH</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91C5BA26-3AEA-8340-FF2A-4856EC405294}"/>
              </a:ext>
            </a:extLst>
          </p:cNvPr>
          <p:cNvSpPr txBox="1">
            <a:spLocks/>
          </p:cNvSpPr>
          <p:nvPr/>
        </p:nvSpPr>
        <p:spPr>
          <a:xfrm>
            <a:off x="309854" y="1505082"/>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Based in The Lee Clinic, Lee Road</a:t>
            </a:r>
          </a:p>
          <a:p>
            <a:r>
              <a:rPr lang="en-US" b="1" dirty="0">
                <a:solidFill>
                  <a:schemeClr val="accent6">
                    <a:lumMod val="75000"/>
                  </a:schemeClr>
                </a:solidFill>
              </a:rPr>
              <a:t>3 consultants/3 x weekly fertility clinics</a:t>
            </a:r>
          </a:p>
          <a:p>
            <a:pPr lvl="1"/>
            <a:r>
              <a:rPr lang="en-US" sz="2500" dirty="0"/>
              <a:t>Dr Moya McMenamin</a:t>
            </a:r>
          </a:p>
          <a:p>
            <a:pPr lvl="1"/>
            <a:r>
              <a:rPr lang="en-US" sz="2500" dirty="0"/>
              <a:t>Dr Minna Geisler</a:t>
            </a:r>
          </a:p>
          <a:p>
            <a:pPr lvl="1"/>
            <a:r>
              <a:rPr lang="en-US" sz="2500" dirty="0"/>
              <a:t>Dr Manal Younis</a:t>
            </a:r>
          </a:p>
          <a:p>
            <a:pPr marL="457200" lvl="1" indent="0">
              <a:buNone/>
            </a:pPr>
            <a:endParaRPr lang="en-US" dirty="0"/>
          </a:p>
          <a:p>
            <a:pPr marL="0" indent="0">
              <a:buFont typeface="Arial" panose="020B0604020202020204" pitchFamily="34" charset="0"/>
              <a:buNone/>
            </a:pPr>
            <a:r>
              <a:rPr lang="en-US" b="1" dirty="0">
                <a:solidFill>
                  <a:schemeClr val="accent6">
                    <a:lumMod val="75000"/>
                  </a:schemeClr>
                </a:solidFill>
              </a:rPr>
              <a:t>Fertility nurse specialists:       </a:t>
            </a:r>
          </a:p>
          <a:p>
            <a:r>
              <a:rPr lang="en-US" sz="2500" dirty="0"/>
              <a:t>CNM 2 x  0.5 WTE x 2</a:t>
            </a:r>
          </a:p>
          <a:p>
            <a:r>
              <a:rPr lang="en-US" sz="2500" dirty="0"/>
              <a:t>Staff Nurse – WTE x 2.4</a:t>
            </a:r>
          </a:p>
          <a:p>
            <a:r>
              <a:rPr lang="en-US" sz="2500" dirty="0"/>
              <a:t>CMM 3 / </a:t>
            </a:r>
            <a:r>
              <a:rPr lang="en-US" sz="2500" dirty="0" err="1"/>
              <a:t>cANP</a:t>
            </a:r>
            <a:r>
              <a:rPr lang="en-US" sz="2500" dirty="0"/>
              <a:t> fertility – 1 x WTE</a:t>
            </a:r>
          </a:p>
          <a:p>
            <a:r>
              <a:rPr lang="en-US" sz="2500" dirty="0"/>
              <a:t>2 WTE administration staff</a:t>
            </a:r>
          </a:p>
          <a:p>
            <a:r>
              <a:rPr lang="en-US" sz="2500" dirty="0"/>
              <a:t>Ovulation induction service</a:t>
            </a:r>
          </a:p>
          <a:p>
            <a:pPr marL="0" indent="0">
              <a:buFont typeface="Arial" panose="020B0604020202020204" pitchFamily="34" charset="0"/>
              <a:buNone/>
            </a:pPr>
            <a:endParaRPr lang="en-US" dirty="0"/>
          </a:p>
        </p:txBody>
      </p:sp>
      <p:pic>
        <p:nvPicPr>
          <p:cNvPr id="1026" name="Picture 2" descr="€6m Lee Clinic a healthy investment after HSE suite leases bring campus to  100% occupancy">
            <a:extLst>
              <a:ext uri="{FF2B5EF4-FFF2-40B4-BE49-F238E27FC236}">
                <a16:creationId xmlns:a16="http://schemas.microsoft.com/office/drawing/2014/main" id="{1C8C12FD-5C03-C520-F6E6-233684F23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4450" y="1440694"/>
            <a:ext cx="5490265" cy="360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820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Referrals to Regional Fertility Hub</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graphicFrame>
        <p:nvGraphicFramePr>
          <p:cNvPr id="7" name="Chart 6">
            <a:extLst>
              <a:ext uri="{FF2B5EF4-FFF2-40B4-BE49-F238E27FC236}">
                <a16:creationId xmlns:a16="http://schemas.microsoft.com/office/drawing/2014/main" id="{B4667070-8B55-2894-26F5-E9C12ECFC93D}"/>
              </a:ext>
            </a:extLst>
          </p:cNvPr>
          <p:cNvGraphicFramePr/>
          <p:nvPr/>
        </p:nvGraphicFramePr>
        <p:xfrm>
          <a:off x="1433689" y="1291960"/>
          <a:ext cx="8128000" cy="54186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6D88B67-9E77-7BD5-B444-C33C23D25815}"/>
              </a:ext>
            </a:extLst>
          </p:cNvPr>
          <p:cNvSpPr txBox="1"/>
          <p:nvPr/>
        </p:nvSpPr>
        <p:spPr>
          <a:xfrm>
            <a:off x="9477576" y="2112635"/>
            <a:ext cx="2593723" cy="923330"/>
          </a:xfrm>
          <a:prstGeom prst="rect">
            <a:avLst/>
          </a:prstGeom>
          <a:noFill/>
          <a:ln w="28575">
            <a:solidFill>
              <a:schemeClr val="accent6"/>
            </a:solidFill>
          </a:ln>
        </p:spPr>
        <p:txBody>
          <a:bodyPr wrap="none" rtlCol="0">
            <a:spAutoFit/>
          </a:bodyPr>
          <a:lstStyle/>
          <a:p>
            <a:r>
              <a:rPr lang="en-US" b="1" dirty="0"/>
              <a:t>Total referrals 2022 – 299</a:t>
            </a:r>
          </a:p>
          <a:p>
            <a:endParaRPr lang="en-US" b="1" dirty="0"/>
          </a:p>
          <a:p>
            <a:r>
              <a:rPr lang="en-US" b="1" dirty="0"/>
              <a:t>Total referrals 2023 - 710</a:t>
            </a:r>
          </a:p>
        </p:txBody>
      </p:sp>
    </p:spTree>
    <p:extLst>
      <p:ext uri="{BB962C8B-B14F-4D97-AF65-F5344CB8AC3E}">
        <p14:creationId xmlns:p14="http://schemas.microsoft.com/office/powerpoint/2010/main" val="687754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UAN </a:t>
            </a:r>
            <a:r>
              <a:rPr lang="en-IE" sz="3200" b="1" dirty="0">
                <a:solidFill>
                  <a:schemeClr val="accent6">
                    <a:lumMod val="75000"/>
                  </a:schemeClr>
                </a:solidFill>
                <a:latin typeface="Helvetica" panose="020B0604020202020204" pitchFamily="34" charset="0"/>
                <a:cs typeface="Helvetica" panose="020B0604020202020204" pitchFamily="34" charset="0"/>
              </a:rPr>
              <a:t>Referrals to Private Provider for ART</a:t>
            </a:r>
            <a:r>
              <a:rPr lang="en-GB" sz="3200" b="1" dirty="0">
                <a:solidFill>
                  <a:schemeClr val="accent6">
                    <a:lumMod val="75000"/>
                  </a:schemeClr>
                </a:solidFill>
                <a:latin typeface="Helvetica" panose="020B0604020202020204" pitchFamily="34" charset="0"/>
                <a:cs typeface="Helvetica" panose="020B0604020202020204" pitchFamily="34" charset="0"/>
              </a:rPr>
              <a:t> </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31FC4E0E-7801-524F-F250-5BFA5603F4C8}"/>
              </a:ext>
            </a:extLst>
          </p:cNvPr>
          <p:cNvSpPr txBox="1">
            <a:spLocks/>
          </p:cNvSpPr>
          <p:nvPr/>
        </p:nvSpPr>
        <p:spPr>
          <a:xfrm>
            <a:off x="346307" y="162636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dirty="0"/>
              <a:t>    52 Patients referred to date for ART </a:t>
            </a:r>
          </a:p>
          <a:p>
            <a:pPr marL="0" indent="0">
              <a:buFont typeface="Arial" panose="020B0604020202020204" pitchFamily="34" charset="0"/>
              <a:buNone/>
            </a:pPr>
            <a:endParaRPr lang="en-IE" dirty="0"/>
          </a:p>
          <a:p>
            <a:pPr>
              <a:buClr>
                <a:schemeClr val="accent6">
                  <a:lumMod val="75000"/>
                </a:schemeClr>
              </a:buClr>
              <a:buFont typeface="Wingdings" panose="05000000000000000000" pitchFamily="2" charset="2"/>
              <a:buChar char="v"/>
            </a:pPr>
            <a:r>
              <a:rPr lang="en-IE" dirty="0"/>
              <a:t>    ICSI X  20</a:t>
            </a:r>
          </a:p>
          <a:p>
            <a:pPr>
              <a:buClr>
                <a:schemeClr val="accent6">
                  <a:lumMod val="75000"/>
                </a:schemeClr>
              </a:buClr>
              <a:buFont typeface="Wingdings" panose="05000000000000000000" pitchFamily="2" charset="2"/>
              <a:buChar char="v"/>
            </a:pPr>
            <a:r>
              <a:rPr lang="en-IE" dirty="0"/>
              <a:t>    IVF  X  17</a:t>
            </a:r>
          </a:p>
          <a:p>
            <a:pPr>
              <a:buClr>
                <a:schemeClr val="accent6">
                  <a:lumMod val="75000"/>
                </a:schemeClr>
              </a:buClr>
              <a:buFont typeface="Wingdings" panose="05000000000000000000" pitchFamily="2" charset="2"/>
              <a:buChar char="v"/>
            </a:pPr>
            <a:r>
              <a:rPr lang="en-IE" dirty="0"/>
              <a:t>    IUI  X  15</a:t>
            </a:r>
          </a:p>
        </p:txBody>
      </p:sp>
      <p:sp>
        <p:nvSpPr>
          <p:cNvPr id="10" name="TextBox 9">
            <a:extLst>
              <a:ext uri="{FF2B5EF4-FFF2-40B4-BE49-F238E27FC236}">
                <a16:creationId xmlns:a16="http://schemas.microsoft.com/office/drawing/2014/main" id="{59068C09-F340-AA93-8C27-299D546884AE}"/>
              </a:ext>
            </a:extLst>
          </p:cNvPr>
          <p:cNvSpPr txBox="1"/>
          <p:nvPr/>
        </p:nvSpPr>
        <p:spPr>
          <a:xfrm>
            <a:off x="6954312" y="2585109"/>
            <a:ext cx="3772764" cy="2862322"/>
          </a:xfrm>
          <a:prstGeom prst="rect">
            <a:avLst/>
          </a:prstGeom>
          <a:noFill/>
          <a:ln w="28575">
            <a:solidFill>
              <a:schemeClr val="accent6">
                <a:alpha val="82000"/>
              </a:schemeClr>
            </a:solidFill>
          </a:ln>
        </p:spPr>
        <p:txBody>
          <a:bodyPr wrap="none" rtlCol="0">
            <a:spAutoFit/>
          </a:bodyPr>
          <a:lstStyle/>
          <a:p>
            <a:r>
              <a:rPr lang="en-US" b="1" i="1" dirty="0"/>
              <a:t>Eligibility Criteria for AHR Treatments</a:t>
            </a:r>
          </a:p>
          <a:p>
            <a:r>
              <a:rPr lang="en-US" dirty="0"/>
              <a:t>Residency</a:t>
            </a:r>
          </a:p>
          <a:p>
            <a:r>
              <a:rPr lang="en-US" dirty="0"/>
              <a:t>18-40yrs female/59 or under male</a:t>
            </a:r>
          </a:p>
          <a:p>
            <a:r>
              <a:rPr lang="en-US" dirty="0"/>
              <a:t>No living children together</a:t>
            </a:r>
          </a:p>
          <a:p>
            <a:r>
              <a:rPr lang="en-US" dirty="0"/>
              <a:t>In relationship &gt;1yr</a:t>
            </a:r>
          </a:p>
          <a:p>
            <a:r>
              <a:rPr lang="en-US" dirty="0"/>
              <a:t>No history sterilization</a:t>
            </a:r>
          </a:p>
          <a:p>
            <a:r>
              <a:rPr lang="en-US" dirty="0"/>
              <a:t>No more than 1 previous IVF cycle</a:t>
            </a:r>
          </a:p>
          <a:p>
            <a:r>
              <a:rPr lang="en-US" dirty="0"/>
              <a:t>BMI 18.5-30 female</a:t>
            </a:r>
          </a:p>
          <a:p>
            <a:r>
              <a:rPr lang="en-US" dirty="0"/>
              <a:t>Non-smoker</a:t>
            </a:r>
          </a:p>
          <a:p>
            <a:r>
              <a:rPr lang="en-US" dirty="0"/>
              <a:t>No drugs</a:t>
            </a:r>
          </a:p>
        </p:txBody>
      </p:sp>
    </p:spTree>
    <p:extLst>
      <p:ext uri="{BB962C8B-B14F-4D97-AF65-F5344CB8AC3E}">
        <p14:creationId xmlns:p14="http://schemas.microsoft.com/office/powerpoint/2010/main" val="281188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34368497"/>
              </p:ext>
            </p:extLst>
          </p:nvPr>
        </p:nvGraphicFramePr>
        <p:xfrm>
          <a:off x="327677" y="2240595"/>
          <a:ext cx="2895344" cy="3291840"/>
        </p:xfrm>
        <a:graphic>
          <a:graphicData uri="http://schemas.openxmlformats.org/drawingml/2006/table">
            <a:tbl>
              <a:tblPr firstRow="1" bandRow="1">
                <a:tableStyleId>{5C22544A-7EE6-4342-B048-85BDC9FD1C3A}</a:tableStyleId>
              </a:tblPr>
              <a:tblGrid>
                <a:gridCol w="1875452">
                  <a:extLst>
                    <a:ext uri="{9D8B030D-6E8A-4147-A177-3AD203B41FA5}">
                      <a16:colId xmlns:a16="http://schemas.microsoft.com/office/drawing/2014/main" val="1095865683"/>
                    </a:ext>
                  </a:extLst>
                </a:gridCol>
                <a:gridCol w="1019892">
                  <a:extLst>
                    <a:ext uri="{9D8B030D-6E8A-4147-A177-3AD203B41FA5}">
                      <a16:colId xmlns:a16="http://schemas.microsoft.com/office/drawing/2014/main" val="1961873530"/>
                    </a:ext>
                  </a:extLst>
                </a:gridCol>
              </a:tblGrid>
              <a:tr h="346449">
                <a:tc>
                  <a:txBody>
                    <a:bodyPr/>
                    <a:lstStyle/>
                    <a:p>
                      <a:r>
                        <a:rPr lang="en-IE" dirty="0">
                          <a:solidFill>
                            <a:schemeClr val="bg1"/>
                          </a:solidFill>
                        </a:rPr>
                        <a:t>DOMINO STATS</a:t>
                      </a:r>
                    </a:p>
                  </a:txBody>
                  <a:tcPr/>
                </a:tc>
                <a:tc>
                  <a:txBody>
                    <a:bodyPr/>
                    <a:lstStyle/>
                    <a:p>
                      <a:r>
                        <a:rPr lang="en-IE" dirty="0">
                          <a:solidFill>
                            <a:schemeClr val="bg1"/>
                          </a:solidFill>
                        </a:rPr>
                        <a:t>2023</a:t>
                      </a:r>
                    </a:p>
                  </a:txBody>
                  <a:tcPr/>
                </a:tc>
                <a:extLst>
                  <a:ext uri="{0D108BD9-81ED-4DB2-BD59-A6C34878D82A}">
                    <a16:rowId xmlns:a16="http://schemas.microsoft.com/office/drawing/2014/main" val="1112420413"/>
                  </a:ext>
                </a:extLst>
              </a:tr>
              <a:tr h="346449">
                <a:tc>
                  <a:txBody>
                    <a:bodyPr/>
                    <a:lstStyle/>
                    <a:p>
                      <a:r>
                        <a:rPr lang="en-IE" sz="1800" b="1" kern="1200" dirty="0">
                          <a:solidFill>
                            <a:schemeClr val="dk1"/>
                          </a:solidFill>
                          <a:effectLst/>
                          <a:latin typeface="+mn-lt"/>
                          <a:ea typeface="+mn-ea"/>
                          <a:cs typeface="+mn-cs"/>
                        </a:rPr>
                        <a:t>BIRTHS </a:t>
                      </a:r>
                      <a:endParaRPr lang="en-IE" dirty="0"/>
                    </a:p>
                  </a:txBody>
                  <a:tcPr/>
                </a:tc>
                <a:tc>
                  <a:txBody>
                    <a:bodyPr/>
                    <a:lstStyle/>
                    <a:p>
                      <a:r>
                        <a:rPr lang="en-IE" sz="1800" b="1" kern="1200" dirty="0">
                          <a:solidFill>
                            <a:schemeClr val="dk1"/>
                          </a:solidFill>
                          <a:effectLst/>
                          <a:latin typeface="+mn-lt"/>
                          <a:ea typeface="+mn-ea"/>
                          <a:cs typeface="+mn-cs"/>
                        </a:rPr>
                        <a:t>179</a:t>
                      </a:r>
                      <a:endParaRPr lang="en-IE" dirty="0">
                        <a:solidFill>
                          <a:srgbClr val="FF0000"/>
                        </a:solidFill>
                      </a:endParaRPr>
                    </a:p>
                  </a:txBody>
                  <a:tcPr/>
                </a:tc>
                <a:extLst>
                  <a:ext uri="{0D108BD9-81ED-4DB2-BD59-A6C34878D82A}">
                    <a16:rowId xmlns:a16="http://schemas.microsoft.com/office/drawing/2014/main" val="2554995340"/>
                  </a:ext>
                </a:extLst>
              </a:tr>
              <a:tr h="346449">
                <a:tc>
                  <a:txBody>
                    <a:bodyPr/>
                    <a:lstStyle/>
                    <a:p>
                      <a:r>
                        <a:rPr lang="en-IE" sz="1800" b="1" kern="1200" dirty="0">
                          <a:solidFill>
                            <a:schemeClr val="dk1"/>
                          </a:solidFill>
                          <a:effectLst/>
                          <a:latin typeface="+mn-lt"/>
                          <a:ea typeface="+mn-ea"/>
                          <a:cs typeface="+mn-cs"/>
                        </a:rPr>
                        <a:t>SVD</a:t>
                      </a:r>
                      <a:endParaRPr lang="en-IE" dirty="0"/>
                    </a:p>
                  </a:txBody>
                  <a:tcPr/>
                </a:tc>
                <a:tc>
                  <a:txBody>
                    <a:bodyPr/>
                    <a:lstStyle/>
                    <a:p>
                      <a:r>
                        <a:rPr lang="en-IE" sz="1800" b="1" kern="1200" dirty="0">
                          <a:solidFill>
                            <a:schemeClr val="dk1"/>
                          </a:solidFill>
                          <a:effectLst/>
                          <a:latin typeface="+mn-lt"/>
                          <a:ea typeface="+mn-ea"/>
                          <a:cs typeface="+mn-cs"/>
                        </a:rPr>
                        <a:t>72.6% </a:t>
                      </a:r>
                      <a:endParaRPr lang="en-IE" dirty="0">
                        <a:solidFill>
                          <a:srgbClr val="003300"/>
                        </a:solidFill>
                      </a:endParaRPr>
                    </a:p>
                  </a:txBody>
                  <a:tcPr/>
                </a:tc>
                <a:extLst>
                  <a:ext uri="{0D108BD9-81ED-4DB2-BD59-A6C34878D82A}">
                    <a16:rowId xmlns:a16="http://schemas.microsoft.com/office/drawing/2014/main" val="1035836356"/>
                  </a:ext>
                </a:extLst>
              </a:tr>
              <a:tr h="346449">
                <a:tc>
                  <a:txBody>
                    <a:bodyPr/>
                    <a:lstStyle/>
                    <a:p>
                      <a:r>
                        <a:rPr lang="en-IE" sz="1800" b="1" kern="1200" dirty="0">
                          <a:solidFill>
                            <a:schemeClr val="dk1"/>
                          </a:solidFill>
                          <a:effectLst/>
                          <a:latin typeface="+mn-lt"/>
                          <a:ea typeface="+mn-ea"/>
                          <a:cs typeface="+mn-cs"/>
                        </a:rPr>
                        <a:t>INSTRUMENT</a:t>
                      </a:r>
                      <a:endParaRPr lang="en-I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chemeClr val="dk1"/>
                          </a:solidFill>
                          <a:effectLst/>
                          <a:latin typeface="+mn-lt"/>
                          <a:ea typeface="+mn-ea"/>
                          <a:cs typeface="+mn-cs"/>
                        </a:rPr>
                        <a:t>17%</a:t>
                      </a:r>
                      <a:endParaRPr lang="en-IE" dirty="0">
                        <a:solidFill>
                          <a:srgbClr val="FF0000"/>
                        </a:solidFill>
                      </a:endParaRPr>
                    </a:p>
                  </a:txBody>
                  <a:tcPr/>
                </a:tc>
                <a:extLst>
                  <a:ext uri="{0D108BD9-81ED-4DB2-BD59-A6C34878D82A}">
                    <a16:rowId xmlns:a16="http://schemas.microsoft.com/office/drawing/2014/main" val="2803240100"/>
                  </a:ext>
                </a:extLst>
              </a:tr>
              <a:tr h="346449">
                <a:tc>
                  <a:txBody>
                    <a:bodyPr/>
                    <a:lstStyle/>
                    <a:p>
                      <a:r>
                        <a:rPr lang="en-IE" sz="1800" b="1" kern="1200" dirty="0">
                          <a:solidFill>
                            <a:schemeClr val="dk1"/>
                          </a:solidFill>
                          <a:effectLst/>
                          <a:latin typeface="+mn-lt"/>
                          <a:ea typeface="+mn-ea"/>
                          <a:cs typeface="+mn-cs"/>
                        </a:rPr>
                        <a:t>C/S RATE </a:t>
                      </a:r>
                      <a:endParaRPr lang="en-IE" dirty="0"/>
                    </a:p>
                  </a:txBody>
                  <a:tcPr/>
                </a:tc>
                <a:tc>
                  <a:txBody>
                    <a:bodyPr/>
                    <a:lstStyle/>
                    <a:p>
                      <a:r>
                        <a:rPr lang="en-IE" sz="1800" b="1" kern="1200" dirty="0">
                          <a:solidFill>
                            <a:schemeClr val="dk1"/>
                          </a:solidFill>
                          <a:effectLst/>
                          <a:latin typeface="+mn-lt"/>
                          <a:ea typeface="+mn-ea"/>
                          <a:cs typeface="+mn-cs"/>
                        </a:rPr>
                        <a:t>10% </a:t>
                      </a:r>
                      <a:r>
                        <a:rPr lang="en-IE" sz="1800" b="1" kern="1200" dirty="0">
                          <a:solidFill>
                            <a:srgbClr val="003300"/>
                          </a:solidFill>
                          <a:effectLst/>
                          <a:latin typeface="+mn-lt"/>
                          <a:ea typeface="+mn-ea"/>
                          <a:cs typeface="+mn-cs"/>
                        </a:rPr>
                        <a:t>↓</a:t>
                      </a:r>
                      <a:endParaRPr lang="en-IE" dirty="0">
                        <a:solidFill>
                          <a:srgbClr val="003300"/>
                        </a:solidFill>
                      </a:endParaRPr>
                    </a:p>
                  </a:txBody>
                  <a:tcPr/>
                </a:tc>
                <a:extLst>
                  <a:ext uri="{0D108BD9-81ED-4DB2-BD59-A6C34878D82A}">
                    <a16:rowId xmlns:a16="http://schemas.microsoft.com/office/drawing/2014/main" val="2183173684"/>
                  </a:ext>
                </a:extLst>
              </a:tr>
              <a:tr h="346449">
                <a:tc>
                  <a:txBody>
                    <a:bodyPr/>
                    <a:lstStyle/>
                    <a:p>
                      <a:r>
                        <a:rPr lang="en-IE" sz="1800" b="1" kern="1200" dirty="0">
                          <a:solidFill>
                            <a:schemeClr val="dk1"/>
                          </a:solidFill>
                          <a:effectLst/>
                          <a:latin typeface="+mn-lt"/>
                          <a:ea typeface="+mn-ea"/>
                          <a:cs typeface="+mn-cs"/>
                        </a:rPr>
                        <a:t>BREASTFEEDING</a:t>
                      </a:r>
                      <a:endParaRPr lang="en-IE" sz="1800" kern="1200" dirty="0">
                        <a:solidFill>
                          <a:schemeClr val="dk1"/>
                        </a:solidFill>
                        <a:effectLst/>
                        <a:latin typeface="+mn-lt"/>
                        <a:ea typeface="+mn-ea"/>
                        <a:cs typeface="+mn-cs"/>
                      </a:endParaRPr>
                    </a:p>
                  </a:txBody>
                  <a:tcPr/>
                </a:tc>
                <a:tc>
                  <a:txBody>
                    <a:bodyPr/>
                    <a:lstStyle/>
                    <a:p>
                      <a:r>
                        <a:rPr lang="en-IE" sz="1800" b="1" kern="1200" dirty="0">
                          <a:solidFill>
                            <a:schemeClr val="dk1"/>
                          </a:solidFill>
                          <a:effectLst/>
                          <a:latin typeface="+mn-lt"/>
                          <a:ea typeface="+mn-ea"/>
                          <a:cs typeface="+mn-cs"/>
                        </a:rPr>
                        <a:t>94.5% </a:t>
                      </a:r>
                      <a:r>
                        <a:rPr lang="en-IE" sz="1800" b="1" kern="1200" dirty="0">
                          <a:solidFill>
                            <a:srgbClr val="003300"/>
                          </a:solidFill>
                          <a:effectLst/>
                          <a:latin typeface="+mn-lt"/>
                          <a:ea typeface="+mn-ea"/>
                          <a:cs typeface="+mn-cs"/>
                        </a:rPr>
                        <a:t>↑</a:t>
                      </a:r>
                      <a:endParaRPr lang="en-IE" dirty="0">
                        <a:solidFill>
                          <a:srgbClr val="003300"/>
                        </a:solidFill>
                      </a:endParaRPr>
                    </a:p>
                  </a:txBody>
                  <a:tcPr/>
                </a:tc>
                <a:extLst>
                  <a:ext uri="{0D108BD9-81ED-4DB2-BD59-A6C34878D82A}">
                    <a16:rowId xmlns:a16="http://schemas.microsoft.com/office/drawing/2014/main" val="3745501387"/>
                  </a:ext>
                </a:extLst>
              </a:tr>
              <a:tr h="346449">
                <a:tc>
                  <a:txBody>
                    <a:bodyPr/>
                    <a:lstStyle/>
                    <a:p>
                      <a:r>
                        <a:rPr lang="en-IE" sz="1800" b="1" kern="1200" dirty="0">
                          <a:solidFill>
                            <a:schemeClr val="dk1"/>
                          </a:solidFill>
                          <a:effectLst/>
                          <a:latin typeface="+mn-lt"/>
                          <a:ea typeface="+mn-ea"/>
                          <a:cs typeface="+mn-cs"/>
                        </a:rPr>
                        <a:t>INDUCTION</a:t>
                      </a:r>
                      <a:endParaRPr lang="en-IE" dirty="0"/>
                    </a:p>
                  </a:txBody>
                  <a:tcPr/>
                </a:tc>
                <a:tc>
                  <a:txBody>
                    <a:bodyPr/>
                    <a:lstStyle/>
                    <a:p>
                      <a:r>
                        <a:rPr lang="en-IE" sz="1800" b="1" kern="1200" dirty="0">
                          <a:solidFill>
                            <a:schemeClr val="dk1"/>
                          </a:solidFill>
                          <a:effectLst/>
                          <a:latin typeface="+mn-lt"/>
                          <a:ea typeface="+mn-ea"/>
                          <a:cs typeface="+mn-cs"/>
                        </a:rPr>
                        <a:t>23% </a:t>
                      </a:r>
                      <a:r>
                        <a:rPr lang="en-IE" sz="1800" b="1" kern="1200" dirty="0">
                          <a:solidFill>
                            <a:srgbClr val="003300"/>
                          </a:solidFill>
                          <a:effectLst/>
                          <a:latin typeface="+mn-lt"/>
                          <a:ea typeface="+mn-ea"/>
                          <a:cs typeface="+mn-cs"/>
                        </a:rPr>
                        <a:t>↓</a:t>
                      </a:r>
                      <a:endParaRPr lang="en-IE" dirty="0">
                        <a:solidFill>
                          <a:srgbClr val="003300"/>
                        </a:solidFill>
                      </a:endParaRPr>
                    </a:p>
                  </a:txBody>
                  <a:tcPr/>
                </a:tc>
                <a:extLst>
                  <a:ext uri="{0D108BD9-81ED-4DB2-BD59-A6C34878D82A}">
                    <a16:rowId xmlns:a16="http://schemas.microsoft.com/office/drawing/2014/main" val="2962443635"/>
                  </a:ext>
                </a:extLst>
              </a:tr>
              <a:tr h="346449">
                <a:tc>
                  <a:txBody>
                    <a:bodyPr/>
                    <a:lstStyle/>
                    <a:p>
                      <a:r>
                        <a:rPr lang="en-IE" sz="1800" b="1" kern="1200" dirty="0">
                          <a:solidFill>
                            <a:schemeClr val="dk1"/>
                          </a:solidFill>
                          <a:effectLst/>
                          <a:latin typeface="+mn-lt"/>
                          <a:ea typeface="+mn-ea"/>
                          <a:cs typeface="+mn-cs"/>
                        </a:rPr>
                        <a:t>EPIDURAL </a:t>
                      </a:r>
                      <a:endParaRPr lang="en-I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chemeClr val="dk1"/>
                          </a:solidFill>
                          <a:effectLst/>
                          <a:latin typeface="+mn-lt"/>
                          <a:ea typeface="+mn-ea"/>
                          <a:cs typeface="+mn-cs"/>
                        </a:rPr>
                        <a:t>23%</a:t>
                      </a:r>
                      <a:endParaRPr lang="en-IE" dirty="0">
                        <a:solidFill>
                          <a:srgbClr val="003300"/>
                        </a:solidFill>
                      </a:endParaRPr>
                    </a:p>
                  </a:txBody>
                  <a:tcPr/>
                </a:tc>
                <a:extLst>
                  <a:ext uri="{0D108BD9-81ED-4DB2-BD59-A6C34878D82A}">
                    <a16:rowId xmlns:a16="http://schemas.microsoft.com/office/drawing/2014/main" val="1610863652"/>
                  </a:ext>
                </a:extLst>
              </a:tr>
              <a:tr h="346449">
                <a:tc>
                  <a:txBody>
                    <a:bodyPr/>
                    <a:lstStyle/>
                    <a:p>
                      <a:pPr marL="0" algn="l" defTabSz="914400" rtl="0" eaLnBrk="1" latinLnBrk="0" hangingPunct="1"/>
                      <a:r>
                        <a:rPr lang="en-IE" sz="1800" b="1" kern="1200" dirty="0">
                          <a:solidFill>
                            <a:schemeClr val="dk1"/>
                          </a:solidFill>
                          <a:effectLst/>
                          <a:latin typeface="+mn-lt"/>
                          <a:ea typeface="+mn-ea"/>
                          <a:cs typeface="+mn-cs"/>
                        </a:rPr>
                        <a:t>P/N VISITS</a:t>
                      </a:r>
                    </a:p>
                  </a:txBody>
                  <a:tcPr/>
                </a:tc>
                <a:tc>
                  <a:txBody>
                    <a:bodyPr/>
                    <a:lstStyle/>
                    <a:p>
                      <a:pPr marL="0" algn="l" defTabSz="914400" rtl="0" eaLnBrk="1" latinLnBrk="0" hangingPunct="1"/>
                      <a:r>
                        <a:rPr lang="en-IE" sz="1800" b="1" kern="1200" dirty="0">
                          <a:solidFill>
                            <a:schemeClr val="dk1"/>
                          </a:solidFill>
                          <a:effectLst/>
                          <a:latin typeface="+mn-lt"/>
                          <a:ea typeface="+mn-ea"/>
                          <a:cs typeface="+mn-cs"/>
                        </a:rPr>
                        <a:t>445</a:t>
                      </a:r>
                    </a:p>
                  </a:txBody>
                  <a:tcPr/>
                </a:tc>
                <a:extLst>
                  <a:ext uri="{0D108BD9-81ED-4DB2-BD59-A6C34878D82A}">
                    <a16:rowId xmlns:a16="http://schemas.microsoft.com/office/drawing/2014/main" val="3991818869"/>
                  </a:ext>
                </a:extLst>
              </a:tr>
            </a:tbl>
          </a:graphicData>
        </a:graphic>
      </p:graphicFrame>
      <p:sp>
        <p:nvSpPr>
          <p:cNvPr id="8" name="Rectangle 7"/>
          <p:cNvSpPr/>
          <p:nvPr/>
        </p:nvSpPr>
        <p:spPr>
          <a:xfrm>
            <a:off x="419117" y="441066"/>
            <a:ext cx="7505683" cy="1077218"/>
          </a:xfrm>
          <a:prstGeom prst="rect">
            <a:avLst/>
          </a:prstGeom>
        </p:spPr>
        <p:txBody>
          <a:bodyPr wrap="square">
            <a:spAutoFit/>
          </a:bodyPr>
          <a:lstStyle/>
          <a:p>
            <a:r>
              <a:rPr lang="en-IE" sz="3200" b="1" dirty="0">
                <a:solidFill>
                  <a:schemeClr val="accent6">
                    <a:lumMod val="75000"/>
                  </a:schemeClr>
                </a:solidFill>
                <a:latin typeface="Helvetica"/>
                <a:cs typeface="Helvetica"/>
              </a:rPr>
              <a:t>Midwifery-Led Activity in Community Locations CUMH</a:t>
            </a:r>
            <a:endParaRPr lang="en-IE" sz="3200" dirty="0">
              <a:solidFill>
                <a:schemeClr val="accent6">
                  <a:lumMod val="75000"/>
                </a:scheme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444059707"/>
              </p:ext>
            </p:extLst>
          </p:nvPr>
        </p:nvGraphicFramePr>
        <p:xfrm>
          <a:off x="3693149" y="2240595"/>
          <a:ext cx="2441044" cy="4079240"/>
        </p:xfrm>
        <a:graphic>
          <a:graphicData uri="http://schemas.openxmlformats.org/drawingml/2006/table">
            <a:tbl>
              <a:tblPr firstRow="1" bandRow="1">
                <a:tableStyleId>{5C22544A-7EE6-4342-B048-85BDC9FD1C3A}</a:tableStyleId>
              </a:tblPr>
              <a:tblGrid>
                <a:gridCol w="1623433">
                  <a:extLst>
                    <a:ext uri="{9D8B030D-6E8A-4147-A177-3AD203B41FA5}">
                      <a16:colId xmlns:a16="http://schemas.microsoft.com/office/drawing/2014/main" val="799099553"/>
                    </a:ext>
                  </a:extLst>
                </a:gridCol>
                <a:gridCol w="817611">
                  <a:extLst>
                    <a:ext uri="{9D8B030D-6E8A-4147-A177-3AD203B41FA5}">
                      <a16:colId xmlns:a16="http://schemas.microsoft.com/office/drawing/2014/main" val="3557242031"/>
                    </a:ext>
                  </a:extLst>
                </a:gridCol>
              </a:tblGrid>
              <a:tr h="370840">
                <a:tc>
                  <a:txBody>
                    <a:bodyPr/>
                    <a:lstStyle/>
                    <a:p>
                      <a:pPr algn="l" fontAlgn="b"/>
                      <a:r>
                        <a:rPr lang="en-IE" sz="2300" b="0" i="0" u="none" strike="noStrike" dirty="0">
                          <a:solidFill>
                            <a:schemeClr val="bg1"/>
                          </a:solidFill>
                          <a:effectLst/>
                          <a:latin typeface="Calibri" panose="020F0502020204030204" pitchFamily="34" charset="0"/>
                        </a:rPr>
                        <a:t>Homebirth</a:t>
                      </a:r>
                      <a:r>
                        <a:rPr lang="en-IE" sz="2300" b="0" i="0" u="none" strike="noStrike" dirty="0">
                          <a:solidFill>
                            <a:srgbClr val="000000"/>
                          </a:solidFill>
                          <a:effectLst/>
                          <a:latin typeface="Calibri" panose="020F0502020204030204" pitchFamily="34" charset="0"/>
                        </a:rPr>
                        <a:t> </a:t>
                      </a:r>
                    </a:p>
                  </a:txBody>
                  <a:tcPr marL="9525" marR="9525" marT="9525" marB="0" anchor="b"/>
                </a:tc>
                <a:tc>
                  <a:txBody>
                    <a:bodyPr/>
                    <a:lstStyle/>
                    <a:p>
                      <a:pPr algn="l" fontAlgn="b"/>
                      <a:r>
                        <a:rPr lang="en-IE" sz="2300" u="none" strike="noStrike" dirty="0">
                          <a:effectLst/>
                        </a:rPr>
                        <a:t>2023</a:t>
                      </a:r>
                      <a:endParaRPr lang="en-IE" sz="2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6459456"/>
                  </a:ext>
                </a:extLst>
              </a:tr>
              <a:tr h="370840">
                <a:tc>
                  <a:txBody>
                    <a:bodyPr/>
                    <a:lstStyle/>
                    <a:p>
                      <a:pPr algn="l" fontAlgn="b"/>
                      <a:r>
                        <a:rPr lang="en-IE" sz="1800" b="1" i="0" u="none" strike="noStrike" dirty="0">
                          <a:solidFill>
                            <a:srgbClr val="000000"/>
                          </a:solidFill>
                          <a:effectLst/>
                          <a:latin typeface="Calibri" panose="020F0502020204030204" pitchFamily="34" charset="0"/>
                        </a:rPr>
                        <a:t>Total booked</a:t>
                      </a:r>
                    </a:p>
                  </a:txBody>
                  <a:tcPr marL="9525" marR="9525" marT="9525" marB="0" anchor="b"/>
                </a:tc>
                <a:tc>
                  <a:txBody>
                    <a:bodyPr/>
                    <a:lstStyle/>
                    <a:p>
                      <a:pPr algn="l" fontAlgn="b"/>
                      <a:r>
                        <a:rPr lang="en-IE" sz="1800" b="1" i="0" u="none" strike="noStrike" dirty="0">
                          <a:solidFill>
                            <a:srgbClr val="000000"/>
                          </a:solidFill>
                          <a:effectLst/>
                          <a:latin typeface="Calibri" panose="020F0502020204030204" pitchFamily="34" charset="0"/>
                        </a:rPr>
                        <a:t>100</a:t>
                      </a:r>
                    </a:p>
                  </a:txBody>
                  <a:tcPr marL="9525" marR="9525" marT="9525" marB="0" anchor="b"/>
                </a:tc>
                <a:extLst>
                  <a:ext uri="{0D108BD9-81ED-4DB2-BD59-A6C34878D82A}">
                    <a16:rowId xmlns:a16="http://schemas.microsoft.com/office/drawing/2014/main" val="2290017637"/>
                  </a:ext>
                </a:extLst>
              </a:tr>
              <a:tr h="370840">
                <a:tc>
                  <a:txBody>
                    <a:bodyPr/>
                    <a:lstStyle/>
                    <a:p>
                      <a:pPr algn="l" fontAlgn="b"/>
                      <a:r>
                        <a:rPr lang="en-IE" sz="1800" b="1" u="none" strike="noStrike" dirty="0">
                          <a:effectLst/>
                        </a:rPr>
                        <a:t>HOMEBIRTH </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37</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8641492"/>
                  </a:ext>
                </a:extLst>
              </a:tr>
              <a:tr h="370840">
                <a:tc>
                  <a:txBody>
                    <a:bodyPr/>
                    <a:lstStyle/>
                    <a:p>
                      <a:pPr algn="l" fontAlgn="b"/>
                      <a:r>
                        <a:rPr lang="en-IE" sz="1800" b="1" u="none" strike="noStrike" dirty="0">
                          <a:effectLst/>
                        </a:rPr>
                        <a:t>HOSPITAL BIRTH</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34</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25719041"/>
                  </a:ext>
                </a:extLst>
              </a:tr>
              <a:tr h="370840">
                <a:tc>
                  <a:txBody>
                    <a:bodyPr/>
                    <a:lstStyle/>
                    <a:p>
                      <a:pPr algn="l" fontAlgn="b"/>
                      <a:r>
                        <a:rPr lang="en-IE" sz="1800" b="1" u="none" strike="noStrike" dirty="0">
                          <a:effectLst/>
                        </a:rPr>
                        <a:t>T/F TO HOSPITAL</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36</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7653816"/>
                  </a:ext>
                </a:extLst>
              </a:tr>
              <a:tr h="370840">
                <a:tc>
                  <a:txBody>
                    <a:bodyPr/>
                    <a:lstStyle/>
                    <a:p>
                      <a:pPr algn="l" fontAlgn="b"/>
                      <a:r>
                        <a:rPr lang="en-IE" sz="1800" b="1" u="none" strike="noStrike" dirty="0">
                          <a:effectLst/>
                        </a:rPr>
                        <a:t>AN T/F</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20</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10151491"/>
                  </a:ext>
                </a:extLst>
              </a:tr>
              <a:tr h="370840">
                <a:tc>
                  <a:txBody>
                    <a:bodyPr/>
                    <a:lstStyle/>
                    <a:p>
                      <a:pPr algn="l" fontAlgn="b"/>
                      <a:r>
                        <a:rPr lang="en-IE" sz="1800" b="1" u="none" strike="noStrike" dirty="0">
                          <a:effectLst/>
                        </a:rPr>
                        <a:t>IP T/F</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14</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21995488"/>
                  </a:ext>
                </a:extLst>
              </a:tr>
              <a:tr h="370840">
                <a:tc>
                  <a:txBody>
                    <a:bodyPr/>
                    <a:lstStyle/>
                    <a:p>
                      <a:pPr algn="l" fontAlgn="b"/>
                      <a:r>
                        <a:rPr lang="en-IE" sz="1800" b="1" u="none" strike="noStrike" dirty="0">
                          <a:effectLst/>
                        </a:rPr>
                        <a:t>P/N</a:t>
                      </a:r>
                      <a:r>
                        <a:rPr lang="en-IE" sz="1800" b="1" u="none" strike="noStrike" baseline="0" dirty="0">
                          <a:effectLst/>
                        </a:rPr>
                        <a:t> T/F</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2</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5005717"/>
                  </a:ext>
                </a:extLst>
              </a:tr>
              <a:tr h="370840">
                <a:tc>
                  <a:txBody>
                    <a:bodyPr/>
                    <a:lstStyle/>
                    <a:p>
                      <a:pPr algn="l" fontAlgn="b"/>
                      <a:r>
                        <a:rPr lang="en-IE" sz="1800" b="1" u="none" strike="noStrike" dirty="0">
                          <a:effectLst/>
                        </a:rPr>
                        <a:t>INFANT TO NNU</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0</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1999932"/>
                  </a:ext>
                </a:extLst>
              </a:tr>
              <a:tr h="370840">
                <a:tc>
                  <a:txBody>
                    <a:bodyPr/>
                    <a:lstStyle/>
                    <a:p>
                      <a:pPr algn="l" fontAlgn="b"/>
                      <a:r>
                        <a:rPr lang="en-IE" sz="1800" b="1" u="none" strike="noStrike" dirty="0">
                          <a:effectLst/>
                        </a:rPr>
                        <a:t>PPH</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2</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6464414"/>
                  </a:ext>
                </a:extLst>
              </a:tr>
              <a:tr h="370840">
                <a:tc>
                  <a:txBody>
                    <a:bodyPr/>
                    <a:lstStyle/>
                    <a:p>
                      <a:pPr algn="l" fontAlgn="b"/>
                      <a:r>
                        <a:rPr lang="en-IE" sz="1800" b="1" u="none" strike="noStrike" dirty="0">
                          <a:effectLst/>
                        </a:rPr>
                        <a:t>BBA </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1</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9118716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67614459"/>
              </p:ext>
            </p:extLst>
          </p:nvPr>
        </p:nvGraphicFramePr>
        <p:xfrm>
          <a:off x="6803309" y="2229800"/>
          <a:ext cx="1626604" cy="741680"/>
        </p:xfrm>
        <a:graphic>
          <a:graphicData uri="http://schemas.openxmlformats.org/drawingml/2006/table">
            <a:tbl>
              <a:tblPr firstRow="1" bandRow="1">
                <a:tableStyleId>{5C22544A-7EE6-4342-B048-85BDC9FD1C3A}</a:tableStyleId>
              </a:tblPr>
              <a:tblGrid>
                <a:gridCol w="695050">
                  <a:extLst>
                    <a:ext uri="{9D8B030D-6E8A-4147-A177-3AD203B41FA5}">
                      <a16:colId xmlns:a16="http://schemas.microsoft.com/office/drawing/2014/main" val="799099553"/>
                    </a:ext>
                  </a:extLst>
                </a:gridCol>
                <a:gridCol w="931554">
                  <a:extLst>
                    <a:ext uri="{9D8B030D-6E8A-4147-A177-3AD203B41FA5}">
                      <a16:colId xmlns:a16="http://schemas.microsoft.com/office/drawing/2014/main" val="3557242031"/>
                    </a:ext>
                  </a:extLst>
                </a:gridCol>
              </a:tblGrid>
              <a:tr h="370840">
                <a:tc>
                  <a:txBody>
                    <a:bodyPr/>
                    <a:lstStyle/>
                    <a:p>
                      <a:pPr algn="l" fontAlgn="b"/>
                      <a:r>
                        <a:rPr lang="en-IE" sz="2300" u="none" strike="noStrike" dirty="0">
                          <a:effectLst/>
                        </a:rPr>
                        <a:t>ETH</a:t>
                      </a:r>
                      <a:endParaRPr lang="en-IE" sz="23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2300" b="1" i="0" u="none" strike="noStrike" dirty="0">
                          <a:solidFill>
                            <a:schemeClr val="lt1"/>
                          </a:solidFill>
                          <a:effectLst/>
                          <a:latin typeface="+mn-lt"/>
                        </a:rPr>
                        <a:t>2023</a:t>
                      </a:r>
                      <a:endParaRPr lang="en-IE" sz="2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6459456"/>
                  </a:ext>
                </a:extLst>
              </a:tr>
              <a:tr h="370840">
                <a:tc>
                  <a:txBody>
                    <a:bodyPr/>
                    <a:lstStyle/>
                    <a:p>
                      <a:pPr algn="l" fontAlgn="b"/>
                      <a:r>
                        <a:rPr lang="en-IE" sz="1800" b="1" u="none" strike="noStrike" dirty="0">
                          <a:effectLst/>
                        </a:rPr>
                        <a:t>Visits</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u="none" strike="noStrike" dirty="0">
                          <a:effectLst/>
                        </a:rPr>
                        <a:t>274</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864149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51880502"/>
              </p:ext>
            </p:extLst>
          </p:nvPr>
        </p:nvGraphicFramePr>
        <p:xfrm>
          <a:off x="9099029" y="2240595"/>
          <a:ext cx="2500787" cy="730885"/>
        </p:xfrm>
        <a:graphic>
          <a:graphicData uri="http://schemas.openxmlformats.org/drawingml/2006/table">
            <a:tbl>
              <a:tblPr firstRow="1" bandRow="1">
                <a:tableStyleId>{5C22544A-7EE6-4342-B048-85BDC9FD1C3A}</a:tableStyleId>
              </a:tblPr>
              <a:tblGrid>
                <a:gridCol w="1877158">
                  <a:extLst>
                    <a:ext uri="{9D8B030D-6E8A-4147-A177-3AD203B41FA5}">
                      <a16:colId xmlns:a16="http://schemas.microsoft.com/office/drawing/2014/main" val="799099553"/>
                    </a:ext>
                  </a:extLst>
                </a:gridCol>
                <a:gridCol w="623629">
                  <a:extLst>
                    <a:ext uri="{9D8B030D-6E8A-4147-A177-3AD203B41FA5}">
                      <a16:colId xmlns:a16="http://schemas.microsoft.com/office/drawing/2014/main" val="3557242031"/>
                    </a:ext>
                  </a:extLst>
                </a:gridCol>
              </a:tblGrid>
              <a:tr h="355805">
                <a:tc>
                  <a:txBody>
                    <a:bodyPr/>
                    <a:lstStyle/>
                    <a:p>
                      <a:pPr algn="l" fontAlgn="b"/>
                      <a:r>
                        <a:rPr lang="en-IE" sz="2300" b="1" i="0" u="none" strike="noStrike" dirty="0">
                          <a:solidFill>
                            <a:schemeClr val="lt1"/>
                          </a:solidFill>
                          <a:effectLst/>
                          <a:latin typeface="+mn-lt"/>
                        </a:rPr>
                        <a:t>Health</a:t>
                      </a:r>
                      <a:r>
                        <a:rPr lang="en-IE" sz="2300" b="1" i="0" u="none" strike="noStrike" baseline="0" dirty="0">
                          <a:solidFill>
                            <a:schemeClr val="lt1"/>
                          </a:solidFill>
                          <a:effectLst/>
                          <a:latin typeface="+mn-lt"/>
                        </a:rPr>
                        <a:t> HUB</a:t>
                      </a:r>
                      <a:endParaRPr lang="en-IE" sz="23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2300" b="1" i="0" u="none" strike="noStrike" dirty="0">
                          <a:solidFill>
                            <a:schemeClr val="lt1"/>
                          </a:solidFill>
                          <a:effectLst/>
                          <a:latin typeface="+mn-lt"/>
                        </a:rPr>
                        <a:t>2023</a:t>
                      </a:r>
                      <a:endParaRPr lang="en-IE" sz="2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6459456"/>
                  </a:ext>
                </a:extLst>
              </a:tr>
              <a:tr h="370840">
                <a:tc>
                  <a:txBody>
                    <a:bodyPr/>
                    <a:lstStyle/>
                    <a:p>
                      <a:pPr algn="l" fontAlgn="b"/>
                      <a:r>
                        <a:rPr lang="en-IE" sz="1800" b="1" u="none" strike="noStrike" dirty="0">
                          <a:effectLst/>
                        </a:rPr>
                        <a:t>Visits</a:t>
                      </a:r>
                      <a:endParaRPr lang="en-IE"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IE" sz="1800" b="1" i="0" u="none" strike="noStrike" dirty="0">
                          <a:solidFill>
                            <a:schemeClr val="dk1"/>
                          </a:solidFill>
                          <a:effectLst/>
                          <a:latin typeface="+mn-lt"/>
                        </a:rPr>
                        <a:t>114</a:t>
                      </a:r>
                      <a:endParaRPr lang="en-IE"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8641492"/>
                  </a:ext>
                </a:extLst>
              </a:tr>
            </a:tbl>
          </a:graphicData>
        </a:graphic>
      </p:graphicFrame>
    </p:spTree>
    <p:extLst>
      <p:ext uri="{BB962C8B-B14F-4D97-AF65-F5344CB8AC3E}">
        <p14:creationId xmlns:p14="http://schemas.microsoft.com/office/powerpoint/2010/main" val="2663517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6">
                    <a:lumMod val="75000"/>
                  </a:schemeClr>
                </a:solidFill>
                <a:latin typeface="Helvetica" panose="020B0604020202020204" pitchFamily="34" charset="0"/>
                <a:cs typeface="Helvetica" panose="020B0604020202020204" pitchFamily="34" charset="0"/>
              </a:rPr>
              <a:t>Waiting Times</a:t>
            </a: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7" name="Content Placeholder 2">
            <a:extLst>
              <a:ext uri="{FF2B5EF4-FFF2-40B4-BE49-F238E27FC236}">
                <a16:creationId xmlns:a16="http://schemas.microsoft.com/office/drawing/2014/main" id="{87C7CDE4-623A-32CA-2A39-915994785E12}"/>
              </a:ext>
            </a:extLst>
          </p:cNvPr>
          <p:cNvSpPr txBox="1">
            <a:spLocks/>
          </p:cNvSpPr>
          <p:nvPr/>
        </p:nvSpPr>
        <p:spPr>
          <a:xfrm>
            <a:off x="2141483" y="25066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IE" dirty="0"/>
              <a:t>Ultrasound</a:t>
            </a:r>
          </a:p>
          <a:p>
            <a:pPr>
              <a:buClr>
                <a:schemeClr val="accent6">
                  <a:lumMod val="75000"/>
                </a:schemeClr>
              </a:buClr>
              <a:buFont typeface="Wingdings" panose="05000000000000000000" pitchFamily="2" charset="2"/>
              <a:buChar char="v"/>
            </a:pPr>
            <a:r>
              <a:rPr lang="en-IE" dirty="0"/>
              <a:t>Consultation</a:t>
            </a:r>
          </a:p>
          <a:p>
            <a:pPr>
              <a:buClr>
                <a:schemeClr val="accent6">
                  <a:lumMod val="75000"/>
                </a:schemeClr>
              </a:buClr>
              <a:buFont typeface="Wingdings" panose="05000000000000000000" pitchFamily="2" charset="2"/>
              <a:buChar char="v"/>
            </a:pPr>
            <a:r>
              <a:rPr lang="en-IE" dirty="0"/>
              <a:t>Referral to ART provider</a:t>
            </a:r>
          </a:p>
        </p:txBody>
      </p:sp>
    </p:spTree>
    <p:extLst>
      <p:ext uri="{BB962C8B-B14F-4D97-AF65-F5344CB8AC3E}">
        <p14:creationId xmlns:p14="http://schemas.microsoft.com/office/powerpoint/2010/main" val="3551886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a:bodyPr>
          <a:lstStyle/>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6">
                    <a:lumMod val="75000"/>
                  </a:schemeClr>
                </a:solidFill>
                <a:latin typeface="Helvetica" panose="020B0604020202020204" pitchFamily="34" charset="0"/>
                <a:cs typeface="Helvetica" panose="020B0604020202020204" pitchFamily="34" charset="0"/>
              </a:rPr>
              <a:t>Future Developments</a:t>
            </a: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C45462FD-15E3-FD98-E9F8-056BCCB17B0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US" dirty="0"/>
              <a:t>In-house </a:t>
            </a:r>
            <a:r>
              <a:rPr lang="en-US" dirty="0" err="1"/>
              <a:t>HyCoSy</a:t>
            </a:r>
            <a:r>
              <a:rPr lang="en-US" dirty="0"/>
              <a:t> service development</a:t>
            </a:r>
          </a:p>
          <a:p>
            <a:pPr>
              <a:buClr>
                <a:schemeClr val="accent6">
                  <a:lumMod val="75000"/>
                </a:schemeClr>
              </a:buClr>
              <a:buFont typeface="Wingdings" panose="05000000000000000000" pitchFamily="2" charset="2"/>
              <a:buChar char="v"/>
            </a:pPr>
            <a:endParaRPr lang="en-US" dirty="0"/>
          </a:p>
          <a:p>
            <a:pPr>
              <a:buClr>
                <a:schemeClr val="accent6">
                  <a:lumMod val="75000"/>
                </a:schemeClr>
              </a:buClr>
              <a:buFont typeface="Wingdings" panose="05000000000000000000" pitchFamily="2" charset="2"/>
              <a:buChar char="v"/>
            </a:pPr>
            <a:r>
              <a:rPr lang="en-US" dirty="0"/>
              <a:t>In-house semen analysis and intrauterine insemination service </a:t>
            </a:r>
          </a:p>
          <a:p>
            <a:pPr>
              <a:buClr>
                <a:schemeClr val="accent6">
                  <a:lumMod val="75000"/>
                </a:schemeClr>
              </a:buClr>
              <a:buFont typeface="Wingdings" panose="05000000000000000000" pitchFamily="2" charset="2"/>
              <a:buChar char="v"/>
            </a:pPr>
            <a:endParaRPr lang="en-US" dirty="0"/>
          </a:p>
          <a:p>
            <a:pPr>
              <a:buClr>
                <a:schemeClr val="accent6">
                  <a:lumMod val="75000"/>
                </a:schemeClr>
              </a:buClr>
              <a:buFont typeface="Wingdings" panose="05000000000000000000" pitchFamily="2" charset="2"/>
              <a:buChar char="v"/>
            </a:pPr>
            <a:r>
              <a:rPr lang="en-US" dirty="0"/>
              <a:t>Development of 1</a:t>
            </a:r>
            <a:r>
              <a:rPr lang="en-US" baseline="30000" dirty="0"/>
              <a:t>st</a:t>
            </a:r>
            <a:r>
              <a:rPr lang="en-US" dirty="0"/>
              <a:t> public IVF unit in Ireland</a:t>
            </a:r>
          </a:p>
        </p:txBody>
      </p:sp>
    </p:spTree>
    <p:extLst>
      <p:ext uri="{BB962C8B-B14F-4D97-AF65-F5344CB8AC3E}">
        <p14:creationId xmlns:p14="http://schemas.microsoft.com/office/powerpoint/2010/main" val="3976900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0050" y="2714296"/>
            <a:ext cx="3454700" cy="1429407"/>
          </a:xfrm>
          <a:prstGeom prst="rect">
            <a:avLst/>
          </a:prstGeom>
        </p:spPr>
      </p:pic>
      <p:pic>
        <p:nvPicPr>
          <p:cNvPr id="5" name="Picture 4"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6" name="Picture 5" descr="A close-up of a logo&#10;&#10;Description automatically generated with low confidence">
            <a:extLst>
              <a:ext uri="{FF2B5EF4-FFF2-40B4-BE49-F238E27FC236}">
                <a16:creationId xmlns:a16="http://schemas.microsoft.com/office/drawing/2014/main" id="{359C3D13-B361-8DA7-37FE-D3DC4CF52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571" y="116593"/>
            <a:ext cx="3351264" cy="1183290"/>
          </a:xfrm>
          <a:prstGeom prst="rect">
            <a:avLst/>
          </a:prstGeom>
        </p:spPr>
      </p:pic>
    </p:spTree>
    <p:extLst>
      <p:ext uri="{BB962C8B-B14F-4D97-AF65-F5344CB8AC3E}">
        <p14:creationId xmlns:p14="http://schemas.microsoft.com/office/powerpoint/2010/main" val="3911797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reland South powerpoint_wide scr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10" name="TextBox 9"/>
          <p:cNvSpPr txBox="1"/>
          <p:nvPr/>
        </p:nvSpPr>
        <p:spPr>
          <a:xfrm>
            <a:off x="1440504" y="6332589"/>
            <a:ext cx="8550704" cy="369332"/>
          </a:xfrm>
          <a:prstGeom prst="rect">
            <a:avLst/>
          </a:prstGeom>
          <a:noFill/>
        </p:spPr>
        <p:txBody>
          <a:bodyPr wrap="square" rtlCol="0">
            <a:spAutoFit/>
          </a:bodyPr>
          <a:lstStyle/>
          <a:p>
            <a:pPr algn="ctr" defTabSz="609585"/>
            <a:endParaRPr lang="en-US" dirty="0">
              <a:solidFill>
                <a:srgbClr val="5DA34F"/>
              </a:solidFill>
              <a:latin typeface="Helvetica"/>
              <a:cs typeface="Helvetica"/>
            </a:endParaRPr>
          </a:p>
        </p:txBody>
      </p:sp>
      <p:pic>
        <p:nvPicPr>
          <p:cNvPr id="5" name="Picture 4"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6367" y="6461024"/>
            <a:ext cx="2051304" cy="454152"/>
          </a:xfrm>
          <a:prstGeom prst="rect">
            <a:avLst/>
          </a:prstGeom>
        </p:spPr>
      </p:pic>
      <p:sp>
        <p:nvSpPr>
          <p:cNvPr id="3" name="TextBox 2">
            <a:extLst>
              <a:ext uri="{FF2B5EF4-FFF2-40B4-BE49-F238E27FC236}">
                <a16:creationId xmlns:a16="http://schemas.microsoft.com/office/drawing/2014/main" id="{347C8F33-4434-CAA2-D881-C4BC11746CC7}"/>
              </a:ext>
            </a:extLst>
          </p:cNvPr>
          <p:cNvSpPr txBox="1"/>
          <p:nvPr/>
        </p:nvSpPr>
        <p:spPr>
          <a:xfrm>
            <a:off x="2017800" y="4532097"/>
            <a:ext cx="8156400" cy="1856983"/>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E" sz="2667" b="1" i="0" u="none" strike="noStrike" kern="1200" cap="none" spc="0" normalizeH="0" baseline="0" noProof="0" dirty="0">
                <a:ln>
                  <a:noFill/>
                </a:ln>
                <a:solidFill>
                  <a:srgbClr val="19452B"/>
                </a:solidFill>
                <a:effectLst/>
                <a:uLnTx/>
                <a:uFillTx/>
                <a:latin typeface="Helvetica"/>
                <a:ea typeface="+mn-ea"/>
                <a:cs typeface="Helvetica"/>
              </a:rPr>
              <a:t>CUMH – Updates Early Pregnancy Unit  &amp;</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E" sz="2667" b="1" i="0" u="none" strike="noStrike" kern="1200" cap="none" spc="0" normalizeH="0" baseline="0" noProof="0" dirty="0">
                <a:ln>
                  <a:noFill/>
                </a:ln>
                <a:solidFill>
                  <a:srgbClr val="19452B"/>
                </a:solidFill>
                <a:effectLst/>
                <a:uLnTx/>
                <a:uFillTx/>
                <a:latin typeface="Helvetica"/>
                <a:ea typeface="+mn-ea"/>
                <a:cs typeface="Helvetica"/>
              </a:rPr>
              <a:t> Early Termination of Pregnancy </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19452B"/>
              </a:solidFill>
              <a:effectLst/>
              <a:uLnTx/>
              <a:uFillTx/>
              <a:latin typeface="Helvetica"/>
              <a:ea typeface="+mn-ea"/>
              <a:cs typeface="Helvetica"/>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DA34F"/>
                </a:solidFill>
                <a:effectLst/>
                <a:uLnTx/>
                <a:uFillTx/>
                <a:latin typeface="Helvetica"/>
                <a:ea typeface="+mn-ea"/>
                <a:cs typeface="Helvetica"/>
              </a:rPr>
              <a:t>Dr Deirdre Hayes-Ryan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DA34F"/>
                </a:solidFill>
                <a:effectLst/>
                <a:uLnTx/>
                <a:uFillTx/>
                <a:latin typeface="Helvetica"/>
                <a:ea typeface="+mn-ea"/>
                <a:cs typeface="Helvetica"/>
              </a:rPr>
              <a:t>Clinical Lead Early Pregnancy &amp; Termination of Pregnancy CUMH</a:t>
            </a:r>
          </a:p>
        </p:txBody>
      </p:sp>
    </p:spTree>
    <p:extLst>
      <p:ext uri="{BB962C8B-B14F-4D97-AF65-F5344CB8AC3E}">
        <p14:creationId xmlns:p14="http://schemas.microsoft.com/office/powerpoint/2010/main" val="4037723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95" y="158174"/>
            <a:ext cx="10515600" cy="1325563"/>
          </a:xfrm>
        </p:spPr>
        <p:txBody>
          <a:bodyPr>
            <a:normAutofit/>
          </a:bodyPr>
          <a:lstStyle/>
          <a:p>
            <a:r>
              <a:rPr lang="en-GB" sz="3600" dirty="0">
                <a:solidFill>
                  <a:schemeClr val="accent6">
                    <a:lumMod val="75000"/>
                  </a:schemeClr>
                </a:solidFill>
                <a:latin typeface="Helvetica"/>
                <a:cs typeface="Helvetica"/>
              </a:rPr>
              <a:t>Updates Early Pregnancy CUMH</a:t>
            </a:r>
            <a:endParaRPr lang="en-IE" sz="36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5" name="Content Placeholder 14">
            <a:extLst>
              <a:ext uri="{FF2B5EF4-FFF2-40B4-BE49-F238E27FC236}">
                <a16:creationId xmlns:a16="http://schemas.microsoft.com/office/drawing/2014/main" id="{01B18CB7-C474-76A3-33F0-6B83878E0BA3}"/>
              </a:ext>
            </a:extLst>
          </p:cNvPr>
          <p:cNvSpPr>
            <a:spLocks noGrp="1"/>
          </p:cNvSpPr>
          <p:nvPr>
            <p:ph sz="half" idx="1"/>
          </p:nvPr>
        </p:nvSpPr>
        <p:spPr>
          <a:xfrm>
            <a:off x="1195365" y="1521874"/>
            <a:ext cx="9909957" cy="4351338"/>
          </a:xfrm>
        </p:spPr>
        <p:txBody>
          <a:bodyPr/>
          <a:lstStyle/>
          <a:p>
            <a:r>
              <a:rPr lang="en-IE" dirty="0"/>
              <a:t>Offsite EPU Clinic September 23</a:t>
            </a:r>
          </a:p>
          <a:p>
            <a:pPr marL="0" indent="0">
              <a:buNone/>
            </a:pPr>
            <a:endParaRPr lang="en-IE" dirty="0"/>
          </a:p>
          <a:p>
            <a:r>
              <a:rPr lang="en-IE" u="sng" dirty="0">
                <a:hlinkClick r:id="rId4"/>
              </a:rPr>
              <a:t>CUMH.EPUnit@hse.ie</a:t>
            </a:r>
            <a:endParaRPr lang="en-IE" dirty="0"/>
          </a:p>
          <a:p>
            <a:r>
              <a:rPr lang="en-IE" dirty="0"/>
              <a:t> 021 4927441</a:t>
            </a:r>
          </a:p>
          <a:p>
            <a:r>
              <a:rPr lang="en-IE" dirty="0"/>
              <a:t> CUMH Kinsale Road Clinic, Unit 3, 3A and 4A South Ring Business Park, Kinsale Road, Cork T12F88X</a:t>
            </a:r>
          </a:p>
          <a:p>
            <a:endParaRPr lang="en-IE" dirty="0"/>
          </a:p>
        </p:txBody>
      </p:sp>
      <p:pic>
        <p:nvPicPr>
          <p:cNvPr id="8" name="Picture 7" descr="A green letter with a black background&#10;&#10;Description automatically generated">
            <a:extLst>
              <a:ext uri="{FF2B5EF4-FFF2-40B4-BE49-F238E27FC236}">
                <a16:creationId xmlns:a16="http://schemas.microsoft.com/office/drawing/2014/main" id="{938D20B0-3CA8-B6B3-FB05-6E396DB6D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3895064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60F4-B67D-E25E-A613-17A16F64C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9A1F1-6318-FEE0-B4E3-10BA1BA4285B}"/>
              </a:ext>
            </a:extLst>
          </p:cNvPr>
          <p:cNvSpPr>
            <a:spLocks noGrp="1"/>
          </p:cNvSpPr>
          <p:nvPr>
            <p:ph type="title"/>
          </p:nvPr>
        </p:nvSpPr>
        <p:spPr>
          <a:xfrm>
            <a:off x="269495" y="158174"/>
            <a:ext cx="10515600" cy="1325563"/>
          </a:xfrm>
        </p:spPr>
        <p:txBody>
          <a:bodyPr>
            <a:normAutofit/>
          </a:bodyPr>
          <a:lstStyle/>
          <a:p>
            <a:r>
              <a:rPr lang="en-GB" sz="3600" dirty="0">
                <a:solidFill>
                  <a:schemeClr val="accent6">
                    <a:lumMod val="75000"/>
                  </a:schemeClr>
                </a:solidFill>
                <a:latin typeface="Helvetica"/>
                <a:cs typeface="Helvetica"/>
              </a:rPr>
              <a:t>Kinsale Road Offsite EPU</a:t>
            </a: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57DCD6D2-74A4-CD4C-10EB-DA5090849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4D480547-0F00-145E-F5CE-F8CB8E7E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8" name="Picture 7">
            <a:extLst>
              <a:ext uri="{FF2B5EF4-FFF2-40B4-BE49-F238E27FC236}">
                <a16:creationId xmlns:a16="http://schemas.microsoft.com/office/drawing/2014/main" id="{854F6DB8-D1C0-B3B5-5B78-8D331CC31511}"/>
              </a:ext>
            </a:extLst>
          </p:cNvPr>
          <p:cNvPicPr>
            <a:picLocks noChangeAspect="1"/>
          </p:cNvPicPr>
          <p:nvPr/>
        </p:nvPicPr>
        <p:blipFill rotWithShape="1">
          <a:blip r:embed="rId5"/>
          <a:srcRect l="52116" t="29391" r="21148" b="7259"/>
          <a:stretch/>
        </p:blipFill>
        <p:spPr>
          <a:xfrm>
            <a:off x="6052315" y="1136896"/>
            <a:ext cx="4337695" cy="5115568"/>
          </a:xfrm>
          <a:prstGeom prst="rect">
            <a:avLst/>
          </a:prstGeom>
        </p:spPr>
      </p:pic>
      <p:pic>
        <p:nvPicPr>
          <p:cNvPr id="11" name="Picture 10">
            <a:extLst>
              <a:ext uri="{FF2B5EF4-FFF2-40B4-BE49-F238E27FC236}">
                <a16:creationId xmlns:a16="http://schemas.microsoft.com/office/drawing/2014/main" id="{DC6B413B-292C-1F0B-178E-2B5771569DD9}"/>
              </a:ext>
            </a:extLst>
          </p:cNvPr>
          <p:cNvPicPr>
            <a:picLocks noChangeAspect="1"/>
          </p:cNvPicPr>
          <p:nvPr/>
        </p:nvPicPr>
        <p:blipFill rotWithShape="1">
          <a:blip r:embed="rId6"/>
          <a:srcRect l="53846" t="28366" r="17885" b="11442"/>
          <a:stretch/>
        </p:blipFill>
        <p:spPr>
          <a:xfrm>
            <a:off x="1301496" y="1136896"/>
            <a:ext cx="4337695" cy="5115568"/>
          </a:xfrm>
          <a:prstGeom prst="rect">
            <a:avLst/>
          </a:prstGeom>
        </p:spPr>
      </p:pic>
      <p:pic>
        <p:nvPicPr>
          <p:cNvPr id="5" name="Picture 4" descr="A green letter with a black background&#10;&#10;Description automatically generated">
            <a:extLst>
              <a:ext uri="{FF2B5EF4-FFF2-40B4-BE49-F238E27FC236}">
                <a16:creationId xmlns:a16="http://schemas.microsoft.com/office/drawing/2014/main" id="{620AD772-DFC6-CAC9-DB93-898A2E84C8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272379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88665-16C3-CC67-2D01-A93F23E20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30ACF-0B24-22B4-9EB3-BD84B7F3473A}"/>
              </a:ext>
            </a:extLst>
          </p:cNvPr>
          <p:cNvSpPr>
            <a:spLocks noGrp="1"/>
          </p:cNvSpPr>
          <p:nvPr>
            <p:ph type="title"/>
          </p:nvPr>
        </p:nvSpPr>
        <p:spPr>
          <a:xfrm>
            <a:off x="269495" y="158174"/>
            <a:ext cx="10515600" cy="1325563"/>
          </a:xfrm>
        </p:spPr>
        <p:txBody>
          <a:bodyPr>
            <a:normAutofit/>
          </a:bodyPr>
          <a:lstStyle/>
          <a:p>
            <a:r>
              <a:rPr lang="en-GB" sz="3600" dirty="0">
                <a:solidFill>
                  <a:schemeClr val="accent6">
                    <a:lumMod val="75000"/>
                  </a:schemeClr>
                </a:solidFill>
                <a:latin typeface="Helvetica"/>
                <a:cs typeface="Helvetica"/>
              </a:rPr>
              <a:t>Kinsale Road Offsite EPU</a:t>
            </a: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65308E2A-BCDA-A1AB-75E0-F5B1D55E9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771E4EFE-4126-5D89-38A3-007F350EAD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5" name="Picture 4">
            <a:extLst>
              <a:ext uri="{FF2B5EF4-FFF2-40B4-BE49-F238E27FC236}">
                <a16:creationId xmlns:a16="http://schemas.microsoft.com/office/drawing/2014/main" id="{9959AC69-9F5A-1DB8-2304-7D91541342BB}"/>
              </a:ext>
            </a:extLst>
          </p:cNvPr>
          <p:cNvPicPr>
            <a:picLocks noChangeAspect="1"/>
          </p:cNvPicPr>
          <p:nvPr/>
        </p:nvPicPr>
        <p:blipFill rotWithShape="1">
          <a:blip r:embed="rId5"/>
          <a:srcRect l="48462" t="19130" r="14807" b="27852"/>
          <a:stretch/>
        </p:blipFill>
        <p:spPr>
          <a:xfrm>
            <a:off x="6294650" y="1483737"/>
            <a:ext cx="5029332" cy="4561923"/>
          </a:xfrm>
          <a:prstGeom prst="rect">
            <a:avLst/>
          </a:prstGeom>
        </p:spPr>
      </p:pic>
      <p:pic>
        <p:nvPicPr>
          <p:cNvPr id="9" name="Picture 8">
            <a:extLst>
              <a:ext uri="{FF2B5EF4-FFF2-40B4-BE49-F238E27FC236}">
                <a16:creationId xmlns:a16="http://schemas.microsoft.com/office/drawing/2014/main" id="{6E000E4D-8CEA-4AD8-8027-A33A49B9EC70}"/>
              </a:ext>
            </a:extLst>
          </p:cNvPr>
          <p:cNvPicPr>
            <a:picLocks noChangeAspect="1"/>
          </p:cNvPicPr>
          <p:nvPr/>
        </p:nvPicPr>
        <p:blipFill rotWithShape="1">
          <a:blip r:embed="rId6"/>
          <a:srcRect l="48654" t="34864" r="15961" b="12118"/>
          <a:stretch/>
        </p:blipFill>
        <p:spPr>
          <a:xfrm>
            <a:off x="808382" y="1450151"/>
            <a:ext cx="5088967" cy="4595510"/>
          </a:xfrm>
          <a:prstGeom prst="rect">
            <a:avLst/>
          </a:prstGeom>
        </p:spPr>
      </p:pic>
      <p:pic>
        <p:nvPicPr>
          <p:cNvPr id="8" name="Picture 7" descr="A green letter with a black background&#10;&#10;Description automatically generated">
            <a:extLst>
              <a:ext uri="{FF2B5EF4-FFF2-40B4-BE49-F238E27FC236}">
                <a16:creationId xmlns:a16="http://schemas.microsoft.com/office/drawing/2014/main" id="{96D6D824-DDF2-F0F3-15EE-29E590D069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1153908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0755-A2CD-164D-43FC-5F0B7C011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65A96-A42D-B926-5947-FCFAB31DE44F}"/>
              </a:ext>
            </a:extLst>
          </p:cNvPr>
          <p:cNvSpPr>
            <a:spLocks noGrp="1"/>
          </p:cNvSpPr>
          <p:nvPr>
            <p:ph type="title"/>
          </p:nvPr>
        </p:nvSpPr>
        <p:spPr>
          <a:xfrm>
            <a:off x="269495" y="158174"/>
            <a:ext cx="10515600" cy="1325563"/>
          </a:xfrm>
        </p:spPr>
        <p:txBody>
          <a:bodyPr>
            <a:normAutofit/>
          </a:bodyPr>
          <a:lstStyle/>
          <a:p>
            <a:r>
              <a:rPr lang="en-GB" sz="3600" dirty="0">
                <a:solidFill>
                  <a:schemeClr val="accent6">
                    <a:lumMod val="75000"/>
                  </a:schemeClr>
                </a:solidFill>
                <a:latin typeface="Helvetica"/>
                <a:cs typeface="Helvetica"/>
              </a:rPr>
              <a:t>Kinsale Road Offsite EPU</a:t>
            </a: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F0FEEA27-608D-5A3B-575E-4A484634D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1E6F54E3-24D3-84D0-0D02-E58AF97DFF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10" name="Picture 9">
            <a:extLst>
              <a:ext uri="{FF2B5EF4-FFF2-40B4-BE49-F238E27FC236}">
                <a16:creationId xmlns:a16="http://schemas.microsoft.com/office/drawing/2014/main" id="{E5C64BF5-4C67-AC9C-64CA-2EFCB40D6C30}"/>
              </a:ext>
            </a:extLst>
          </p:cNvPr>
          <p:cNvPicPr>
            <a:picLocks noChangeAspect="1"/>
          </p:cNvPicPr>
          <p:nvPr/>
        </p:nvPicPr>
        <p:blipFill rotWithShape="1">
          <a:blip r:embed="rId5"/>
          <a:srcRect l="15577" t="24603" r="14231" b="15395"/>
          <a:stretch/>
        </p:blipFill>
        <p:spPr>
          <a:xfrm>
            <a:off x="1047339" y="1215997"/>
            <a:ext cx="10097321" cy="4852741"/>
          </a:xfrm>
          <a:prstGeom prst="rect">
            <a:avLst/>
          </a:prstGeom>
        </p:spPr>
      </p:pic>
      <p:pic>
        <p:nvPicPr>
          <p:cNvPr id="5" name="Picture 4" descr="A green letter with a black background&#10;&#10;Description automatically generated">
            <a:extLst>
              <a:ext uri="{FF2B5EF4-FFF2-40B4-BE49-F238E27FC236}">
                <a16:creationId xmlns:a16="http://schemas.microsoft.com/office/drawing/2014/main" id="{136BAC28-A710-1009-7EED-9AF87F6AE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2159042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F944C-1A25-4152-439E-B99956B121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ADCF0-CD43-CCA6-FD3B-1303D7B217CA}"/>
              </a:ext>
            </a:extLst>
          </p:cNvPr>
          <p:cNvSpPr>
            <a:spLocks noGrp="1"/>
          </p:cNvSpPr>
          <p:nvPr>
            <p:ph type="title"/>
          </p:nvPr>
        </p:nvSpPr>
        <p:spPr>
          <a:xfrm>
            <a:off x="611632" y="351692"/>
            <a:ext cx="9915691" cy="1782763"/>
          </a:xfrm>
        </p:spPr>
        <p:txBody>
          <a:bodyPr>
            <a:normAutofit fontScale="90000"/>
          </a:bodyPr>
          <a:lstStyle/>
          <a:p>
            <a:r>
              <a:rPr lang="en-IE" sz="3600" dirty="0">
                <a:solidFill>
                  <a:schemeClr val="accent6">
                    <a:lumMod val="75000"/>
                  </a:schemeClr>
                </a:solidFill>
                <a:latin typeface="Helvetica"/>
                <a:cs typeface="Helvetica"/>
              </a:rPr>
              <a:t>Referral criteria EPU; </a:t>
            </a:r>
            <a:br>
              <a:rPr lang="en-IE" sz="3600" dirty="0">
                <a:solidFill>
                  <a:schemeClr val="accent6">
                    <a:lumMod val="75000"/>
                  </a:schemeClr>
                </a:solidFill>
                <a:latin typeface="Helvetica"/>
                <a:cs typeface="Helvetica"/>
              </a:rPr>
            </a:br>
            <a:r>
              <a:rPr lang="en-IE" sz="3600" dirty="0">
                <a:solidFill>
                  <a:schemeClr val="accent6">
                    <a:lumMod val="75000"/>
                  </a:schemeClr>
                </a:solidFill>
                <a:latin typeface="Helvetica"/>
                <a:cs typeface="Helvetica"/>
              </a:rPr>
              <a:t>Positive pregnancy test &amp; &lt;13 week’s gestation with; </a:t>
            </a:r>
            <a:br>
              <a:rPr lang="en-IE" sz="3600" dirty="0">
                <a:solidFill>
                  <a:schemeClr val="accent6">
                    <a:lumMod val="75000"/>
                  </a:schemeClr>
                </a:solidFill>
                <a:latin typeface="Helvetica"/>
                <a:cs typeface="Helvetica"/>
              </a:rPr>
            </a:b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88F963CA-2C38-AA19-D2E1-2ED9AD7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3841D855-6F6B-0DEE-93D1-0AB97E945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5" name="Content Placeholder 4">
            <a:extLst>
              <a:ext uri="{FF2B5EF4-FFF2-40B4-BE49-F238E27FC236}">
                <a16:creationId xmlns:a16="http://schemas.microsoft.com/office/drawing/2014/main" id="{109B3D23-9653-3059-47B7-A51F36DC6A67}"/>
              </a:ext>
            </a:extLst>
          </p:cNvPr>
          <p:cNvSpPr>
            <a:spLocks noGrp="1"/>
          </p:cNvSpPr>
          <p:nvPr>
            <p:ph sz="half" idx="1"/>
          </p:nvPr>
        </p:nvSpPr>
        <p:spPr>
          <a:xfrm>
            <a:off x="611632" y="1867326"/>
            <a:ext cx="10968735" cy="3744800"/>
          </a:xfrm>
        </p:spPr>
        <p:txBody>
          <a:bodyPr>
            <a:normAutofit fontScale="25000" lnSpcReduction="20000"/>
          </a:bodyPr>
          <a:lstStyle/>
          <a:p>
            <a:pPr marL="342900" indent="-342900" algn="just">
              <a:lnSpc>
                <a:spcPct val="150000"/>
              </a:lnSpc>
              <a:spcBef>
                <a:spcPts val="600"/>
              </a:spcBef>
              <a:spcAft>
                <a:spcPts val="800"/>
              </a:spcAft>
              <a:buFont typeface="Symbol" panose="05050102010706020507" pitchFamily="18" charset="2"/>
              <a:buChar char=""/>
            </a:pPr>
            <a:r>
              <a:rPr lang="en-IE" sz="9200" b="1" dirty="0">
                <a:effectLst/>
                <a:ea typeface="Times New Roman" panose="02020603050405020304" pitchFamily="18" charset="0"/>
                <a:cs typeface="Times New Roman" panose="02020603050405020304" pitchFamily="18" charset="0"/>
              </a:rPr>
              <a:t>Vaginal bleeding or non-severe abdominal pain in current pregnancy </a:t>
            </a:r>
            <a:r>
              <a:rPr lang="en-IE" sz="9200" dirty="0">
                <a:effectLst/>
                <a:ea typeface="Times New Roman" panose="02020603050405020304" pitchFamily="18" charset="0"/>
                <a:cs typeface="Times New Roman" panose="02020603050405020304" pitchFamily="18" charset="0"/>
              </a:rPr>
              <a:t>-</a:t>
            </a:r>
            <a:r>
              <a:rPr lang="en-IE" sz="9200" i="1" dirty="0">
                <a:effectLst/>
                <a:ea typeface="Times New Roman" panose="02020603050405020304" pitchFamily="18" charset="0"/>
                <a:cs typeface="Times New Roman" panose="02020603050405020304" pitchFamily="18" charset="0"/>
              </a:rPr>
              <a:t>next available</a:t>
            </a:r>
          </a:p>
          <a:p>
            <a:pPr marL="342900" indent="-342900" algn="just">
              <a:lnSpc>
                <a:spcPct val="150000"/>
              </a:lnSpc>
              <a:spcBef>
                <a:spcPts val="600"/>
              </a:spcBef>
              <a:spcAft>
                <a:spcPts val="800"/>
              </a:spcAft>
              <a:buFont typeface="Symbol" panose="05050102010706020507" pitchFamily="18" charset="2"/>
              <a:buChar char=""/>
            </a:pPr>
            <a:r>
              <a:rPr lang="en-IE" sz="9200" i="1" dirty="0">
                <a:effectLst/>
                <a:ea typeface="Times New Roman" panose="02020603050405020304" pitchFamily="18" charset="0"/>
                <a:cs typeface="Times New Roman" panose="02020603050405020304" pitchFamily="18" charset="0"/>
              </a:rPr>
              <a:t>History indicated;</a:t>
            </a:r>
          </a:p>
          <a:p>
            <a:pPr marL="800100" lvl="1" indent="-342900" algn="just">
              <a:lnSpc>
                <a:spcPct val="150000"/>
              </a:lnSpc>
              <a:spcBef>
                <a:spcPts val="600"/>
              </a:spcBef>
              <a:spcAft>
                <a:spcPts val="800"/>
              </a:spcAft>
              <a:buFont typeface="Symbol" panose="05050102010706020507" pitchFamily="18" charset="2"/>
              <a:buChar char=""/>
            </a:pPr>
            <a:r>
              <a:rPr lang="en-IE" sz="8800" b="1" dirty="0">
                <a:effectLst/>
                <a:ea typeface="Times New Roman" panose="02020603050405020304" pitchFamily="18" charset="0"/>
                <a:cs typeface="Times New Roman" panose="02020603050405020304" pitchFamily="18" charset="0"/>
              </a:rPr>
              <a:t>A previous history of ectopic pregnancy </a:t>
            </a:r>
            <a:r>
              <a:rPr lang="en-IE" sz="8800" i="1" dirty="0">
                <a:effectLst/>
                <a:ea typeface="Times New Roman" panose="02020603050405020304" pitchFamily="18" charset="0"/>
                <a:cs typeface="Times New Roman" panose="02020603050405020304" pitchFamily="18" charset="0"/>
              </a:rPr>
              <a:t>- 6 weeks’ gestation advised</a:t>
            </a:r>
          </a:p>
          <a:p>
            <a:pPr marL="800100" lvl="1" indent="-342900" algn="just">
              <a:lnSpc>
                <a:spcPct val="150000"/>
              </a:lnSpc>
              <a:spcBef>
                <a:spcPts val="600"/>
              </a:spcBef>
              <a:spcAft>
                <a:spcPts val="800"/>
              </a:spcAft>
              <a:buFont typeface="Symbol" panose="05050102010706020507" pitchFamily="18" charset="2"/>
              <a:buChar char=""/>
            </a:pPr>
            <a:r>
              <a:rPr lang="en-IE" sz="8800" b="1" dirty="0">
                <a:effectLst/>
                <a:ea typeface="Times New Roman" panose="02020603050405020304" pitchFamily="18" charset="0"/>
                <a:cs typeface="Times New Roman" panose="02020603050405020304" pitchFamily="18" charset="0"/>
              </a:rPr>
              <a:t>A previous history of molar pregnancy -</a:t>
            </a:r>
            <a:r>
              <a:rPr lang="en-IE" sz="8800" i="1" dirty="0">
                <a:effectLst/>
                <a:ea typeface="Times New Roman" panose="02020603050405020304" pitchFamily="18" charset="0"/>
                <a:cs typeface="Times New Roman" panose="02020603050405020304" pitchFamily="18" charset="0"/>
              </a:rPr>
              <a:t>8 weeks’ gestation advised</a:t>
            </a:r>
          </a:p>
          <a:p>
            <a:pPr marL="800100" lvl="1" indent="-342900" algn="just">
              <a:lnSpc>
                <a:spcPct val="150000"/>
              </a:lnSpc>
              <a:spcBef>
                <a:spcPts val="600"/>
              </a:spcBef>
              <a:spcAft>
                <a:spcPts val="800"/>
              </a:spcAft>
              <a:buFont typeface="Symbol" panose="05050102010706020507" pitchFamily="18" charset="2"/>
              <a:buChar char=""/>
            </a:pPr>
            <a:r>
              <a:rPr lang="en-IE" sz="8800" b="1" dirty="0">
                <a:ea typeface="Times New Roman" panose="02020603050405020304" pitchFamily="18" charset="0"/>
                <a:cs typeface="Times New Roman" panose="02020603050405020304" pitchFamily="18" charset="0"/>
              </a:rPr>
              <a:t>A</a:t>
            </a:r>
            <a:r>
              <a:rPr lang="en-IE" sz="8800" b="1" dirty="0">
                <a:effectLst/>
                <a:ea typeface="Times New Roman" panose="02020603050405020304" pitchFamily="18" charset="0"/>
                <a:cs typeface="Times New Roman" panose="02020603050405020304" pitchFamily="18" charset="0"/>
              </a:rPr>
              <a:t> previous history of miscarriages </a:t>
            </a:r>
            <a:r>
              <a:rPr lang="en-IE" sz="8800" dirty="0">
                <a:effectLst/>
                <a:ea typeface="Times New Roman" panose="02020603050405020304" pitchFamily="18" charset="0"/>
                <a:cs typeface="Times New Roman" panose="02020603050405020304" pitchFamily="18" charset="0"/>
              </a:rPr>
              <a:t>- </a:t>
            </a:r>
            <a:r>
              <a:rPr lang="en-IE" sz="8800" i="1" dirty="0">
                <a:effectLst/>
                <a:ea typeface="Times New Roman" panose="02020603050405020304" pitchFamily="18" charset="0"/>
                <a:cs typeface="Times New Roman" panose="02020603050405020304" pitchFamily="18" charset="0"/>
              </a:rPr>
              <a:t>8 weeks’ gestation advised</a:t>
            </a:r>
          </a:p>
          <a:p>
            <a:pPr marL="800100" lvl="1" indent="-342900" algn="just">
              <a:lnSpc>
                <a:spcPct val="150000"/>
              </a:lnSpc>
              <a:spcBef>
                <a:spcPts val="600"/>
              </a:spcBef>
              <a:spcAft>
                <a:spcPts val="800"/>
              </a:spcAft>
              <a:buFont typeface="Symbol" panose="05050102010706020507" pitchFamily="18" charset="2"/>
              <a:buChar char=""/>
            </a:pPr>
            <a:r>
              <a:rPr lang="en-IE" sz="8800" b="1" dirty="0">
                <a:effectLst/>
                <a:ea typeface="Times New Roman" panose="02020603050405020304" pitchFamily="18" charset="0"/>
                <a:cs typeface="Times New Roman" panose="02020603050405020304" pitchFamily="18" charset="0"/>
              </a:rPr>
              <a:t>A pre-existing medical condition known to increase the risk of miscarriage</a:t>
            </a:r>
            <a:r>
              <a:rPr lang="en-IE" sz="8800" dirty="0">
                <a:effectLst/>
                <a:ea typeface="Times New Roman" panose="02020603050405020304" pitchFamily="18" charset="0"/>
                <a:cs typeface="Times New Roman" panose="02020603050405020304" pitchFamily="18" charset="0"/>
              </a:rPr>
              <a:t> </a:t>
            </a:r>
            <a:r>
              <a:rPr lang="en-IE" sz="8800" dirty="0" err="1">
                <a:effectLst/>
                <a:ea typeface="Times New Roman" panose="02020603050405020304" pitchFamily="18" charset="0"/>
                <a:cs typeface="Times New Roman" panose="02020603050405020304" pitchFamily="18" charset="0"/>
              </a:rPr>
              <a:t>eg</a:t>
            </a:r>
            <a:r>
              <a:rPr lang="en-IE" sz="8800" dirty="0">
                <a:effectLst/>
                <a:ea typeface="Times New Roman" panose="02020603050405020304" pitchFamily="18" charset="0"/>
                <a:cs typeface="Times New Roman" panose="02020603050405020304" pitchFamily="18" charset="0"/>
              </a:rPr>
              <a:t>; Insulin dependent diabetes mellitus </a:t>
            </a:r>
            <a:r>
              <a:rPr lang="en-IE" sz="8800" i="1" dirty="0">
                <a:effectLst/>
                <a:ea typeface="Times New Roman" panose="02020603050405020304" pitchFamily="18" charset="0"/>
                <a:cs typeface="Times New Roman" panose="02020603050405020304" pitchFamily="18" charset="0"/>
              </a:rPr>
              <a:t>- 8 weeks’ gestation advised</a:t>
            </a:r>
            <a:endParaRPr lang="en-IE" dirty="0"/>
          </a:p>
        </p:txBody>
      </p:sp>
      <p:pic>
        <p:nvPicPr>
          <p:cNvPr id="8" name="Picture 7" descr="A green letter with a black background&#10;&#10;Description automatically generated">
            <a:extLst>
              <a:ext uri="{FF2B5EF4-FFF2-40B4-BE49-F238E27FC236}">
                <a16:creationId xmlns:a16="http://schemas.microsoft.com/office/drawing/2014/main" id="{C251DD41-81F7-9CF3-32BB-D673FF3B8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3114414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4E036-6578-362A-4151-3EB09A37E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70248-24B6-7FFE-9B2B-4CFFC38DD2F6}"/>
              </a:ext>
            </a:extLst>
          </p:cNvPr>
          <p:cNvSpPr>
            <a:spLocks noGrp="1"/>
          </p:cNvSpPr>
          <p:nvPr>
            <p:ph type="title"/>
          </p:nvPr>
        </p:nvSpPr>
        <p:spPr>
          <a:xfrm>
            <a:off x="269495" y="158174"/>
            <a:ext cx="10515600" cy="1325563"/>
          </a:xfrm>
        </p:spPr>
        <p:txBody>
          <a:bodyPr>
            <a:normAutofit/>
          </a:bodyPr>
          <a:lstStyle/>
          <a:p>
            <a:r>
              <a:rPr lang="en-IE" sz="3600" dirty="0">
                <a:solidFill>
                  <a:schemeClr val="accent6">
                    <a:lumMod val="75000"/>
                  </a:schemeClr>
                </a:solidFill>
                <a:latin typeface="Helvetica"/>
                <a:cs typeface="Helvetica"/>
              </a:rPr>
              <a:t>Referral to the Emergency Room CUMH</a:t>
            </a:r>
            <a:br>
              <a:rPr lang="en-IE" sz="3600" dirty="0">
                <a:solidFill>
                  <a:schemeClr val="accent6">
                    <a:lumMod val="75000"/>
                  </a:schemeClr>
                </a:solidFill>
                <a:latin typeface="Helvetica"/>
                <a:cs typeface="Helvetica"/>
              </a:rPr>
            </a:b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2C6B6A84-D990-B87F-353D-B20643C16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6FB44CD7-A50C-1454-D845-5B1B148385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5" name="Content Placeholder 4">
            <a:extLst>
              <a:ext uri="{FF2B5EF4-FFF2-40B4-BE49-F238E27FC236}">
                <a16:creationId xmlns:a16="http://schemas.microsoft.com/office/drawing/2014/main" id="{77B5A915-2472-B0B6-BE77-48D64C646CF7}"/>
              </a:ext>
            </a:extLst>
          </p:cNvPr>
          <p:cNvSpPr>
            <a:spLocks noGrp="1"/>
          </p:cNvSpPr>
          <p:nvPr>
            <p:ph sz="half" idx="1"/>
          </p:nvPr>
        </p:nvSpPr>
        <p:spPr>
          <a:xfrm>
            <a:off x="812800" y="1449660"/>
            <a:ext cx="10515599" cy="4351338"/>
          </a:xfrm>
        </p:spPr>
        <p:txBody>
          <a:bodyPr>
            <a:normAutofit fontScale="25000" lnSpcReduction="20000"/>
          </a:bodyPr>
          <a:lstStyle/>
          <a:p>
            <a:pPr lvl="0" algn="just">
              <a:lnSpc>
                <a:spcPct val="150000"/>
              </a:lnSpc>
              <a:spcBef>
                <a:spcPts val="600"/>
              </a:spcBef>
              <a:spcAft>
                <a:spcPts val="800"/>
              </a:spcAft>
              <a:buClr>
                <a:schemeClr val="accent6">
                  <a:lumMod val="75000"/>
                </a:schemeClr>
              </a:buClr>
              <a:buFont typeface="Wingdings" panose="05000000000000000000" pitchFamily="2" charset="2"/>
              <a:buChar char="v"/>
            </a:pPr>
            <a:r>
              <a:rPr lang="en-GB" sz="9600" dirty="0">
                <a:effectLst/>
                <a:ea typeface="Times New Roman" panose="02020603050405020304" pitchFamily="18" charset="0"/>
                <a:cs typeface="Times New Roman" panose="02020603050405020304" pitchFamily="18" charset="0"/>
              </a:rPr>
              <a:t>Women who are bleeding heavily or are haemodynamically unstable </a:t>
            </a:r>
          </a:p>
          <a:p>
            <a:pPr lvl="0">
              <a:lnSpc>
                <a:spcPct val="150000"/>
              </a:lnSpc>
              <a:buClr>
                <a:schemeClr val="accent6">
                  <a:lumMod val="75000"/>
                </a:schemeClr>
              </a:buClr>
              <a:buFont typeface="Wingdings" panose="05000000000000000000" pitchFamily="2" charset="2"/>
              <a:buChar char="v"/>
            </a:pPr>
            <a:r>
              <a:rPr lang="en-GB" sz="9600" dirty="0">
                <a:effectLst/>
                <a:ea typeface="Times New Roman" panose="02020603050405020304" pitchFamily="18" charset="0"/>
                <a:cs typeface="Times New Roman" panose="02020603050405020304" pitchFamily="18" charset="0"/>
              </a:rPr>
              <a:t>Women with severe pain</a:t>
            </a:r>
            <a:endParaRPr lang="en-IE" sz="9600" dirty="0">
              <a:effectLst/>
              <a:ea typeface="Times New Roman" panose="02020603050405020304" pitchFamily="18" charset="0"/>
              <a:cs typeface="Times New Roman" panose="02020603050405020304" pitchFamily="18" charset="0"/>
            </a:endParaRPr>
          </a:p>
          <a:p>
            <a:pPr lvl="0">
              <a:lnSpc>
                <a:spcPct val="150000"/>
              </a:lnSpc>
              <a:buClr>
                <a:schemeClr val="accent6">
                  <a:lumMod val="75000"/>
                </a:schemeClr>
              </a:buClr>
              <a:buFont typeface="Wingdings" panose="05000000000000000000" pitchFamily="2" charset="2"/>
              <a:buChar char="v"/>
            </a:pPr>
            <a:r>
              <a:rPr lang="en-GB" sz="9600" dirty="0">
                <a:effectLst/>
                <a:ea typeface="Times New Roman" panose="02020603050405020304" pitchFamily="18" charset="0"/>
                <a:cs typeface="Times New Roman" panose="02020603050405020304" pitchFamily="18" charset="0"/>
              </a:rPr>
              <a:t>Hyperemesis</a:t>
            </a:r>
            <a:endParaRPr lang="en-IE" sz="9600" dirty="0">
              <a:effectLst/>
              <a:ea typeface="Times New Roman" panose="02020603050405020304" pitchFamily="18" charset="0"/>
              <a:cs typeface="Times New Roman" panose="02020603050405020304" pitchFamily="18" charset="0"/>
            </a:endParaRPr>
          </a:p>
          <a:p>
            <a:pPr lvl="0">
              <a:lnSpc>
                <a:spcPct val="150000"/>
              </a:lnSpc>
              <a:buClr>
                <a:schemeClr val="accent6">
                  <a:lumMod val="75000"/>
                </a:schemeClr>
              </a:buClr>
              <a:buFont typeface="Wingdings" panose="05000000000000000000" pitchFamily="2" charset="2"/>
              <a:buChar char="v"/>
            </a:pPr>
            <a:r>
              <a:rPr lang="en-GB" sz="9600" dirty="0">
                <a:effectLst/>
                <a:ea typeface="Times New Roman" panose="02020603050405020304" pitchFamily="18" charset="0"/>
                <a:cs typeface="Times New Roman" panose="02020603050405020304" pitchFamily="18" charset="0"/>
              </a:rPr>
              <a:t>All non-pregnant urgent gynaecology referrals </a:t>
            </a:r>
          </a:p>
          <a:p>
            <a:pPr marL="0" lvl="0" indent="0">
              <a:lnSpc>
                <a:spcPct val="150000"/>
              </a:lnSpc>
              <a:buNone/>
            </a:pPr>
            <a:endParaRPr lang="en-GB" sz="9600" dirty="0">
              <a:effectLst/>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en-GB" sz="9600" b="1" dirty="0">
                <a:effectLst/>
                <a:ea typeface="Times New Roman" panose="02020603050405020304" pitchFamily="18" charset="0"/>
                <a:cs typeface="Times New Roman" panose="02020603050405020304" pitchFamily="18" charset="0"/>
              </a:rPr>
              <a:t>Women who are acutely unwell or haemodynamically unstable will be directed to the CUMH Emergency Department</a:t>
            </a:r>
            <a:r>
              <a:rPr lang="en-GB" sz="9600" b="1" dirty="0">
                <a:effectLst/>
                <a:ea typeface="Calibri" panose="020F0502020204030204" pitchFamily="34" charset="0"/>
                <a:cs typeface="Times New Roman" panose="02020603050405020304" pitchFamily="18" charset="0"/>
              </a:rPr>
              <a:t> </a:t>
            </a:r>
            <a:endParaRPr lang="en-IE" sz="9600" dirty="0">
              <a:effectLst/>
              <a:ea typeface="Calibri" panose="020F0502020204030204" pitchFamily="34" charset="0"/>
              <a:cs typeface="Times New Roman" panose="02020603050405020304" pitchFamily="18" charset="0"/>
            </a:endParaRPr>
          </a:p>
          <a:p>
            <a:endParaRPr lang="en-IE" dirty="0"/>
          </a:p>
        </p:txBody>
      </p:sp>
      <p:pic>
        <p:nvPicPr>
          <p:cNvPr id="4" name="Picture 3" descr="A green letter with a black background&#10;&#10;Description automatically generated">
            <a:extLst>
              <a:ext uri="{FF2B5EF4-FFF2-40B4-BE49-F238E27FC236}">
                <a16:creationId xmlns:a16="http://schemas.microsoft.com/office/drawing/2014/main" id="{52EE670A-BD08-57A4-B097-701B3B317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1347696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60027836"/>
              </p:ext>
            </p:extLst>
          </p:nvPr>
        </p:nvGraphicFramePr>
        <p:xfrm>
          <a:off x="457200" y="1041975"/>
          <a:ext cx="10917384" cy="3874913"/>
        </p:xfrm>
        <a:graphic>
          <a:graphicData uri="http://schemas.openxmlformats.org/drawingml/2006/table">
            <a:tbl>
              <a:tblPr firstRow="1" bandRow="1">
                <a:tableStyleId>{5C22544A-7EE6-4342-B048-85BDC9FD1C3A}</a:tableStyleId>
              </a:tblPr>
              <a:tblGrid>
                <a:gridCol w="1648691">
                  <a:extLst>
                    <a:ext uri="{9D8B030D-6E8A-4147-A177-3AD203B41FA5}">
                      <a16:colId xmlns:a16="http://schemas.microsoft.com/office/drawing/2014/main" val="376216020"/>
                    </a:ext>
                  </a:extLst>
                </a:gridCol>
                <a:gridCol w="2410691">
                  <a:extLst>
                    <a:ext uri="{9D8B030D-6E8A-4147-A177-3AD203B41FA5}">
                      <a16:colId xmlns:a16="http://schemas.microsoft.com/office/drawing/2014/main" val="606617992"/>
                    </a:ext>
                  </a:extLst>
                </a:gridCol>
                <a:gridCol w="1371600">
                  <a:extLst>
                    <a:ext uri="{9D8B030D-6E8A-4147-A177-3AD203B41FA5}">
                      <a16:colId xmlns:a16="http://schemas.microsoft.com/office/drawing/2014/main" val="1444836386"/>
                    </a:ext>
                  </a:extLst>
                </a:gridCol>
                <a:gridCol w="2078182">
                  <a:extLst>
                    <a:ext uri="{9D8B030D-6E8A-4147-A177-3AD203B41FA5}">
                      <a16:colId xmlns:a16="http://schemas.microsoft.com/office/drawing/2014/main" val="2258075502"/>
                    </a:ext>
                  </a:extLst>
                </a:gridCol>
                <a:gridCol w="2154226">
                  <a:extLst>
                    <a:ext uri="{9D8B030D-6E8A-4147-A177-3AD203B41FA5}">
                      <a16:colId xmlns:a16="http://schemas.microsoft.com/office/drawing/2014/main" val="742241169"/>
                    </a:ext>
                  </a:extLst>
                </a:gridCol>
                <a:gridCol w="1253994">
                  <a:extLst>
                    <a:ext uri="{9D8B030D-6E8A-4147-A177-3AD203B41FA5}">
                      <a16:colId xmlns:a16="http://schemas.microsoft.com/office/drawing/2014/main" val="3493570462"/>
                    </a:ext>
                  </a:extLst>
                </a:gridCol>
              </a:tblGrid>
              <a:tr h="341880">
                <a:tc>
                  <a:txBody>
                    <a:bodyPr/>
                    <a:lstStyle/>
                    <a:p>
                      <a:r>
                        <a:rPr lang="en-IE" b="0" dirty="0"/>
                        <a:t>Area</a:t>
                      </a:r>
                    </a:p>
                  </a:txBody>
                  <a:tcPr/>
                </a:tc>
                <a:tc>
                  <a:txBody>
                    <a:bodyPr/>
                    <a:lstStyle/>
                    <a:p>
                      <a:r>
                        <a:rPr lang="en-IE" b="0" dirty="0"/>
                        <a:t>Health</a:t>
                      </a:r>
                      <a:r>
                        <a:rPr lang="en-IE" b="0" baseline="0" dirty="0"/>
                        <a:t> Centre</a:t>
                      </a:r>
                      <a:endParaRPr lang="en-IE" b="0" dirty="0"/>
                    </a:p>
                  </a:txBody>
                  <a:tcPr/>
                </a:tc>
                <a:tc>
                  <a:txBody>
                    <a:bodyPr/>
                    <a:lstStyle/>
                    <a:p>
                      <a:r>
                        <a:rPr lang="en-IE" b="1" dirty="0"/>
                        <a:t>2023 Attendances</a:t>
                      </a:r>
                    </a:p>
                  </a:txBody>
                  <a:tcPr/>
                </a:tc>
                <a:tc>
                  <a:txBody>
                    <a:bodyPr/>
                    <a:lstStyle/>
                    <a:p>
                      <a:r>
                        <a:rPr lang="en-IE" b="0" dirty="0"/>
                        <a:t>Clinic Type</a:t>
                      </a:r>
                    </a:p>
                  </a:txBody>
                  <a:tcPr/>
                </a:tc>
                <a:tc>
                  <a:txBody>
                    <a:bodyPr/>
                    <a:lstStyle/>
                    <a:p>
                      <a:r>
                        <a:rPr lang="en-IE" b="0" dirty="0"/>
                        <a:t>Day</a:t>
                      </a:r>
                    </a:p>
                  </a:txBody>
                  <a:tcPr/>
                </a:tc>
                <a:tc>
                  <a:txBody>
                    <a:bodyPr/>
                    <a:lstStyle/>
                    <a:p>
                      <a:r>
                        <a:rPr lang="en-IE" b="0" dirty="0"/>
                        <a:t>Time</a:t>
                      </a:r>
                    </a:p>
                  </a:txBody>
                  <a:tcPr/>
                </a:tc>
                <a:extLst>
                  <a:ext uri="{0D108BD9-81ED-4DB2-BD59-A6C34878D82A}">
                    <a16:rowId xmlns:a16="http://schemas.microsoft.com/office/drawing/2014/main" val="3216416796"/>
                  </a:ext>
                </a:extLst>
              </a:tr>
              <a:tr h="341880">
                <a:tc>
                  <a:txBody>
                    <a:bodyPr/>
                    <a:lstStyle/>
                    <a:p>
                      <a:r>
                        <a:rPr lang="en-IE" b="1" dirty="0" err="1">
                          <a:effectLst/>
                        </a:rPr>
                        <a:t>Bantry</a:t>
                      </a:r>
                      <a:endParaRPr lang="en-IE" dirty="0">
                        <a:effectLst/>
                      </a:endParaRPr>
                    </a:p>
                  </a:txBody>
                  <a:tcPr/>
                </a:tc>
                <a:tc>
                  <a:txBody>
                    <a:bodyPr/>
                    <a:lstStyle/>
                    <a:p>
                      <a:r>
                        <a:rPr lang="en-IE">
                          <a:effectLst/>
                        </a:rPr>
                        <a:t>Bantry General Hospital</a:t>
                      </a:r>
                    </a:p>
                  </a:txBody>
                  <a:tcPr/>
                </a:tc>
                <a:tc>
                  <a:txBody>
                    <a:bodyPr/>
                    <a:lstStyle/>
                    <a:p>
                      <a:r>
                        <a:rPr lang="en-IE" b="1" dirty="0">
                          <a:effectLst/>
                        </a:rPr>
                        <a:t>198</a:t>
                      </a:r>
                    </a:p>
                  </a:txBody>
                  <a:tcPr/>
                </a:tc>
                <a:tc>
                  <a:txBody>
                    <a:bodyPr/>
                    <a:lstStyle/>
                    <a:p>
                      <a:r>
                        <a:rPr lang="en-IE" dirty="0">
                          <a:effectLst/>
                        </a:rPr>
                        <a:t>AN</a:t>
                      </a:r>
                    </a:p>
                  </a:txBody>
                  <a:tcPr/>
                </a:tc>
                <a:tc>
                  <a:txBody>
                    <a:bodyPr/>
                    <a:lstStyle/>
                    <a:p>
                      <a:r>
                        <a:rPr lang="en-IE">
                          <a:effectLst/>
                        </a:rPr>
                        <a:t>Friday</a:t>
                      </a:r>
                    </a:p>
                  </a:txBody>
                  <a:tcPr/>
                </a:tc>
                <a:tc>
                  <a:txBody>
                    <a:bodyPr/>
                    <a:lstStyle/>
                    <a:p>
                      <a:r>
                        <a:rPr lang="en-IE">
                          <a:effectLst/>
                        </a:rPr>
                        <a:t>8am – 2pm</a:t>
                      </a:r>
                    </a:p>
                  </a:txBody>
                  <a:tcPr/>
                </a:tc>
                <a:extLst>
                  <a:ext uri="{0D108BD9-81ED-4DB2-BD59-A6C34878D82A}">
                    <a16:rowId xmlns:a16="http://schemas.microsoft.com/office/drawing/2014/main" val="3700920156"/>
                  </a:ext>
                </a:extLst>
              </a:tr>
              <a:tr h="401669">
                <a:tc>
                  <a:txBody>
                    <a:bodyPr/>
                    <a:lstStyle/>
                    <a:p>
                      <a:r>
                        <a:rPr lang="en-IE" b="1" dirty="0">
                          <a:effectLst/>
                        </a:rPr>
                        <a:t>Ballincollig</a:t>
                      </a:r>
                      <a:endParaRPr lang="en-IE" dirty="0">
                        <a:effectLst/>
                      </a:endParaRPr>
                    </a:p>
                  </a:txBody>
                  <a:tcPr/>
                </a:tc>
                <a:tc>
                  <a:txBody>
                    <a:bodyPr/>
                    <a:lstStyle/>
                    <a:p>
                      <a:r>
                        <a:rPr lang="en-IE" dirty="0">
                          <a:effectLst/>
                        </a:rPr>
                        <a:t>Ballincollig PCC</a:t>
                      </a:r>
                    </a:p>
                  </a:txBody>
                  <a:tcPr/>
                </a:tc>
                <a:tc>
                  <a:txBody>
                    <a:bodyPr/>
                    <a:lstStyle/>
                    <a:p>
                      <a:r>
                        <a:rPr lang="en-IE" b="1" dirty="0">
                          <a:effectLst/>
                        </a:rPr>
                        <a:t>98</a:t>
                      </a:r>
                    </a:p>
                  </a:txBody>
                  <a:tcPr/>
                </a:tc>
                <a:tc>
                  <a:txBody>
                    <a:bodyPr/>
                    <a:lstStyle/>
                    <a:p>
                      <a:r>
                        <a:rPr lang="en-IE" dirty="0">
                          <a:effectLst/>
                        </a:rPr>
                        <a:t>AN,</a:t>
                      </a:r>
                      <a:r>
                        <a:rPr lang="en-IE" baseline="0" dirty="0">
                          <a:effectLst/>
                        </a:rPr>
                        <a:t> BF</a:t>
                      </a:r>
                      <a:endParaRPr lang="en-IE" dirty="0">
                        <a:effectLst/>
                      </a:endParaRPr>
                    </a:p>
                  </a:txBody>
                  <a:tcPr/>
                </a:tc>
                <a:tc>
                  <a:txBody>
                    <a:bodyPr/>
                    <a:lstStyle/>
                    <a:p>
                      <a:r>
                        <a:rPr lang="en-IE" dirty="0">
                          <a:effectLst/>
                        </a:rPr>
                        <a:t>Thursday</a:t>
                      </a:r>
                    </a:p>
                  </a:txBody>
                  <a:tcPr/>
                </a:tc>
                <a:tc>
                  <a:txBody>
                    <a:bodyPr/>
                    <a:lstStyle/>
                    <a:p>
                      <a:r>
                        <a:rPr lang="en-IE" dirty="0">
                          <a:effectLst/>
                        </a:rPr>
                        <a:t>All day</a:t>
                      </a:r>
                    </a:p>
                  </a:txBody>
                  <a:tcPr/>
                </a:tc>
                <a:extLst>
                  <a:ext uri="{0D108BD9-81ED-4DB2-BD59-A6C34878D82A}">
                    <a16:rowId xmlns:a16="http://schemas.microsoft.com/office/drawing/2014/main" val="270767691"/>
                  </a:ext>
                </a:extLst>
              </a:tr>
              <a:tr h="341880">
                <a:tc>
                  <a:txBody>
                    <a:bodyPr/>
                    <a:lstStyle/>
                    <a:p>
                      <a:r>
                        <a:rPr lang="en-IE" b="1" dirty="0" err="1">
                          <a:effectLst/>
                        </a:rPr>
                        <a:t>Carrigtwohill</a:t>
                      </a:r>
                      <a:endParaRPr lang="en-IE" dirty="0">
                        <a:effectLst/>
                      </a:endParaRPr>
                    </a:p>
                  </a:txBody>
                  <a:tcPr/>
                </a:tc>
                <a:tc>
                  <a:txBody>
                    <a:bodyPr/>
                    <a:lstStyle/>
                    <a:p>
                      <a:r>
                        <a:rPr lang="en-IE" dirty="0" err="1">
                          <a:effectLst/>
                        </a:rPr>
                        <a:t>Carrigtwohill</a:t>
                      </a:r>
                      <a:r>
                        <a:rPr lang="en-IE" baseline="0" dirty="0">
                          <a:effectLst/>
                        </a:rPr>
                        <a:t> PCC</a:t>
                      </a:r>
                      <a:endParaRPr lang="en-IE" dirty="0">
                        <a:effectLst/>
                      </a:endParaRPr>
                    </a:p>
                  </a:txBody>
                  <a:tcPr/>
                </a:tc>
                <a:tc>
                  <a:txBody>
                    <a:bodyPr/>
                    <a:lstStyle/>
                    <a:p>
                      <a:r>
                        <a:rPr lang="en-IE" b="1" dirty="0">
                          <a:effectLst/>
                        </a:rPr>
                        <a:t>809</a:t>
                      </a:r>
                    </a:p>
                  </a:txBody>
                  <a:tcPr/>
                </a:tc>
                <a:tc>
                  <a:txBody>
                    <a:bodyPr/>
                    <a:lstStyle/>
                    <a:p>
                      <a:r>
                        <a:rPr lang="en-IE" dirty="0">
                          <a:effectLst/>
                        </a:rPr>
                        <a:t>AN</a:t>
                      </a:r>
                    </a:p>
                  </a:txBody>
                  <a:tcPr/>
                </a:tc>
                <a:tc>
                  <a:txBody>
                    <a:bodyPr/>
                    <a:lstStyle/>
                    <a:p>
                      <a:r>
                        <a:rPr lang="en-IE" dirty="0">
                          <a:effectLst/>
                        </a:rPr>
                        <a:t>Monday</a:t>
                      </a:r>
                    </a:p>
                  </a:txBody>
                  <a:tcPr/>
                </a:tc>
                <a:tc>
                  <a:txBody>
                    <a:bodyPr/>
                    <a:lstStyle/>
                    <a:p>
                      <a:r>
                        <a:rPr lang="en-IE" dirty="0">
                          <a:effectLst/>
                        </a:rPr>
                        <a:t>All day</a:t>
                      </a:r>
                    </a:p>
                  </a:txBody>
                  <a:tcPr/>
                </a:tc>
                <a:extLst>
                  <a:ext uri="{0D108BD9-81ED-4DB2-BD59-A6C34878D82A}">
                    <a16:rowId xmlns:a16="http://schemas.microsoft.com/office/drawing/2014/main" val="3098836113"/>
                  </a:ext>
                </a:extLst>
              </a:tr>
              <a:tr h="341880">
                <a:tc>
                  <a:txBody>
                    <a:bodyPr/>
                    <a:lstStyle/>
                    <a:p>
                      <a:r>
                        <a:rPr lang="en-IE" b="1" dirty="0" err="1">
                          <a:effectLst/>
                        </a:rPr>
                        <a:t>Carrigaline</a:t>
                      </a:r>
                      <a:endParaRPr lang="en-IE" dirty="0">
                        <a:effectLst/>
                      </a:endParaRPr>
                    </a:p>
                  </a:txBody>
                  <a:tcPr/>
                </a:tc>
                <a:tc>
                  <a:txBody>
                    <a:bodyPr/>
                    <a:lstStyle/>
                    <a:p>
                      <a:r>
                        <a:rPr lang="en-IE" dirty="0" err="1">
                          <a:effectLst/>
                        </a:rPr>
                        <a:t>Carrigaline</a:t>
                      </a:r>
                      <a:r>
                        <a:rPr lang="en-IE" dirty="0">
                          <a:effectLst/>
                        </a:rPr>
                        <a:t> PCC</a:t>
                      </a:r>
                    </a:p>
                  </a:txBody>
                  <a:tcPr/>
                </a:tc>
                <a:tc>
                  <a:txBody>
                    <a:bodyPr/>
                    <a:lstStyle/>
                    <a:p>
                      <a:r>
                        <a:rPr lang="en-IE" b="1" dirty="0">
                          <a:effectLst/>
                        </a:rPr>
                        <a:t>802</a:t>
                      </a:r>
                    </a:p>
                  </a:txBody>
                  <a:tcPr/>
                </a:tc>
                <a:tc>
                  <a:txBody>
                    <a:bodyPr/>
                    <a:lstStyle/>
                    <a:p>
                      <a:r>
                        <a:rPr lang="en-IE" dirty="0">
                          <a:effectLst/>
                        </a:rPr>
                        <a:t>AN</a:t>
                      </a:r>
                    </a:p>
                  </a:txBody>
                  <a:tcPr/>
                </a:tc>
                <a:tc>
                  <a:txBody>
                    <a:bodyPr/>
                    <a:lstStyle/>
                    <a:p>
                      <a:r>
                        <a:rPr lang="en-IE" dirty="0">
                          <a:effectLst/>
                        </a:rPr>
                        <a:t>Tuesday</a:t>
                      </a:r>
                    </a:p>
                  </a:txBody>
                  <a:tcPr/>
                </a:tc>
                <a:tc>
                  <a:txBody>
                    <a:bodyPr/>
                    <a:lstStyle/>
                    <a:p>
                      <a:r>
                        <a:rPr lang="en-IE" dirty="0">
                          <a:effectLst/>
                        </a:rPr>
                        <a:t>All day</a:t>
                      </a:r>
                    </a:p>
                  </a:txBody>
                  <a:tcPr/>
                </a:tc>
                <a:extLst>
                  <a:ext uri="{0D108BD9-81ED-4DB2-BD59-A6C34878D82A}">
                    <a16:rowId xmlns:a16="http://schemas.microsoft.com/office/drawing/2014/main" val="1150975186"/>
                  </a:ext>
                </a:extLst>
              </a:tr>
              <a:tr h="432261">
                <a:tc>
                  <a:txBody>
                    <a:bodyPr/>
                    <a:lstStyle/>
                    <a:p>
                      <a:r>
                        <a:rPr lang="en-IE" b="1" dirty="0" err="1">
                          <a:effectLst/>
                        </a:rPr>
                        <a:t>Gurranabraher</a:t>
                      </a:r>
                      <a:endParaRPr lang="en-IE" dirty="0">
                        <a:effectLst/>
                      </a:endParaRPr>
                    </a:p>
                  </a:txBody>
                  <a:tcPr/>
                </a:tc>
                <a:tc>
                  <a:txBody>
                    <a:bodyPr/>
                    <a:lstStyle/>
                    <a:p>
                      <a:r>
                        <a:rPr lang="en-IE" dirty="0">
                          <a:effectLst/>
                        </a:rPr>
                        <a:t>St Mary’s PCC</a:t>
                      </a:r>
                    </a:p>
                  </a:txBody>
                  <a:tcPr/>
                </a:tc>
                <a:tc>
                  <a:txBody>
                    <a:bodyPr/>
                    <a:lstStyle/>
                    <a:p>
                      <a:r>
                        <a:rPr lang="en-IE" b="1" dirty="0">
                          <a:effectLst/>
                        </a:rPr>
                        <a:t>1000</a:t>
                      </a:r>
                    </a:p>
                  </a:txBody>
                  <a:tcPr/>
                </a:tc>
                <a:tc>
                  <a:txBody>
                    <a:bodyPr/>
                    <a:lstStyle/>
                    <a:p>
                      <a:r>
                        <a:rPr lang="en-IE" dirty="0">
                          <a:effectLst/>
                        </a:rPr>
                        <a:t>AN, PN,BR,DOMINO</a:t>
                      </a:r>
                    </a:p>
                  </a:txBody>
                  <a:tcPr/>
                </a:tc>
                <a:tc>
                  <a:txBody>
                    <a:bodyPr/>
                    <a:lstStyle/>
                    <a:p>
                      <a:r>
                        <a:rPr lang="en-IE" dirty="0">
                          <a:effectLst/>
                        </a:rPr>
                        <a:t>Everyday</a:t>
                      </a:r>
                    </a:p>
                  </a:txBody>
                  <a:tcPr/>
                </a:tc>
                <a:tc>
                  <a:txBody>
                    <a:bodyPr/>
                    <a:lstStyle/>
                    <a:p>
                      <a:r>
                        <a:rPr lang="en-IE" dirty="0">
                          <a:effectLst/>
                        </a:rPr>
                        <a:t>8am – 4pm</a:t>
                      </a:r>
                    </a:p>
                  </a:txBody>
                  <a:tcPr/>
                </a:tc>
                <a:extLst>
                  <a:ext uri="{0D108BD9-81ED-4DB2-BD59-A6C34878D82A}">
                    <a16:rowId xmlns:a16="http://schemas.microsoft.com/office/drawing/2014/main" val="2314223290"/>
                  </a:ext>
                </a:extLst>
              </a:tr>
              <a:tr h="387927">
                <a:tc>
                  <a:txBody>
                    <a:bodyPr/>
                    <a:lstStyle/>
                    <a:p>
                      <a:r>
                        <a:rPr lang="en-IE" b="1">
                          <a:effectLst/>
                        </a:rPr>
                        <a:t>Mitchelstown</a:t>
                      </a:r>
                      <a:endParaRPr lang="en-IE">
                        <a:effectLst/>
                      </a:endParaRPr>
                    </a:p>
                  </a:txBody>
                  <a:tcPr/>
                </a:tc>
                <a:tc>
                  <a:txBody>
                    <a:bodyPr/>
                    <a:lstStyle/>
                    <a:p>
                      <a:r>
                        <a:rPr lang="en-IE" dirty="0">
                          <a:effectLst/>
                        </a:rPr>
                        <a:t>Living Health Clinic PCC</a:t>
                      </a:r>
                    </a:p>
                  </a:txBody>
                  <a:tcPr/>
                </a:tc>
                <a:tc>
                  <a:txBody>
                    <a:bodyPr/>
                    <a:lstStyle/>
                    <a:p>
                      <a:r>
                        <a:rPr lang="en-IE" b="1" dirty="0">
                          <a:effectLst/>
                        </a:rPr>
                        <a:t>TBC</a:t>
                      </a:r>
                    </a:p>
                  </a:txBody>
                  <a:tcPr/>
                </a:tc>
                <a:tc>
                  <a:txBody>
                    <a:bodyPr/>
                    <a:lstStyle/>
                    <a:p>
                      <a:r>
                        <a:rPr lang="en-IE" dirty="0">
                          <a:effectLst/>
                        </a:rPr>
                        <a:t>AN</a:t>
                      </a:r>
                    </a:p>
                  </a:txBody>
                  <a:tcPr/>
                </a:tc>
                <a:tc>
                  <a:txBody>
                    <a:bodyPr/>
                    <a:lstStyle/>
                    <a:p>
                      <a:r>
                        <a:rPr lang="en-IE">
                          <a:effectLst/>
                        </a:rPr>
                        <a:t>Wednesday</a:t>
                      </a:r>
                    </a:p>
                  </a:txBody>
                  <a:tcPr/>
                </a:tc>
                <a:tc>
                  <a:txBody>
                    <a:bodyPr/>
                    <a:lstStyle/>
                    <a:p>
                      <a:r>
                        <a:rPr lang="en-IE">
                          <a:effectLst/>
                        </a:rPr>
                        <a:t>8am – 2pm</a:t>
                      </a:r>
                    </a:p>
                  </a:txBody>
                  <a:tcPr/>
                </a:tc>
                <a:extLst>
                  <a:ext uri="{0D108BD9-81ED-4DB2-BD59-A6C34878D82A}">
                    <a16:rowId xmlns:a16="http://schemas.microsoft.com/office/drawing/2014/main" val="374142576"/>
                  </a:ext>
                </a:extLst>
              </a:tr>
              <a:tr h="341880">
                <a:tc>
                  <a:txBody>
                    <a:bodyPr/>
                    <a:lstStyle/>
                    <a:p>
                      <a:r>
                        <a:rPr lang="en-IE" b="1" dirty="0">
                          <a:effectLst/>
                        </a:rPr>
                        <a:t>Mallow</a:t>
                      </a:r>
                      <a:endParaRPr lang="en-IE" dirty="0">
                        <a:effectLst/>
                      </a:endParaRPr>
                    </a:p>
                  </a:txBody>
                  <a:tcPr/>
                </a:tc>
                <a:tc>
                  <a:txBody>
                    <a:bodyPr/>
                    <a:lstStyle/>
                    <a:p>
                      <a:r>
                        <a:rPr lang="en-IE" dirty="0">
                          <a:effectLst/>
                        </a:rPr>
                        <a:t>Mallow PCC</a:t>
                      </a:r>
                    </a:p>
                  </a:txBody>
                  <a:tcPr/>
                </a:tc>
                <a:tc>
                  <a:txBody>
                    <a:bodyPr/>
                    <a:lstStyle/>
                    <a:p>
                      <a:r>
                        <a:rPr lang="en-IE" b="1" dirty="0">
                          <a:effectLst/>
                        </a:rPr>
                        <a:t>828</a:t>
                      </a:r>
                    </a:p>
                  </a:txBody>
                  <a:tcPr/>
                </a:tc>
                <a:tc>
                  <a:txBody>
                    <a:bodyPr/>
                    <a:lstStyle/>
                    <a:p>
                      <a:r>
                        <a:rPr lang="en-IE" dirty="0">
                          <a:effectLst/>
                        </a:rPr>
                        <a:t>AN</a:t>
                      </a:r>
                    </a:p>
                  </a:txBody>
                  <a:tcPr/>
                </a:tc>
                <a:tc>
                  <a:txBody>
                    <a:bodyPr/>
                    <a:lstStyle/>
                    <a:p>
                      <a:r>
                        <a:rPr lang="en-IE" dirty="0">
                          <a:effectLst/>
                        </a:rPr>
                        <a:t>Thursday</a:t>
                      </a:r>
                    </a:p>
                  </a:txBody>
                  <a:tcPr/>
                </a:tc>
                <a:tc>
                  <a:txBody>
                    <a:bodyPr/>
                    <a:lstStyle/>
                    <a:p>
                      <a:r>
                        <a:rPr lang="en-IE" dirty="0">
                          <a:effectLst/>
                        </a:rPr>
                        <a:t>8am – 2pm</a:t>
                      </a:r>
                    </a:p>
                  </a:txBody>
                  <a:tcPr/>
                </a:tc>
                <a:extLst>
                  <a:ext uri="{0D108BD9-81ED-4DB2-BD59-A6C34878D82A}">
                    <a16:rowId xmlns:a16="http://schemas.microsoft.com/office/drawing/2014/main" val="1839542877"/>
                  </a:ext>
                </a:extLst>
              </a:tr>
              <a:tr h="549936">
                <a:tc>
                  <a:txBody>
                    <a:bodyPr/>
                    <a:lstStyle/>
                    <a:p>
                      <a:r>
                        <a:rPr lang="en-IE" b="1" dirty="0">
                          <a:effectLst/>
                        </a:rPr>
                        <a:t>Leap (New)</a:t>
                      </a:r>
                    </a:p>
                  </a:txBody>
                  <a:tcPr/>
                </a:tc>
                <a:tc>
                  <a:txBody>
                    <a:bodyPr/>
                    <a:lstStyle/>
                    <a:p>
                      <a:r>
                        <a:rPr lang="en-IE" dirty="0">
                          <a:effectLst/>
                        </a:rPr>
                        <a:t>Leap PPC</a:t>
                      </a:r>
                    </a:p>
                  </a:txBody>
                  <a:tcPr/>
                </a:tc>
                <a:tc>
                  <a:txBody>
                    <a:bodyPr/>
                    <a:lstStyle/>
                    <a:p>
                      <a:r>
                        <a:rPr lang="en-IE" b="1" dirty="0">
                          <a:effectLst/>
                        </a:rPr>
                        <a:t>TBC</a:t>
                      </a:r>
                    </a:p>
                  </a:txBody>
                  <a:tcPr/>
                </a:tc>
                <a:tc>
                  <a:txBody>
                    <a:bodyPr/>
                    <a:lstStyle/>
                    <a:p>
                      <a:r>
                        <a:rPr lang="en-IE" dirty="0">
                          <a:effectLst/>
                        </a:rPr>
                        <a:t>BR,</a:t>
                      </a:r>
                      <a:r>
                        <a:rPr lang="en-IE" baseline="0" dirty="0">
                          <a:effectLst/>
                        </a:rPr>
                        <a:t> BF</a:t>
                      </a:r>
                      <a:endParaRPr lang="en-IE" dirty="0">
                        <a:effectLst/>
                      </a:endParaRPr>
                    </a:p>
                  </a:txBody>
                  <a:tcPr/>
                </a:tc>
                <a:tc>
                  <a:txBody>
                    <a:bodyPr/>
                    <a:lstStyle/>
                    <a:p>
                      <a:r>
                        <a:rPr lang="en-IE" dirty="0">
                          <a:effectLst/>
                        </a:rPr>
                        <a:t>Tuesday </a:t>
                      </a:r>
                    </a:p>
                  </a:txBody>
                  <a:tcPr/>
                </a:tc>
                <a:tc>
                  <a:txBody>
                    <a:bodyPr/>
                    <a:lstStyle/>
                    <a:p>
                      <a:r>
                        <a:rPr lang="en-IE" dirty="0">
                          <a:effectLst/>
                        </a:rPr>
                        <a:t>All Day</a:t>
                      </a:r>
                    </a:p>
                  </a:txBody>
                  <a:tcPr/>
                </a:tc>
                <a:extLst>
                  <a:ext uri="{0D108BD9-81ED-4DB2-BD59-A6C34878D82A}">
                    <a16:rowId xmlns:a16="http://schemas.microsoft.com/office/drawing/2014/main" val="825822887"/>
                  </a:ext>
                </a:extLst>
              </a:tr>
            </a:tbl>
          </a:graphicData>
        </a:graphic>
      </p:graphicFrame>
      <p:sp>
        <p:nvSpPr>
          <p:cNvPr id="3" name="TextBox 2"/>
          <p:cNvSpPr txBox="1"/>
          <p:nvPr/>
        </p:nvSpPr>
        <p:spPr>
          <a:xfrm>
            <a:off x="457200" y="457200"/>
            <a:ext cx="4849091" cy="584775"/>
          </a:xfrm>
          <a:prstGeom prst="rect">
            <a:avLst/>
          </a:prstGeom>
          <a:noFill/>
        </p:spPr>
        <p:txBody>
          <a:bodyPr wrap="square" rtlCol="0">
            <a:spAutoFit/>
          </a:bodyPr>
          <a:lstStyle/>
          <a:p>
            <a:r>
              <a:rPr lang="en-IE" sz="3200" b="1" dirty="0">
                <a:solidFill>
                  <a:schemeClr val="accent6">
                    <a:lumMod val="75000"/>
                  </a:schemeClr>
                </a:solidFill>
                <a:latin typeface="Helvetica"/>
                <a:cs typeface="Helvetica"/>
              </a:rPr>
              <a:t>CUMH Clinic Locations</a:t>
            </a:r>
          </a:p>
        </p:txBody>
      </p:sp>
      <p:sp>
        <p:nvSpPr>
          <p:cNvPr id="4" name="TextBox 3"/>
          <p:cNvSpPr txBox="1"/>
          <p:nvPr/>
        </p:nvSpPr>
        <p:spPr>
          <a:xfrm>
            <a:off x="457200" y="4868422"/>
            <a:ext cx="4488873" cy="1477328"/>
          </a:xfrm>
          <a:prstGeom prst="rect">
            <a:avLst/>
          </a:prstGeom>
          <a:noFill/>
        </p:spPr>
        <p:txBody>
          <a:bodyPr wrap="square" rtlCol="0">
            <a:spAutoFit/>
          </a:bodyPr>
          <a:lstStyle/>
          <a:p>
            <a:r>
              <a:rPr lang="en-IE" dirty="0"/>
              <a:t>*AN- Antenatal</a:t>
            </a:r>
          </a:p>
          <a:p>
            <a:r>
              <a:rPr lang="en-IE" dirty="0"/>
              <a:t>*PN- Postnatal HUB</a:t>
            </a:r>
          </a:p>
          <a:p>
            <a:r>
              <a:rPr lang="en-IE" dirty="0"/>
              <a:t>*BF- Breast Feeding Support Class</a:t>
            </a:r>
          </a:p>
          <a:p>
            <a:r>
              <a:rPr lang="en-IE" dirty="0"/>
              <a:t>*BR- Birth Reflections</a:t>
            </a:r>
          </a:p>
          <a:p>
            <a:r>
              <a:rPr lang="en-IE" dirty="0"/>
              <a:t>*DOMINO-</a:t>
            </a:r>
            <a:r>
              <a:rPr lang="en-IE" dirty="0" err="1"/>
              <a:t>Domicillary</a:t>
            </a:r>
            <a:r>
              <a:rPr lang="en-IE" dirty="0"/>
              <a:t> In &amp; Out of Hospital</a:t>
            </a:r>
          </a:p>
        </p:txBody>
      </p:sp>
    </p:spTree>
    <p:extLst>
      <p:ext uri="{BB962C8B-B14F-4D97-AF65-F5344CB8AC3E}">
        <p14:creationId xmlns:p14="http://schemas.microsoft.com/office/powerpoint/2010/main" val="881232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B26F4-1BC9-72DF-A73B-188B42622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F4FA2-414B-3377-01B9-475C6E7CD631}"/>
              </a:ext>
            </a:extLst>
          </p:cNvPr>
          <p:cNvSpPr>
            <a:spLocks noGrp="1"/>
          </p:cNvSpPr>
          <p:nvPr>
            <p:ph type="title"/>
          </p:nvPr>
        </p:nvSpPr>
        <p:spPr>
          <a:xfrm>
            <a:off x="269495" y="158174"/>
            <a:ext cx="9344077" cy="1325563"/>
          </a:xfrm>
        </p:spPr>
        <p:txBody>
          <a:bodyPr>
            <a:normAutofit fontScale="90000"/>
          </a:bodyPr>
          <a:lstStyle/>
          <a:p>
            <a:r>
              <a:rPr lang="en-IE" sz="3600" dirty="0">
                <a:solidFill>
                  <a:schemeClr val="accent6">
                    <a:lumMod val="75000"/>
                  </a:schemeClr>
                </a:solidFill>
                <a:latin typeface="Helvetica"/>
                <a:cs typeface="Helvetica"/>
              </a:rPr>
              <a:t>If patient is well and does not need immediate medical attention or admission</a:t>
            </a:r>
            <a:br>
              <a:rPr lang="en-IE" sz="3600" dirty="0">
                <a:solidFill>
                  <a:schemeClr val="accent6">
                    <a:lumMod val="75000"/>
                  </a:schemeClr>
                </a:solidFill>
                <a:latin typeface="Helvetica"/>
                <a:cs typeface="Helvetica"/>
              </a:rPr>
            </a:b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893B7806-BA44-2366-6911-C1D52E11D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D3D0F187-FD24-3B24-BD2E-5EA8FC0660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5" name="Content Placeholder 4">
            <a:extLst>
              <a:ext uri="{FF2B5EF4-FFF2-40B4-BE49-F238E27FC236}">
                <a16:creationId xmlns:a16="http://schemas.microsoft.com/office/drawing/2014/main" id="{1C28B46F-7D20-9C3E-CAEB-80C7B2393586}"/>
              </a:ext>
            </a:extLst>
          </p:cNvPr>
          <p:cNvSpPr>
            <a:spLocks noGrp="1"/>
          </p:cNvSpPr>
          <p:nvPr>
            <p:ph sz="half" idx="1"/>
          </p:nvPr>
        </p:nvSpPr>
        <p:spPr>
          <a:xfrm>
            <a:off x="812800" y="1449660"/>
            <a:ext cx="10515599" cy="4351338"/>
          </a:xfrm>
        </p:spPr>
        <p:txBody>
          <a:bodyPr>
            <a:normAutofit fontScale="32500" lnSpcReduction="20000"/>
          </a:bodyPr>
          <a:lstStyle/>
          <a:p>
            <a:pPr lvl="0">
              <a:lnSpc>
                <a:spcPct val="150000"/>
              </a:lnSpc>
              <a:spcBef>
                <a:spcPts val="600"/>
              </a:spcBef>
              <a:spcAft>
                <a:spcPts val="800"/>
              </a:spcAft>
              <a:buClr>
                <a:schemeClr val="accent6">
                  <a:lumMod val="75000"/>
                </a:schemeClr>
              </a:buClr>
              <a:buFont typeface="Wingdings" panose="05000000000000000000" pitchFamily="2" charset="2"/>
              <a:buChar char="v"/>
            </a:pPr>
            <a:r>
              <a:rPr lang="en-IE" sz="9600" dirty="0">
                <a:effectLst/>
                <a:ea typeface="Times New Roman" panose="02020603050405020304" pitchFamily="18" charset="0"/>
                <a:cs typeface="Times New Roman" panose="02020603050405020304" pitchFamily="18" charset="0"/>
              </a:rPr>
              <a:t>Give patient contact details (Tel 021 4927441) for self-referral if </a:t>
            </a:r>
            <a:r>
              <a:rPr lang="en-IE" sz="9600" dirty="0">
                <a:ea typeface="Times New Roman" panose="02020603050405020304" pitchFamily="18" charset="0"/>
                <a:cs typeface="Times New Roman" panose="02020603050405020304" pitchFamily="18" charset="0"/>
              </a:rPr>
              <a:t>history indicated</a:t>
            </a:r>
          </a:p>
          <a:p>
            <a:pPr marL="800100" lvl="1" indent="-342900" algn="just">
              <a:lnSpc>
                <a:spcPct val="150000"/>
              </a:lnSpc>
              <a:spcBef>
                <a:spcPts val="600"/>
              </a:spcBef>
              <a:spcAft>
                <a:spcPts val="800"/>
              </a:spcAft>
              <a:buFont typeface="Symbol" panose="05050102010706020507" pitchFamily="18" charset="2"/>
              <a:buChar char=""/>
            </a:pPr>
            <a:r>
              <a:rPr lang="en-IE" sz="8600" dirty="0">
                <a:ea typeface="Times New Roman" panose="02020603050405020304" pitchFamily="18" charset="0"/>
                <a:cs typeface="Times New Roman" panose="02020603050405020304" pitchFamily="18" charset="0"/>
              </a:rPr>
              <a:t>instruct patient to call clinic 08:00-10:00am the next morning to speak with triage team </a:t>
            </a:r>
            <a:endParaRPr lang="en-IE" sz="8600" dirty="0">
              <a:effectLst/>
              <a:ea typeface="Times New Roman" panose="02020603050405020304" pitchFamily="18" charset="0"/>
              <a:cs typeface="Times New Roman" panose="02020603050405020304" pitchFamily="18" charset="0"/>
            </a:endParaRPr>
          </a:p>
          <a:p>
            <a:pPr lvl="0">
              <a:lnSpc>
                <a:spcPct val="150000"/>
              </a:lnSpc>
              <a:spcBef>
                <a:spcPts val="600"/>
              </a:spcBef>
              <a:spcAft>
                <a:spcPts val="800"/>
              </a:spcAft>
              <a:buClr>
                <a:schemeClr val="accent6">
                  <a:lumMod val="75000"/>
                </a:schemeClr>
              </a:buClr>
              <a:buFont typeface="Wingdings" panose="05000000000000000000" pitchFamily="2" charset="2"/>
              <a:buChar char="v"/>
            </a:pPr>
            <a:r>
              <a:rPr lang="en-IE" sz="9800" dirty="0">
                <a:effectLst/>
                <a:ea typeface="Times New Roman" panose="02020603050405020304" pitchFamily="18" charset="0"/>
                <a:cs typeface="Times New Roman" panose="02020603050405020304" pitchFamily="18" charset="0"/>
              </a:rPr>
              <a:t>Other referrals from the GP/healthcare provider, email or </a:t>
            </a:r>
            <a:r>
              <a:rPr lang="en-IE" sz="9800" dirty="0" err="1">
                <a:effectLst/>
                <a:ea typeface="Times New Roman" panose="02020603050405020304" pitchFamily="18" charset="0"/>
                <a:cs typeface="Times New Roman" panose="02020603050405020304" pitchFamily="18" charset="0"/>
              </a:rPr>
              <a:t>healthlink</a:t>
            </a:r>
            <a:endParaRPr lang="en-IE" sz="9800" dirty="0">
              <a:effectLst/>
              <a:ea typeface="Times New Roman" panose="02020603050405020304" pitchFamily="18" charset="0"/>
              <a:cs typeface="Times New Roman" panose="02020603050405020304" pitchFamily="18" charset="0"/>
            </a:endParaRPr>
          </a:p>
          <a:p>
            <a:endParaRPr lang="en-IE" dirty="0"/>
          </a:p>
        </p:txBody>
      </p:sp>
      <p:pic>
        <p:nvPicPr>
          <p:cNvPr id="4" name="Picture 3" descr="A green letter with a black background&#10;&#10;Description automatically generated">
            <a:extLst>
              <a:ext uri="{FF2B5EF4-FFF2-40B4-BE49-F238E27FC236}">
                <a16:creationId xmlns:a16="http://schemas.microsoft.com/office/drawing/2014/main" id="{DF4B0AC2-E763-8066-38A7-AA87C3899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34" y="6367974"/>
            <a:ext cx="590032" cy="490026"/>
          </a:xfrm>
          <a:prstGeom prst="rect">
            <a:avLst/>
          </a:prstGeom>
        </p:spPr>
      </p:pic>
    </p:spTree>
    <p:extLst>
      <p:ext uri="{BB962C8B-B14F-4D97-AF65-F5344CB8AC3E}">
        <p14:creationId xmlns:p14="http://schemas.microsoft.com/office/powerpoint/2010/main" val="1603280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829CD-3392-12AB-BBF3-B5598F24F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B9B80-255F-21AB-F3E0-C42DFF33C23D}"/>
              </a:ext>
            </a:extLst>
          </p:cNvPr>
          <p:cNvSpPr>
            <a:spLocks noGrp="1"/>
          </p:cNvSpPr>
          <p:nvPr>
            <p:ph type="title"/>
          </p:nvPr>
        </p:nvSpPr>
        <p:spPr>
          <a:xfrm>
            <a:off x="246049" y="158174"/>
            <a:ext cx="10515600" cy="1325563"/>
          </a:xfrm>
        </p:spPr>
        <p:txBody>
          <a:bodyPr>
            <a:normAutofit/>
          </a:bodyPr>
          <a:lstStyle/>
          <a:p>
            <a:r>
              <a:rPr lang="en-IE" sz="3600" dirty="0">
                <a:solidFill>
                  <a:schemeClr val="accent6">
                    <a:lumMod val="75000"/>
                  </a:schemeClr>
                </a:solidFill>
                <a:latin typeface="Helvetica"/>
                <a:cs typeface="Helvetica"/>
              </a:rPr>
              <a:t>Transfers from EPU to CUMH</a:t>
            </a:r>
            <a:br>
              <a:rPr lang="en-GB" sz="3600" dirty="0">
                <a:solidFill>
                  <a:schemeClr val="accent6">
                    <a:lumMod val="75000"/>
                  </a:schemeClr>
                </a:solidFill>
                <a:latin typeface="Helvetica"/>
                <a:cs typeface="Helvetica"/>
              </a:rPr>
            </a:b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ADF26190-D46D-C7B1-E70C-1F48B0844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CAD5446E-F1B9-887A-43E7-AA5F3FF96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5" name="Content Placeholder 14">
            <a:extLst>
              <a:ext uri="{FF2B5EF4-FFF2-40B4-BE49-F238E27FC236}">
                <a16:creationId xmlns:a16="http://schemas.microsoft.com/office/drawing/2014/main" id="{972CADC5-AE7A-38C9-F7EC-52A6766AA905}"/>
              </a:ext>
            </a:extLst>
          </p:cNvPr>
          <p:cNvSpPr>
            <a:spLocks noGrp="1"/>
          </p:cNvSpPr>
          <p:nvPr>
            <p:ph sz="half" idx="1"/>
          </p:nvPr>
        </p:nvSpPr>
        <p:spPr>
          <a:xfrm>
            <a:off x="914400" y="1860863"/>
            <a:ext cx="8699172" cy="4351338"/>
          </a:xfrm>
        </p:spPr>
        <p:txBody>
          <a:bodyPr/>
          <a:lstStyle/>
          <a:p>
            <a:r>
              <a:rPr lang="en-IE" sz="3200" dirty="0"/>
              <a:t>28th Aug 23 – 31st Dec 23</a:t>
            </a:r>
          </a:p>
          <a:p>
            <a:endParaRPr lang="en-IE" sz="3200" dirty="0"/>
          </a:p>
          <a:p>
            <a:r>
              <a:rPr lang="en-IE" sz="3200" dirty="0"/>
              <a:t>1779 ultrasound appointments </a:t>
            </a:r>
          </a:p>
          <a:p>
            <a:endParaRPr lang="en-IE" sz="3200" dirty="0"/>
          </a:p>
          <a:p>
            <a:r>
              <a:rPr lang="en-IE" sz="3200" dirty="0"/>
              <a:t>18 transfers; </a:t>
            </a:r>
          </a:p>
          <a:p>
            <a:pPr lvl="1"/>
            <a:r>
              <a:rPr lang="en-IE" sz="2800" dirty="0"/>
              <a:t>3 ambulance –direct to ED</a:t>
            </a:r>
          </a:p>
          <a:p>
            <a:pPr lvl="1"/>
            <a:r>
              <a:rPr lang="en-IE" sz="2800" dirty="0"/>
              <a:t>15 self –direct to 2 South unless otherwise directed</a:t>
            </a:r>
          </a:p>
          <a:p>
            <a:endParaRPr lang="en-IE" dirty="0"/>
          </a:p>
        </p:txBody>
      </p:sp>
      <p:sp>
        <p:nvSpPr>
          <p:cNvPr id="5" name="TextBox 4">
            <a:extLst>
              <a:ext uri="{FF2B5EF4-FFF2-40B4-BE49-F238E27FC236}">
                <a16:creationId xmlns:a16="http://schemas.microsoft.com/office/drawing/2014/main" id="{20CDB819-3584-D347-6BA7-7E5B9D5962C9}"/>
              </a:ext>
            </a:extLst>
          </p:cNvPr>
          <p:cNvSpPr txBox="1"/>
          <p:nvPr/>
        </p:nvSpPr>
        <p:spPr>
          <a:xfrm>
            <a:off x="8235461" y="3267936"/>
            <a:ext cx="3470031" cy="1200329"/>
          </a:xfrm>
          <a:prstGeom prst="rect">
            <a:avLst/>
          </a:prstGeom>
          <a:solidFill>
            <a:schemeClr val="bg2"/>
          </a:solidFill>
          <a:ln w="38100">
            <a:solidFill>
              <a:schemeClr val="accent6">
                <a:lumMod val="75000"/>
              </a:schemeClr>
            </a:solidFill>
          </a:ln>
        </p:spPr>
        <p:txBody>
          <a:bodyPr wrap="square" rtlCol="0">
            <a:spAutoFit/>
          </a:bodyPr>
          <a:lstStyle/>
          <a:p>
            <a:pPr algn="ctr"/>
            <a:r>
              <a:rPr lang="en-IE" sz="3600" i="1" dirty="0"/>
              <a:t>1% </a:t>
            </a:r>
          </a:p>
          <a:p>
            <a:pPr algn="ctr"/>
            <a:r>
              <a:rPr lang="en-IE" sz="3600" i="1" dirty="0"/>
              <a:t>transfer rate</a:t>
            </a:r>
          </a:p>
        </p:txBody>
      </p:sp>
      <p:pic>
        <p:nvPicPr>
          <p:cNvPr id="4" name="Picture 3" descr="A green letter with a black background&#10;&#10;Description automatically generated">
            <a:extLst>
              <a:ext uri="{FF2B5EF4-FFF2-40B4-BE49-F238E27FC236}">
                <a16:creationId xmlns:a16="http://schemas.microsoft.com/office/drawing/2014/main" id="{F9E6E7D7-F757-0D2A-3D3A-628B2D51FC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33" y="6342374"/>
            <a:ext cx="620855" cy="515625"/>
          </a:xfrm>
          <a:prstGeom prst="rect">
            <a:avLst/>
          </a:prstGeom>
        </p:spPr>
      </p:pic>
    </p:spTree>
    <p:extLst>
      <p:ext uri="{BB962C8B-B14F-4D97-AF65-F5344CB8AC3E}">
        <p14:creationId xmlns:p14="http://schemas.microsoft.com/office/powerpoint/2010/main" val="32777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95" y="158174"/>
            <a:ext cx="10515600" cy="1325563"/>
          </a:xfrm>
        </p:spPr>
        <p:txBody>
          <a:bodyPr>
            <a:normAutofit/>
          </a:bodyPr>
          <a:lstStyle/>
          <a:p>
            <a:r>
              <a:rPr lang="en-GB" sz="3600" dirty="0">
                <a:solidFill>
                  <a:schemeClr val="accent6">
                    <a:lumMod val="75000"/>
                  </a:schemeClr>
                </a:solidFill>
                <a:latin typeface="Helvetica"/>
                <a:cs typeface="Helvetica"/>
              </a:rPr>
              <a:t>Points to highlight</a:t>
            </a:r>
            <a:br>
              <a:rPr lang="en-GB" sz="3600" dirty="0">
                <a:solidFill>
                  <a:schemeClr val="accent6">
                    <a:lumMod val="75000"/>
                  </a:schemeClr>
                </a:solidFill>
                <a:latin typeface="Helvetica"/>
                <a:cs typeface="Helvetica"/>
              </a:rPr>
            </a:br>
            <a:endParaRPr lang="en-IE" sz="36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5" name="Content Placeholder 14">
            <a:extLst>
              <a:ext uri="{FF2B5EF4-FFF2-40B4-BE49-F238E27FC236}">
                <a16:creationId xmlns:a16="http://schemas.microsoft.com/office/drawing/2014/main" id="{01B18CB7-C474-76A3-33F0-6B83878E0BA3}"/>
              </a:ext>
            </a:extLst>
          </p:cNvPr>
          <p:cNvSpPr>
            <a:spLocks noGrp="1"/>
          </p:cNvSpPr>
          <p:nvPr>
            <p:ph sz="half" idx="1"/>
          </p:nvPr>
        </p:nvSpPr>
        <p:spPr>
          <a:xfrm>
            <a:off x="688370" y="1234949"/>
            <a:ext cx="10722657" cy="4351338"/>
          </a:xfrm>
        </p:spPr>
        <p:txBody>
          <a:bodyPr>
            <a:noAutofit/>
          </a:bodyPr>
          <a:lstStyle/>
          <a:p>
            <a:pPr>
              <a:buClr>
                <a:schemeClr val="accent6">
                  <a:lumMod val="75000"/>
                </a:schemeClr>
              </a:buClr>
              <a:buFont typeface="Wingdings" panose="05000000000000000000" pitchFamily="2" charset="2"/>
              <a:buChar char="v"/>
            </a:pPr>
            <a:r>
              <a:rPr lang="en-IE" sz="2400" dirty="0"/>
              <a:t>Indication and LMP on referral</a:t>
            </a:r>
          </a:p>
          <a:p>
            <a:pPr>
              <a:buClr>
                <a:schemeClr val="accent6">
                  <a:lumMod val="75000"/>
                </a:schemeClr>
              </a:buClr>
              <a:buFont typeface="Wingdings" panose="05000000000000000000" pitchFamily="2" charset="2"/>
              <a:buChar char="v"/>
            </a:pPr>
            <a:endParaRPr lang="en-IE" sz="2400" dirty="0"/>
          </a:p>
          <a:p>
            <a:pPr>
              <a:buClr>
                <a:schemeClr val="accent6">
                  <a:lumMod val="75000"/>
                </a:schemeClr>
              </a:buClr>
              <a:buFont typeface="Wingdings" panose="05000000000000000000" pitchFamily="2" charset="2"/>
              <a:buChar char="v"/>
            </a:pPr>
            <a:r>
              <a:rPr lang="en-IE" sz="2400" dirty="0"/>
              <a:t>No scan for dates; If uncertainty re dates and normal pregnancy (no previous </a:t>
            </a:r>
            <a:r>
              <a:rPr lang="en-IE" sz="2400" dirty="0" err="1"/>
              <a:t>hx</a:t>
            </a:r>
            <a:r>
              <a:rPr lang="en-IE" sz="2400" dirty="0"/>
              <a:t> of </a:t>
            </a:r>
            <a:r>
              <a:rPr lang="en-IE" sz="2400" dirty="0" err="1"/>
              <a:t>misc</a:t>
            </a:r>
            <a:r>
              <a:rPr lang="en-IE" sz="2400" dirty="0"/>
              <a:t>) we arrange for dating scan 8 weeks from first positive pregnancy test. (99% of them are correct)</a:t>
            </a:r>
          </a:p>
          <a:p>
            <a:pPr>
              <a:buClr>
                <a:schemeClr val="accent6">
                  <a:lumMod val="75000"/>
                </a:schemeClr>
              </a:buClr>
              <a:buFont typeface="Wingdings" panose="05000000000000000000" pitchFamily="2" charset="2"/>
              <a:buChar char="v"/>
            </a:pPr>
            <a:endParaRPr lang="en-IE" sz="2400" dirty="0"/>
          </a:p>
          <a:p>
            <a:pPr>
              <a:buClr>
                <a:schemeClr val="accent6">
                  <a:lumMod val="75000"/>
                </a:schemeClr>
              </a:buClr>
              <a:buFont typeface="Wingdings" panose="05000000000000000000" pitchFamily="2" charset="2"/>
              <a:buChar char="v"/>
            </a:pPr>
            <a:r>
              <a:rPr lang="en-IE" sz="2400" dirty="0"/>
              <a:t>If attending fertility clinics have 6 &amp; 8 week viability scans, no need referral to EPU as well </a:t>
            </a:r>
          </a:p>
          <a:p>
            <a:pPr>
              <a:buClr>
                <a:schemeClr val="accent6">
                  <a:lumMod val="75000"/>
                </a:schemeClr>
              </a:buClr>
              <a:buFont typeface="Wingdings" panose="05000000000000000000" pitchFamily="2" charset="2"/>
              <a:buChar char="v"/>
            </a:pPr>
            <a:endParaRPr lang="en-IE" sz="2400" dirty="0"/>
          </a:p>
          <a:p>
            <a:pPr>
              <a:buClr>
                <a:schemeClr val="accent6">
                  <a:lumMod val="75000"/>
                </a:schemeClr>
              </a:buClr>
              <a:buFont typeface="Wingdings" panose="05000000000000000000" pitchFamily="2" charset="2"/>
              <a:buChar char="v"/>
            </a:pPr>
            <a:r>
              <a:rPr lang="en-IE" sz="2400" dirty="0"/>
              <a:t>If the patient has had a positive pregnancy test, then a heavy PV bleed and bleeding is minimal and negative pregnancy test, GP can confirm miscarriage</a:t>
            </a:r>
          </a:p>
          <a:p>
            <a:pPr>
              <a:buClr>
                <a:schemeClr val="accent6">
                  <a:lumMod val="75000"/>
                </a:schemeClr>
              </a:buClr>
              <a:buFont typeface="Wingdings" panose="05000000000000000000" pitchFamily="2" charset="2"/>
              <a:buChar char="v"/>
            </a:pPr>
            <a:endParaRPr lang="en-IE" sz="2400" dirty="0"/>
          </a:p>
          <a:p>
            <a:pPr>
              <a:buClr>
                <a:schemeClr val="accent6">
                  <a:lumMod val="75000"/>
                </a:schemeClr>
              </a:buClr>
              <a:buFont typeface="Wingdings" panose="05000000000000000000" pitchFamily="2" charset="2"/>
              <a:buChar char="v"/>
            </a:pPr>
            <a:r>
              <a:rPr lang="en-IE" sz="2400" dirty="0"/>
              <a:t>Progesterone &amp; Aspirin</a:t>
            </a:r>
          </a:p>
        </p:txBody>
      </p:sp>
      <p:pic>
        <p:nvPicPr>
          <p:cNvPr id="4" name="Picture 3" descr="A green letter with a black background&#10;&#10;Description automatically generated">
            <a:extLst>
              <a:ext uri="{FF2B5EF4-FFF2-40B4-BE49-F238E27FC236}">
                <a16:creationId xmlns:a16="http://schemas.microsoft.com/office/drawing/2014/main" id="{A0D15719-002B-DE2F-A521-C4868A444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1488224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95" y="158174"/>
            <a:ext cx="10515600" cy="1325563"/>
          </a:xfrm>
        </p:spPr>
        <p:txBody>
          <a:bodyPr>
            <a:normAutofit/>
          </a:bodyPr>
          <a:lstStyle/>
          <a:p>
            <a:r>
              <a:rPr lang="en-GB" sz="3600" dirty="0">
                <a:solidFill>
                  <a:schemeClr val="accent6">
                    <a:lumMod val="75000"/>
                  </a:schemeClr>
                </a:solidFill>
                <a:latin typeface="Helvetica"/>
                <a:cs typeface="Helvetica"/>
              </a:rPr>
              <a:t>Points to highlight</a:t>
            </a:r>
            <a:br>
              <a:rPr lang="en-GB" sz="3600" dirty="0">
                <a:solidFill>
                  <a:schemeClr val="accent6">
                    <a:lumMod val="75000"/>
                  </a:schemeClr>
                </a:solidFill>
                <a:latin typeface="Helvetica"/>
                <a:cs typeface="Helvetica"/>
              </a:rPr>
            </a:br>
            <a:endParaRPr lang="en-IE" sz="3600" dirty="0">
              <a:solidFill>
                <a:schemeClr val="accent6">
                  <a:lumMod val="75000"/>
                </a:schemeClr>
              </a:solidFill>
            </a:endParaRPr>
          </a:p>
        </p:txBody>
      </p:sp>
      <p:pic>
        <p:nvPicPr>
          <p:cNvPr id="6" name="Picture 5"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4" name="Content Placeholder 3"/>
          <p:cNvPicPr>
            <a:picLocks noGrp="1" noChangeAspect="1"/>
          </p:cNvPicPr>
          <p:nvPr>
            <p:ph sz="half" idx="1"/>
          </p:nvPr>
        </p:nvPicPr>
        <p:blipFill rotWithShape="1">
          <a:blip r:embed="rId5"/>
          <a:srcRect l="31481" t="28530" r="35471" b="25525"/>
          <a:stretch/>
        </p:blipFill>
        <p:spPr>
          <a:xfrm>
            <a:off x="3087757" y="1032271"/>
            <a:ext cx="6626087" cy="5181601"/>
          </a:xfrm>
          <a:prstGeom prst="rect">
            <a:avLst/>
          </a:prstGeom>
        </p:spPr>
      </p:pic>
      <p:pic>
        <p:nvPicPr>
          <p:cNvPr id="5" name="Picture 4" descr="A green letter with a black background&#10;&#10;Description automatically generated">
            <a:extLst>
              <a:ext uri="{FF2B5EF4-FFF2-40B4-BE49-F238E27FC236}">
                <a16:creationId xmlns:a16="http://schemas.microsoft.com/office/drawing/2014/main" id="{10845B24-0A24-66CE-4486-348AE900A4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95" y="6252464"/>
            <a:ext cx="548936" cy="455896"/>
          </a:xfrm>
          <a:prstGeom prst="rect">
            <a:avLst/>
          </a:prstGeom>
        </p:spPr>
      </p:pic>
    </p:spTree>
    <p:extLst>
      <p:ext uri="{BB962C8B-B14F-4D97-AF65-F5344CB8AC3E}">
        <p14:creationId xmlns:p14="http://schemas.microsoft.com/office/powerpoint/2010/main" val="4084372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B8AC2-08D8-71E2-1A3D-8CCFADD447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2198E-85EA-7492-9141-C4683BA5BDE7}"/>
              </a:ext>
            </a:extLst>
          </p:cNvPr>
          <p:cNvSpPr>
            <a:spLocks noGrp="1"/>
          </p:cNvSpPr>
          <p:nvPr>
            <p:ph type="title"/>
          </p:nvPr>
        </p:nvSpPr>
        <p:spPr>
          <a:xfrm>
            <a:off x="246049" y="158174"/>
            <a:ext cx="10515600" cy="1325563"/>
          </a:xfrm>
        </p:spPr>
        <p:txBody>
          <a:bodyPr>
            <a:normAutofit/>
          </a:bodyPr>
          <a:lstStyle/>
          <a:p>
            <a:r>
              <a:rPr lang="en-GB" sz="3600" dirty="0">
                <a:solidFill>
                  <a:schemeClr val="accent6">
                    <a:lumMod val="75000"/>
                  </a:schemeClr>
                </a:solidFill>
                <a:latin typeface="Helvetica"/>
                <a:cs typeface="Helvetica"/>
              </a:rPr>
              <a:t>Updates; Early Termination of Pregnancy</a:t>
            </a:r>
            <a:endParaRPr lang="en-IE" sz="36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F4FB4BBD-F082-CA6C-A26C-8F2D83BA8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8B526656-E0F5-2D23-1F67-FC675AACD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5" name="Content Placeholder 14">
            <a:extLst>
              <a:ext uri="{FF2B5EF4-FFF2-40B4-BE49-F238E27FC236}">
                <a16:creationId xmlns:a16="http://schemas.microsoft.com/office/drawing/2014/main" id="{B625F452-E799-CBE7-49B2-D6E085AAAA09}"/>
              </a:ext>
            </a:extLst>
          </p:cNvPr>
          <p:cNvSpPr>
            <a:spLocks noGrp="1"/>
          </p:cNvSpPr>
          <p:nvPr>
            <p:ph sz="half" idx="1"/>
          </p:nvPr>
        </p:nvSpPr>
        <p:spPr>
          <a:xfrm>
            <a:off x="914400" y="1860863"/>
            <a:ext cx="7971692" cy="4351338"/>
          </a:xfrm>
        </p:spPr>
        <p:txBody>
          <a:bodyPr>
            <a:normAutofit/>
          </a:bodyPr>
          <a:lstStyle/>
          <a:p>
            <a:r>
              <a:rPr lang="en-IE" dirty="0"/>
              <a:t>Surgical early TOP Service; MVA &amp; STOP</a:t>
            </a:r>
          </a:p>
          <a:p>
            <a:pPr marL="0" indent="0">
              <a:buNone/>
            </a:pPr>
            <a:endParaRPr lang="en-IE" dirty="0"/>
          </a:p>
          <a:p>
            <a:pPr marL="0" indent="0">
              <a:buNone/>
            </a:pPr>
            <a:r>
              <a:rPr lang="en-IE" dirty="0"/>
              <a:t> </a:t>
            </a:r>
            <a:endParaRPr lang="en-IE" sz="6000" dirty="0"/>
          </a:p>
          <a:p>
            <a:pPr lvl="1"/>
            <a:endParaRPr lang="en-IE" dirty="0"/>
          </a:p>
          <a:p>
            <a:endParaRPr lang="en-IE" dirty="0"/>
          </a:p>
          <a:p>
            <a:endParaRPr lang="en-IE" dirty="0"/>
          </a:p>
        </p:txBody>
      </p:sp>
      <p:pic>
        <p:nvPicPr>
          <p:cNvPr id="4" name="Picture 3" descr="A green letter with a black background&#10;&#10;Description automatically generated">
            <a:extLst>
              <a:ext uri="{FF2B5EF4-FFF2-40B4-BE49-F238E27FC236}">
                <a16:creationId xmlns:a16="http://schemas.microsoft.com/office/drawing/2014/main" id="{BAACD588-D5C4-188A-E878-73BC11529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49" y="6212201"/>
            <a:ext cx="548936" cy="455896"/>
          </a:xfrm>
          <a:prstGeom prst="rect">
            <a:avLst/>
          </a:prstGeom>
        </p:spPr>
      </p:pic>
    </p:spTree>
    <p:extLst>
      <p:ext uri="{BB962C8B-B14F-4D97-AF65-F5344CB8AC3E}">
        <p14:creationId xmlns:p14="http://schemas.microsoft.com/office/powerpoint/2010/main" val="2872860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0004" y="1175790"/>
            <a:ext cx="8625029" cy="369332"/>
          </a:xfrm>
          <a:prstGeom prst="rect">
            <a:avLst/>
          </a:prstGeom>
          <a:solidFill>
            <a:schemeClr val="bg2"/>
          </a:solidFill>
          <a:ln w="19050">
            <a:solidFill>
              <a:schemeClr val="tx1"/>
            </a:solidFill>
          </a:ln>
        </p:spPr>
        <p:txBody>
          <a:bodyPr wrap="square" rtlCol="0">
            <a:spAutoFit/>
          </a:bodyPr>
          <a:lstStyle/>
          <a:p>
            <a:pPr algn="ctr"/>
            <a:r>
              <a:rPr lang="en-IE" dirty="0">
                <a:solidFill>
                  <a:prstClr val="black"/>
                </a:solidFill>
                <a:latin typeface="Arial" panose="020B0604020202020204" pitchFamily="34" charset="0"/>
                <a:cs typeface="Arial" panose="020B0604020202020204" pitchFamily="34" charset="0"/>
              </a:rPr>
              <a:t>GP Provider contacts TOP Co-Ordinator at CUMH and forwards certification form</a:t>
            </a:r>
          </a:p>
        </p:txBody>
      </p:sp>
      <p:sp>
        <p:nvSpPr>
          <p:cNvPr id="11" name="TextBox 10"/>
          <p:cNvSpPr txBox="1"/>
          <p:nvPr/>
        </p:nvSpPr>
        <p:spPr>
          <a:xfrm>
            <a:off x="508434" y="2095748"/>
            <a:ext cx="10817579" cy="646331"/>
          </a:xfrm>
          <a:prstGeom prst="rect">
            <a:avLst/>
          </a:prstGeom>
          <a:solidFill>
            <a:schemeClr val="accent3">
              <a:lumMod val="20000"/>
              <a:lumOff val="80000"/>
            </a:schemeClr>
          </a:solidFill>
          <a:ln w="19050">
            <a:solidFill>
              <a:schemeClr val="tx1"/>
            </a:solidFill>
          </a:ln>
        </p:spPr>
        <p:txBody>
          <a:bodyPr wrap="square" rtlCol="0">
            <a:spAutoFit/>
          </a:bodyPr>
          <a:lstStyle/>
          <a:p>
            <a:pPr algn="ctr"/>
            <a:r>
              <a:rPr lang="en-IE" b="1" dirty="0">
                <a:solidFill>
                  <a:prstClr val="black"/>
                </a:solidFill>
                <a:latin typeface="Arial" panose="020B0604020202020204" pitchFamily="34" charset="0"/>
                <a:cs typeface="Arial" panose="020B0604020202020204" pitchFamily="34" charset="0"/>
              </a:rPr>
              <a:t>TOP Co-Ordinator arranges appointment for the woman in the Pregnancy Options Clinic Tuesday pm with ultrasound prior in the early pregnancy unit +/- Social Worker review if required</a:t>
            </a:r>
          </a:p>
        </p:txBody>
      </p:sp>
      <p:sp>
        <p:nvSpPr>
          <p:cNvPr id="12" name="TextBox 11"/>
          <p:cNvSpPr txBox="1"/>
          <p:nvPr/>
        </p:nvSpPr>
        <p:spPr>
          <a:xfrm>
            <a:off x="508434" y="3394563"/>
            <a:ext cx="4681156" cy="954107"/>
          </a:xfrm>
          <a:prstGeom prst="rect">
            <a:avLst/>
          </a:prstGeom>
          <a:solidFill>
            <a:schemeClr val="bg2"/>
          </a:solidFill>
          <a:ln w="19050">
            <a:solidFill>
              <a:schemeClr val="tx1"/>
            </a:solidFill>
          </a:ln>
        </p:spPr>
        <p:txBody>
          <a:bodyPr wrap="square" rtlCol="0">
            <a:spAutoFit/>
          </a:bodyPr>
          <a:lstStyle/>
          <a:p>
            <a:r>
              <a:rPr lang="en-IE" sz="1400" b="1" dirty="0">
                <a:solidFill>
                  <a:prstClr val="black"/>
                </a:solidFill>
                <a:latin typeface="Arial" panose="020B0604020202020204" pitchFamily="34" charset="0"/>
                <a:cs typeface="Arial" panose="020B0604020202020204" pitchFamily="34" charset="0"/>
              </a:rPr>
              <a:t>Woman elects to proceed with Medical TOP (MTOP)</a:t>
            </a:r>
          </a:p>
          <a:p>
            <a:pPr marL="257175" indent="-257175">
              <a:buFont typeface="Arial" panose="020B0604020202020204" pitchFamily="34" charset="0"/>
              <a:buChar char="•"/>
            </a:pPr>
            <a:r>
              <a:rPr lang="en-IE" sz="1400" dirty="0">
                <a:solidFill>
                  <a:prstClr val="black"/>
                </a:solidFill>
                <a:latin typeface="Arial" panose="020B0604020202020204" pitchFamily="34" charset="0"/>
                <a:cs typeface="Arial" panose="020B0604020202020204" pitchFamily="34" charset="0"/>
              </a:rPr>
              <a:t>Mifepristone in clinic</a:t>
            </a:r>
          </a:p>
          <a:p>
            <a:pPr marL="257175" indent="-257175">
              <a:buFont typeface="Arial" panose="020B0604020202020204" pitchFamily="34" charset="0"/>
              <a:buChar char="•"/>
            </a:pPr>
            <a:r>
              <a:rPr lang="en-IE" sz="1400" dirty="0">
                <a:solidFill>
                  <a:prstClr val="black"/>
                </a:solidFill>
                <a:latin typeface="Arial" panose="020B0604020202020204" pitchFamily="34" charset="0"/>
                <a:cs typeface="Arial" panose="020B0604020202020204" pitchFamily="34" charset="0"/>
              </a:rPr>
              <a:t>Bloods: FBC and G&amp;H</a:t>
            </a:r>
          </a:p>
          <a:p>
            <a:pPr marL="257175" indent="-257175">
              <a:buFont typeface="Arial" panose="020B0604020202020204" pitchFamily="34" charset="0"/>
              <a:buChar char="•"/>
            </a:pPr>
            <a:r>
              <a:rPr lang="en-IE" sz="1400" dirty="0">
                <a:solidFill>
                  <a:prstClr val="black"/>
                </a:solidFill>
                <a:latin typeface="Arial" panose="020B0604020202020204" pitchFamily="34" charset="0"/>
                <a:cs typeface="Arial" panose="020B0604020202020204" pitchFamily="34" charset="0"/>
              </a:rPr>
              <a:t>Bed booked on gynae ward and contact info given</a:t>
            </a:r>
          </a:p>
        </p:txBody>
      </p:sp>
      <p:sp>
        <p:nvSpPr>
          <p:cNvPr id="13" name="TextBox 12"/>
          <p:cNvSpPr txBox="1"/>
          <p:nvPr/>
        </p:nvSpPr>
        <p:spPr>
          <a:xfrm>
            <a:off x="6180457" y="4527628"/>
            <a:ext cx="2267051" cy="1384995"/>
          </a:xfrm>
          <a:prstGeom prst="rect">
            <a:avLst/>
          </a:prstGeom>
          <a:solidFill>
            <a:schemeClr val="bg2"/>
          </a:solidFill>
          <a:ln w="19050">
            <a:solidFill>
              <a:schemeClr val="tx1"/>
            </a:solidFill>
          </a:ln>
        </p:spPr>
        <p:txBody>
          <a:bodyPr wrap="square" rtlCol="0">
            <a:spAutoFit/>
          </a:bodyPr>
          <a:lstStyle/>
          <a:p>
            <a:pPr algn="ctr"/>
            <a:r>
              <a:rPr lang="en-IE" sz="1400" b="1" dirty="0">
                <a:solidFill>
                  <a:prstClr val="black"/>
                </a:solidFill>
                <a:latin typeface="Arial" panose="020B0604020202020204" pitchFamily="34" charset="0"/>
                <a:cs typeface="Arial" panose="020B0604020202020204" pitchFamily="34" charset="0"/>
              </a:rPr>
              <a:t>Manual Vacumn Aspiration (MVA)</a:t>
            </a:r>
          </a:p>
          <a:p>
            <a:pPr algn="ctr"/>
            <a:r>
              <a:rPr lang="en-IE" sz="1400" dirty="0">
                <a:solidFill>
                  <a:prstClr val="black"/>
                </a:solidFill>
                <a:latin typeface="Arial" panose="020B0604020202020204" pitchFamily="34" charset="0"/>
                <a:cs typeface="Arial" panose="020B0604020202020204" pitchFamily="34" charset="0"/>
              </a:rPr>
              <a:t>Admitted to OPH unit Wednesday am at pre- specified time. No fasting required</a:t>
            </a:r>
          </a:p>
        </p:txBody>
      </p:sp>
      <p:sp>
        <p:nvSpPr>
          <p:cNvPr id="23" name="TextBox 22">
            <a:extLst>
              <a:ext uri="{FF2B5EF4-FFF2-40B4-BE49-F238E27FC236}">
                <a16:creationId xmlns:a16="http://schemas.microsoft.com/office/drawing/2014/main" id="{298A1789-B823-4BF5-8283-5700C6EB5CF6}"/>
              </a:ext>
            </a:extLst>
          </p:cNvPr>
          <p:cNvSpPr txBox="1"/>
          <p:nvPr/>
        </p:nvSpPr>
        <p:spPr>
          <a:xfrm>
            <a:off x="540004" y="4987250"/>
            <a:ext cx="4649586" cy="738664"/>
          </a:xfrm>
          <a:prstGeom prst="rect">
            <a:avLst/>
          </a:prstGeom>
          <a:solidFill>
            <a:schemeClr val="bg2"/>
          </a:solidFill>
          <a:ln w="19050">
            <a:solidFill>
              <a:schemeClr val="tx1"/>
            </a:solidFill>
          </a:ln>
        </p:spPr>
        <p:txBody>
          <a:bodyPr wrap="square" rtlCol="0">
            <a:spAutoFit/>
          </a:bodyPr>
          <a:lstStyle/>
          <a:p>
            <a:pPr algn="ctr"/>
            <a:r>
              <a:rPr lang="en-IE" sz="1400" b="1" dirty="0">
                <a:solidFill>
                  <a:prstClr val="black"/>
                </a:solidFill>
                <a:latin typeface="Arial" panose="020B0604020202020204" pitchFamily="34" charset="0"/>
                <a:cs typeface="Arial" panose="020B0604020202020204" pitchFamily="34" charset="0"/>
              </a:rPr>
              <a:t>Admitted to ward 2South Thursday 6AM</a:t>
            </a:r>
          </a:p>
          <a:p>
            <a:pPr marL="214313" indent="-214313">
              <a:buFont typeface="Arial" panose="020B0604020202020204" pitchFamily="34" charset="0"/>
              <a:buChar char="•"/>
            </a:pPr>
            <a:r>
              <a:rPr lang="en-IE" sz="1400" dirty="0">
                <a:solidFill>
                  <a:prstClr val="black"/>
                </a:solidFill>
                <a:latin typeface="Arial" panose="020B0604020202020204" pitchFamily="34" charset="0"/>
                <a:cs typeface="Arial" panose="020B0604020202020204" pitchFamily="34" charset="0"/>
              </a:rPr>
              <a:t>Misoprostol regimen until complete MTOP confirmed</a:t>
            </a:r>
          </a:p>
          <a:p>
            <a:pPr marL="214313" indent="-214313">
              <a:buFont typeface="Arial" panose="020B0604020202020204" pitchFamily="34" charset="0"/>
              <a:buChar char="•"/>
            </a:pPr>
            <a:r>
              <a:rPr lang="en-IE" sz="1400" dirty="0">
                <a:solidFill>
                  <a:prstClr val="black"/>
                </a:solidFill>
                <a:latin typeface="Arial" panose="020B0604020202020204" pitchFamily="34" charset="0"/>
                <a:cs typeface="Arial" panose="020B0604020202020204" pitchFamily="34" charset="0"/>
              </a:rPr>
              <a:t>Contraception provided PRN</a:t>
            </a:r>
          </a:p>
        </p:txBody>
      </p:sp>
      <p:sp>
        <p:nvSpPr>
          <p:cNvPr id="34" name="Right Arrow 18">
            <a:extLst>
              <a:ext uri="{FF2B5EF4-FFF2-40B4-BE49-F238E27FC236}">
                <a16:creationId xmlns:a16="http://schemas.microsoft.com/office/drawing/2014/main" id="{B24A4CB8-8C46-4F87-845E-2190D25B8EF8}"/>
              </a:ext>
            </a:extLst>
          </p:cNvPr>
          <p:cNvSpPr/>
          <p:nvPr/>
        </p:nvSpPr>
        <p:spPr>
          <a:xfrm rot="3788944">
            <a:off x="10179173" y="4187736"/>
            <a:ext cx="194553" cy="1021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sz="1350">
              <a:solidFill>
                <a:prstClr val="white"/>
              </a:solidFill>
              <a:latin typeface="Calibri"/>
            </a:endParaRPr>
          </a:p>
        </p:txBody>
      </p:sp>
      <p:sp>
        <p:nvSpPr>
          <p:cNvPr id="35" name="TextBox 34">
            <a:extLst>
              <a:ext uri="{FF2B5EF4-FFF2-40B4-BE49-F238E27FC236}">
                <a16:creationId xmlns:a16="http://schemas.microsoft.com/office/drawing/2014/main" id="{6C463C15-93AB-4036-83FA-1AB71440AE1E}"/>
              </a:ext>
            </a:extLst>
          </p:cNvPr>
          <p:cNvSpPr txBox="1"/>
          <p:nvPr/>
        </p:nvSpPr>
        <p:spPr>
          <a:xfrm>
            <a:off x="508434" y="376620"/>
            <a:ext cx="8625029" cy="461665"/>
          </a:xfrm>
          <a:prstGeom prst="rect">
            <a:avLst/>
          </a:prstGeom>
          <a:solidFill>
            <a:srgbClr val="FFFF66"/>
          </a:solidFill>
          <a:ln w="19050">
            <a:solidFill>
              <a:schemeClr val="tx1"/>
            </a:solidFill>
          </a:ln>
        </p:spPr>
        <p:txBody>
          <a:bodyPr wrap="square" rtlCol="0">
            <a:spAutoFit/>
          </a:bodyPr>
          <a:lstStyle/>
          <a:p>
            <a:pPr algn="ctr"/>
            <a:r>
              <a:rPr lang="en-IE" sz="2400" b="1" dirty="0">
                <a:solidFill>
                  <a:prstClr val="black"/>
                </a:solidFill>
                <a:latin typeface="Arial" panose="020B0604020202020204" pitchFamily="34" charset="0"/>
                <a:cs typeface="Arial" panose="020B0604020202020204" pitchFamily="34" charset="0"/>
              </a:rPr>
              <a:t>Pathway for Section 12 Early TOP care CUMH</a:t>
            </a:r>
          </a:p>
        </p:txBody>
      </p:sp>
      <p:sp>
        <p:nvSpPr>
          <p:cNvPr id="36" name="Right Arrow 18">
            <a:extLst>
              <a:ext uri="{FF2B5EF4-FFF2-40B4-BE49-F238E27FC236}">
                <a16:creationId xmlns:a16="http://schemas.microsoft.com/office/drawing/2014/main" id="{62063108-B2F3-4F93-B4F5-851719EAA161}"/>
              </a:ext>
            </a:extLst>
          </p:cNvPr>
          <p:cNvSpPr/>
          <p:nvPr/>
        </p:nvSpPr>
        <p:spPr>
          <a:xfrm rot="7400372">
            <a:off x="2605629" y="3064085"/>
            <a:ext cx="194553" cy="1021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sz="1350">
              <a:solidFill>
                <a:prstClr val="white"/>
              </a:solidFill>
              <a:latin typeface="Calibri"/>
            </a:endParaRPr>
          </a:p>
        </p:txBody>
      </p:sp>
      <p:sp>
        <p:nvSpPr>
          <p:cNvPr id="37" name="Right Arrow 18">
            <a:extLst>
              <a:ext uri="{FF2B5EF4-FFF2-40B4-BE49-F238E27FC236}">
                <a16:creationId xmlns:a16="http://schemas.microsoft.com/office/drawing/2014/main" id="{CC6A740D-97C9-46F5-B92A-ABDA76B06EBA}"/>
              </a:ext>
            </a:extLst>
          </p:cNvPr>
          <p:cNvSpPr/>
          <p:nvPr/>
        </p:nvSpPr>
        <p:spPr>
          <a:xfrm rot="3277592">
            <a:off x="8560410" y="3057969"/>
            <a:ext cx="194553" cy="1021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sz="1350">
              <a:solidFill>
                <a:prstClr val="white"/>
              </a:solidFill>
              <a:latin typeface="Calibri"/>
            </a:endParaRPr>
          </a:p>
        </p:txBody>
      </p:sp>
      <p:sp>
        <p:nvSpPr>
          <p:cNvPr id="38" name="Right Arrow 18">
            <a:extLst>
              <a:ext uri="{FF2B5EF4-FFF2-40B4-BE49-F238E27FC236}">
                <a16:creationId xmlns:a16="http://schemas.microsoft.com/office/drawing/2014/main" id="{189F8C2F-1724-41F5-94D9-9590A4E9F70F}"/>
              </a:ext>
            </a:extLst>
          </p:cNvPr>
          <p:cNvSpPr/>
          <p:nvPr/>
        </p:nvSpPr>
        <p:spPr>
          <a:xfrm rot="6433825">
            <a:off x="7435793" y="4189554"/>
            <a:ext cx="194553" cy="1021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sz="1350">
              <a:solidFill>
                <a:prstClr val="white"/>
              </a:solidFill>
              <a:latin typeface="Calibri"/>
            </a:endParaRPr>
          </a:p>
        </p:txBody>
      </p:sp>
      <p:sp>
        <p:nvSpPr>
          <p:cNvPr id="39" name="Right Arrow 18">
            <a:extLst>
              <a:ext uri="{FF2B5EF4-FFF2-40B4-BE49-F238E27FC236}">
                <a16:creationId xmlns:a16="http://schemas.microsoft.com/office/drawing/2014/main" id="{DCA18158-1864-4D9D-931F-1AB20F42B62C}"/>
              </a:ext>
            </a:extLst>
          </p:cNvPr>
          <p:cNvSpPr/>
          <p:nvPr/>
        </p:nvSpPr>
        <p:spPr>
          <a:xfrm rot="5400000">
            <a:off x="2554552" y="4578865"/>
            <a:ext cx="194553" cy="1021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sz="1350">
              <a:solidFill>
                <a:prstClr val="white"/>
              </a:solidFill>
              <a:latin typeface="Calibri"/>
            </a:endParaRPr>
          </a:p>
        </p:txBody>
      </p:sp>
      <p:sp>
        <p:nvSpPr>
          <p:cNvPr id="7" name="Right Arrow 18">
            <a:extLst>
              <a:ext uri="{FF2B5EF4-FFF2-40B4-BE49-F238E27FC236}">
                <a16:creationId xmlns:a16="http://schemas.microsoft.com/office/drawing/2014/main" id="{28D140D4-9D44-514C-316A-88B52A2D01D8}"/>
              </a:ext>
            </a:extLst>
          </p:cNvPr>
          <p:cNvSpPr/>
          <p:nvPr/>
        </p:nvSpPr>
        <p:spPr>
          <a:xfrm rot="5400000">
            <a:off x="5626846" y="1764817"/>
            <a:ext cx="194553" cy="1021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sz="1350">
              <a:solidFill>
                <a:prstClr val="white"/>
              </a:solidFill>
              <a:latin typeface="Calibri"/>
            </a:endParaRPr>
          </a:p>
        </p:txBody>
      </p:sp>
      <p:sp>
        <p:nvSpPr>
          <p:cNvPr id="9" name="TextBox 8">
            <a:extLst>
              <a:ext uri="{FF2B5EF4-FFF2-40B4-BE49-F238E27FC236}">
                <a16:creationId xmlns:a16="http://schemas.microsoft.com/office/drawing/2014/main" id="{2F2EBD69-F16E-217F-EF54-B1BB44B85122}"/>
              </a:ext>
            </a:extLst>
          </p:cNvPr>
          <p:cNvSpPr txBox="1"/>
          <p:nvPr/>
        </p:nvSpPr>
        <p:spPr>
          <a:xfrm>
            <a:off x="6185281" y="3519554"/>
            <a:ext cx="5140733" cy="307777"/>
          </a:xfrm>
          <a:prstGeom prst="rect">
            <a:avLst/>
          </a:prstGeom>
          <a:solidFill>
            <a:schemeClr val="bg2"/>
          </a:solidFill>
          <a:ln w="19050">
            <a:solidFill>
              <a:schemeClr val="tx1"/>
            </a:solidFill>
          </a:ln>
        </p:spPr>
        <p:txBody>
          <a:bodyPr wrap="square" rtlCol="0">
            <a:spAutoFit/>
          </a:bodyPr>
          <a:lstStyle/>
          <a:p>
            <a:r>
              <a:rPr lang="en-IE" sz="1400" b="1" dirty="0">
                <a:solidFill>
                  <a:prstClr val="black"/>
                </a:solidFill>
                <a:latin typeface="Arial" panose="020B0604020202020204" pitchFamily="34" charset="0"/>
                <a:cs typeface="Arial" panose="020B0604020202020204" pitchFamily="34" charset="0"/>
              </a:rPr>
              <a:t>Woman elects to proceed with Surgical TOP (STOP)</a:t>
            </a:r>
            <a:endParaRPr lang="en-IE" sz="1050" b="1" dirty="0">
              <a:solidFill>
                <a:prstClr val="black"/>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5DE55E1-2B6B-6BC3-6C5A-AC8FB3CFC4D2}"/>
              </a:ext>
            </a:extLst>
          </p:cNvPr>
          <p:cNvSpPr txBox="1"/>
          <p:nvPr/>
        </p:nvSpPr>
        <p:spPr>
          <a:xfrm>
            <a:off x="9058963" y="4527628"/>
            <a:ext cx="2267051" cy="738664"/>
          </a:xfrm>
          <a:prstGeom prst="rect">
            <a:avLst/>
          </a:prstGeom>
          <a:solidFill>
            <a:schemeClr val="bg2"/>
          </a:solidFill>
          <a:ln w="19050">
            <a:solidFill>
              <a:schemeClr val="tx1"/>
            </a:solidFill>
          </a:ln>
        </p:spPr>
        <p:txBody>
          <a:bodyPr wrap="square" rtlCol="0">
            <a:spAutoFit/>
          </a:bodyPr>
          <a:lstStyle/>
          <a:p>
            <a:pPr algn="ctr"/>
            <a:r>
              <a:rPr lang="en-IE" sz="1400" b="1" dirty="0">
                <a:solidFill>
                  <a:prstClr val="black"/>
                </a:solidFill>
                <a:latin typeface="Arial" panose="020B0604020202020204" pitchFamily="34" charset="0"/>
                <a:cs typeface="Arial" panose="020B0604020202020204" pitchFamily="34" charset="0"/>
              </a:rPr>
              <a:t>STOP in Theatre</a:t>
            </a:r>
          </a:p>
          <a:p>
            <a:pPr algn="ctr"/>
            <a:r>
              <a:rPr lang="en-IE" sz="1400" dirty="0">
                <a:solidFill>
                  <a:prstClr val="black"/>
                </a:solidFill>
                <a:latin typeface="Arial" panose="020B0604020202020204" pitchFamily="34" charset="0"/>
                <a:cs typeface="Arial" panose="020B0604020202020204" pitchFamily="34" charset="0"/>
              </a:rPr>
              <a:t>Admitted to ward 2 South fasting Friday am at 06:30</a:t>
            </a:r>
          </a:p>
        </p:txBody>
      </p:sp>
      <p:pic>
        <p:nvPicPr>
          <p:cNvPr id="5" name="Picture 4">
            <a:extLst>
              <a:ext uri="{FF2B5EF4-FFF2-40B4-BE49-F238E27FC236}">
                <a16:creationId xmlns:a16="http://schemas.microsoft.com/office/drawing/2014/main" id="{2D257D74-6251-C3E3-DCBF-8389363D1B7B}"/>
              </a:ext>
            </a:extLst>
          </p:cNvPr>
          <p:cNvPicPr>
            <a:picLocks noChangeAspect="1"/>
          </p:cNvPicPr>
          <p:nvPr/>
        </p:nvPicPr>
        <p:blipFill>
          <a:blip r:embed="rId2"/>
          <a:stretch>
            <a:fillRect/>
          </a:stretch>
        </p:blipFill>
        <p:spPr>
          <a:xfrm>
            <a:off x="9374751" y="340119"/>
            <a:ext cx="2499577" cy="877900"/>
          </a:xfrm>
          <a:prstGeom prst="rect">
            <a:avLst/>
          </a:prstGeom>
        </p:spPr>
      </p:pic>
      <p:pic>
        <p:nvPicPr>
          <p:cNvPr id="6" name="Picture 5" descr="CUMH footer name.png">
            <a:extLst>
              <a:ext uri="{FF2B5EF4-FFF2-40B4-BE49-F238E27FC236}">
                <a16:creationId xmlns:a16="http://schemas.microsoft.com/office/drawing/2014/main" id="{F2E1AE6A-9942-3300-C638-828DBAA2C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099" y="5973365"/>
            <a:ext cx="2735072" cy="605536"/>
          </a:xfrm>
          <a:prstGeom prst="rect">
            <a:avLst/>
          </a:prstGeom>
        </p:spPr>
      </p:pic>
      <p:pic>
        <p:nvPicPr>
          <p:cNvPr id="2" name="Picture 1" descr="A green letter with a black background&#10;&#10;Description automatically generated">
            <a:extLst>
              <a:ext uri="{FF2B5EF4-FFF2-40B4-BE49-F238E27FC236}">
                <a16:creationId xmlns:a16="http://schemas.microsoft.com/office/drawing/2014/main" id="{6B198E10-A310-EF6E-26B2-F9DB4AF6E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34" y="6402104"/>
            <a:ext cx="548936" cy="455896"/>
          </a:xfrm>
          <a:prstGeom prst="rect">
            <a:avLst/>
          </a:prstGeom>
        </p:spPr>
      </p:pic>
    </p:spTree>
    <p:extLst>
      <p:ext uri="{BB962C8B-B14F-4D97-AF65-F5344CB8AC3E}">
        <p14:creationId xmlns:p14="http://schemas.microsoft.com/office/powerpoint/2010/main" val="248728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3" grpId="0" animBg="1"/>
      <p:bldP spid="34" grpId="0" animBg="1"/>
      <p:bldP spid="36" grpId="0" animBg="1"/>
      <p:bldP spid="37" grpId="0" animBg="1"/>
      <p:bldP spid="38" grpId="0" animBg="1"/>
      <p:bldP spid="39" grpId="0" animBg="1"/>
      <p:bldP spid="9"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10FE-3CC8-239B-9E44-E1E523C30F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44893-C4C3-F17B-D747-BD7BA92EF7C9}"/>
              </a:ext>
            </a:extLst>
          </p:cNvPr>
          <p:cNvSpPr>
            <a:spLocks noGrp="1"/>
          </p:cNvSpPr>
          <p:nvPr>
            <p:ph type="title"/>
          </p:nvPr>
        </p:nvSpPr>
        <p:spPr/>
        <p:txBody>
          <a:bodyPr>
            <a:normAutofit/>
          </a:bodyPr>
          <a:lstStyle/>
          <a:p>
            <a:r>
              <a:rPr lang="en-IE" sz="3200" dirty="0">
                <a:solidFill>
                  <a:schemeClr val="accent6">
                    <a:lumMod val="75000"/>
                  </a:schemeClr>
                </a:solidFill>
                <a:latin typeface="Helvetica"/>
                <a:cs typeface="Helvetica"/>
              </a:rPr>
              <a:t>Manual Vacuum Aspiration CUMH</a:t>
            </a:r>
            <a:endParaRPr lang="en-IE" sz="32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307D8505-4ECB-BD6F-0FDE-AFDBDDC20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6E16F16-D04A-EF5D-9480-619DB9FA31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17" name="Picture 16" descr="A picture containing text, indoor, floor, office&#10;&#10;Description automatically generated">
            <a:extLst>
              <a:ext uri="{FF2B5EF4-FFF2-40B4-BE49-F238E27FC236}">
                <a16:creationId xmlns:a16="http://schemas.microsoft.com/office/drawing/2014/main" id="{5421A71C-9B4F-E989-9AD2-8CB1C9C7E2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738" y="1477108"/>
            <a:ext cx="4038740" cy="4595446"/>
          </a:xfrm>
          <a:prstGeom prst="rect">
            <a:avLst/>
          </a:prstGeom>
        </p:spPr>
      </p:pic>
      <p:pic>
        <p:nvPicPr>
          <p:cNvPr id="18" name="Picture 17" descr="A picture containing indoor, wall, toilet&#10;&#10;Description automatically generated">
            <a:extLst>
              <a:ext uri="{FF2B5EF4-FFF2-40B4-BE49-F238E27FC236}">
                <a16:creationId xmlns:a16="http://schemas.microsoft.com/office/drawing/2014/main" id="{7ECA6BC1-75E6-ED7D-E2BB-96325F59D2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128210" y="1016000"/>
            <a:ext cx="2714625" cy="4826000"/>
          </a:xfrm>
          <a:prstGeom prst="rect">
            <a:avLst/>
          </a:prstGeom>
        </p:spPr>
      </p:pic>
    </p:spTree>
    <p:extLst>
      <p:ext uri="{BB962C8B-B14F-4D97-AF65-F5344CB8AC3E}">
        <p14:creationId xmlns:p14="http://schemas.microsoft.com/office/powerpoint/2010/main" val="3731495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38347-9E9F-7480-8AED-4F61EFE2E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ED197-68E3-F7E1-7A47-B89EC1459B99}"/>
              </a:ext>
            </a:extLst>
          </p:cNvPr>
          <p:cNvSpPr>
            <a:spLocks noGrp="1"/>
          </p:cNvSpPr>
          <p:nvPr>
            <p:ph type="title"/>
          </p:nvPr>
        </p:nvSpPr>
        <p:spPr/>
        <p:txBody>
          <a:bodyPr>
            <a:normAutofit/>
          </a:bodyPr>
          <a:lstStyle/>
          <a:p>
            <a:r>
              <a:rPr lang="en-IE" sz="3200" dirty="0">
                <a:solidFill>
                  <a:schemeClr val="accent6">
                    <a:lumMod val="75000"/>
                  </a:schemeClr>
                </a:solidFill>
                <a:latin typeface="Helvetica"/>
                <a:cs typeface="Helvetica"/>
              </a:rPr>
              <a:t>Patient Selection for Manual Vacuum Aspiration:</a:t>
            </a:r>
            <a:br>
              <a:rPr lang="en-IE" sz="3200" dirty="0">
                <a:solidFill>
                  <a:schemeClr val="accent6">
                    <a:lumMod val="75000"/>
                  </a:schemeClr>
                </a:solidFill>
                <a:latin typeface="Helvetica"/>
                <a:cs typeface="Helvetica"/>
              </a:rPr>
            </a:br>
            <a:endParaRPr lang="en-IE" sz="3200" dirty="0">
              <a:solidFill>
                <a:schemeClr val="accent6">
                  <a:lumMod val="75000"/>
                </a:schemeClr>
              </a:solidFill>
            </a:endParaRPr>
          </a:p>
        </p:txBody>
      </p:sp>
      <p:pic>
        <p:nvPicPr>
          <p:cNvPr id="6" name="Picture 5" descr="CUMH footer name.png">
            <a:extLst>
              <a:ext uri="{FF2B5EF4-FFF2-40B4-BE49-F238E27FC236}">
                <a16:creationId xmlns:a16="http://schemas.microsoft.com/office/drawing/2014/main" id="{E8225638-385C-0F50-EB22-D172FE3B4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A839D1DC-7A65-335F-F10E-7EE30AC89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graphicFrame>
        <p:nvGraphicFramePr>
          <p:cNvPr id="16" name="Table 5">
            <a:extLst>
              <a:ext uri="{FF2B5EF4-FFF2-40B4-BE49-F238E27FC236}">
                <a16:creationId xmlns:a16="http://schemas.microsoft.com/office/drawing/2014/main" id="{467D46A0-F73D-B39A-142C-8B11321F34E1}"/>
              </a:ext>
            </a:extLst>
          </p:cNvPr>
          <p:cNvGraphicFramePr>
            <a:graphicFrameLocks noGrp="1"/>
          </p:cNvGraphicFramePr>
          <p:nvPr/>
        </p:nvGraphicFramePr>
        <p:xfrm>
          <a:off x="812800" y="1397321"/>
          <a:ext cx="10738338" cy="4490093"/>
        </p:xfrm>
        <a:graphic>
          <a:graphicData uri="http://schemas.openxmlformats.org/drawingml/2006/table">
            <a:tbl>
              <a:tblPr firstRow="1" bandRow="1">
                <a:tableStyleId>{5C22544A-7EE6-4342-B048-85BDC9FD1C3A}</a:tableStyleId>
              </a:tblPr>
              <a:tblGrid>
                <a:gridCol w="4622530">
                  <a:extLst>
                    <a:ext uri="{9D8B030D-6E8A-4147-A177-3AD203B41FA5}">
                      <a16:colId xmlns:a16="http://schemas.microsoft.com/office/drawing/2014/main" val="1454679931"/>
                    </a:ext>
                  </a:extLst>
                </a:gridCol>
                <a:gridCol w="6115808">
                  <a:extLst>
                    <a:ext uri="{9D8B030D-6E8A-4147-A177-3AD203B41FA5}">
                      <a16:colId xmlns:a16="http://schemas.microsoft.com/office/drawing/2014/main" val="1485000234"/>
                    </a:ext>
                  </a:extLst>
                </a:gridCol>
              </a:tblGrid>
              <a:tr h="715704">
                <a:tc>
                  <a:txBody>
                    <a:bodyPr/>
                    <a:lstStyle/>
                    <a:p>
                      <a:r>
                        <a:rPr lang="en-IE" sz="2000" dirty="0"/>
                        <a:t>Suitable </a:t>
                      </a:r>
                    </a:p>
                  </a:txBody>
                  <a:tcPr>
                    <a:solidFill>
                      <a:schemeClr val="tx1">
                        <a:lumMod val="95000"/>
                        <a:lumOff val="5000"/>
                      </a:schemeClr>
                    </a:solidFill>
                  </a:tcPr>
                </a:tc>
                <a:tc>
                  <a:txBody>
                    <a:bodyPr/>
                    <a:lstStyle/>
                    <a:p>
                      <a:r>
                        <a:rPr lang="en-IE" sz="2000" dirty="0"/>
                        <a:t>Not Suitable </a:t>
                      </a:r>
                    </a:p>
                  </a:txBody>
                  <a:tcPr>
                    <a:solidFill>
                      <a:schemeClr val="tx1">
                        <a:lumMod val="95000"/>
                        <a:lumOff val="5000"/>
                      </a:schemeClr>
                    </a:solidFill>
                  </a:tcPr>
                </a:tc>
                <a:extLst>
                  <a:ext uri="{0D108BD9-81ED-4DB2-BD59-A6C34878D82A}">
                    <a16:rowId xmlns:a16="http://schemas.microsoft.com/office/drawing/2014/main" val="2322904864"/>
                  </a:ext>
                </a:extLst>
              </a:tr>
              <a:tr h="715704">
                <a:tc>
                  <a:txBody>
                    <a:bodyPr/>
                    <a:lstStyle/>
                    <a:p>
                      <a:r>
                        <a:rPr lang="en-IE" sz="2000" dirty="0"/>
                        <a:t>haemodynamically stable</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t>cervical stenosis</a:t>
                      </a:r>
                    </a:p>
                    <a:p>
                      <a:endParaRPr lang="en-IE" sz="2000" dirty="0"/>
                    </a:p>
                  </a:txBody>
                  <a:tcPr>
                    <a:noFill/>
                  </a:tcPr>
                </a:tc>
                <a:extLst>
                  <a:ext uri="{0D108BD9-81ED-4DB2-BD59-A6C34878D82A}">
                    <a16:rowId xmlns:a16="http://schemas.microsoft.com/office/drawing/2014/main" val="1921871927"/>
                  </a:ext>
                </a:extLst>
              </a:tr>
              <a:tr h="729471">
                <a:tc>
                  <a:txBody>
                    <a:bodyPr/>
                    <a:lstStyle/>
                    <a:p>
                      <a:r>
                        <a:rPr lang="en-IE" sz="2000" dirty="0"/>
                        <a:t>well-motivated women who can tolerate speculum examination</a:t>
                      </a:r>
                    </a:p>
                  </a:txBody>
                  <a:tcPr>
                    <a:noFill/>
                  </a:tcPr>
                </a:tc>
                <a:tc>
                  <a:txBody>
                    <a:bodyPr/>
                    <a:lstStyle/>
                    <a:p>
                      <a:r>
                        <a:rPr lang="en-IE" sz="2000" dirty="0"/>
                        <a:t>fibroid uterus &gt;12 weeks in size</a:t>
                      </a:r>
                    </a:p>
                    <a:p>
                      <a:endParaRPr lang="en-IE" sz="2000" dirty="0"/>
                    </a:p>
                  </a:txBody>
                  <a:tcPr>
                    <a:noFill/>
                  </a:tcPr>
                </a:tc>
                <a:extLst>
                  <a:ext uri="{0D108BD9-81ED-4DB2-BD59-A6C34878D82A}">
                    <a16:rowId xmlns:a16="http://schemas.microsoft.com/office/drawing/2014/main" val="3657134357"/>
                  </a:ext>
                </a:extLst>
              </a:tr>
              <a:tr h="1635895">
                <a:tc>
                  <a:txBody>
                    <a:bodyPr/>
                    <a:lstStyle/>
                    <a:p>
                      <a:r>
                        <a:rPr lang="en-IE" sz="2000" dirty="0"/>
                        <a:t>no clinical signs of infection (fever, offensive discharge or generalised lower abdominal pain)</a:t>
                      </a:r>
                    </a:p>
                  </a:txBody>
                  <a:tcPr>
                    <a:noFill/>
                  </a:tcPr>
                </a:tc>
                <a:tc>
                  <a:txBody>
                    <a:bodyPr/>
                    <a:lstStyle/>
                    <a:p>
                      <a:r>
                        <a:rPr lang="en-IE" sz="2000" dirty="0"/>
                        <a:t>contraindication to the use of misoprostol or to local anaesthetic agents</a:t>
                      </a:r>
                    </a:p>
                    <a:p>
                      <a:r>
                        <a:rPr lang="en-IE" sz="2000" dirty="0"/>
                        <a:t>haemorrhagic disorder and treatment with anticoagulants</a:t>
                      </a:r>
                    </a:p>
                    <a:p>
                      <a:r>
                        <a:rPr lang="en-IE" sz="2000" dirty="0"/>
                        <a:t>uterine malformation</a:t>
                      </a:r>
                    </a:p>
                    <a:p>
                      <a:endParaRPr lang="en-IE" sz="2000" dirty="0"/>
                    </a:p>
                  </a:txBody>
                  <a:tcPr>
                    <a:noFill/>
                  </a:tcPr>
                </a:tc>
                <a:extLst>
                  <a:ext uri="{0D108BD9-81ED-4DB2-BD59-A6C34878D82A}">
                    <a16:rowId xmlns:a16="http://schemas.microsoft.com/office/drawing/2014/main" val="596865545"/>
                  </a:ext>
                </a:extLst>
              </a:tr>
              <a:tr h="408974">
                <a:tc>
                  <a:txBody>
                    <a:bodyPr/>
                    <a:lstStyle/>
                    <a:p>
                      <a:r>
                        <a:rPr lang="en-IE" sz="2000" dirty="0"/>
                        <a:t>No evidence of bone ossification on scan</a:t>
                      </a:r>
                    </a:p>
                  </a:txBody>
                  <a:tcPr>
                    <a:noFill/>
                  </a:tcPr>
                </a:tc>
                <a:tc>
                  <a:txBody>
                    <a:bodyPr/>
                    <a:lstStyle/>
                    <a:p>
                      <a:r>
                        <a:rPr lang="en-IE" sz="2000" dirty="0"/>
                        <a:t>Panic attacks</a:t>
                      </a:r>
                    </a:p>
                  </a:txBody>
                  <a:tcPr>
                    <a:noFill/>
                  </a:tcPr>
                </a:tc>
                <a:extLst>
                  <a:ext uri="{0D108BD9-81ED-4DB2-BD59-A6C34878D82A}">
                    <a16:rowId xmlns:a16="http://schemas.microsoft.com/office/drawing/2014/main" val="2824412185"/>
                  </a:ext>
                </a:extLst>
              </a:tr>
            </a:tbl>
          </a:graphicData>
        </a:graphic>
      </p:graphicFrame>
    </p:spTree>
    <p:extLst>
      <p:ext uri="{BB962C8B-B14F-4D97-AF65-F5344CB8AC3E}">
        <p14:creationId xmlns:p14="http://schemas.microsoft.com/office/powerpoint/2010/main" val="4291433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AC427-FAF8-F8F2-03CE-E2E5D2E27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7A93C-CAD5-390C-CB9F-59C62BABCEE5}"/>
              </a:ext>
            </a:extLst>
          </p:cNvPr>
          <p:cNvSpPr>
            <a:spLocks noGrp="1"/>
          </p:cNvSpPr>
          <p:nvPr>
            <p:ph type="title"/>
          </p:nvPr>
        </p:nvSpPr>
        <p:spPr/>
        <p:txBody>
          <a:bodyPr>
            <a:normAutofit/>
          </a:bodyPr>
          <a:lstStyle/>
          <a:p>
            <a:r>
              <a:rPr lang="en-GB" sz="3200" dirty="0">
                <a:solidFill>
                  <a:schemeClr val="accent6">
                    <a:lumMod val="75000"/>
                  </a:schemeClr>
                </a:solidFill>
                <a:latin typeface="Helvetica"/>
                <a:cs typeface="Helvetica"/>
              </a:rPr>
              <a:t>Manual Vacuum Aspiration; Irish Perspective</a:t>
            </a:r>
            <a:endParaRPr lang="en-IE" sz="3200" dirty="0">
              <a:solidFill>
                <a:schemeClr val="accent6">
                  <a:lumMod val="75000"/>
                </a:schemeClr>
              </a:solidFill>
            </a:endParaRPr>
          </a:p>
        </p:txBody>
      </p:sp>
      <p:sp>
        <p:nvSpPr>
          <p:cNvPr id="14" name="Content Placeholder 13">
            <a:extLst>
              <a:ext uri="{FF2B5EF4-FFF2-40B4-BE49-F238E27FC236}">
                <a16:creationId xmlns:a16="http://schemas.microsoft.com/office/drawing/2014/main" id="{87FB9235-72FB-AAE3-3428-0DB98476363B}"/>
              </a:ext>
            </a:extLst>
          </p:cNvPr>
          <p:cNvSpPr>
            <a:spLocks noGrp="1"/>
          </p:cNvSpPr>
          <p:nvPr>
            <p:ph idx="1"/>
          </p:nvPr>
        </p:nvSpPr>
        <p:spPr>
          <a:xfrm>
            <a:off x="838200" y="1825625"/>
            <a:ext cx="7391400" cy="4351338"/>
          </a:xfrm>
        </p:spPr>
        <p:txBody>
          <a:bodyPr/>
          <a:lstStyle/>
          <a:p>
            <a:r>
              <a:rPr lang="en-IE" dirty="0"/>
              <a:t>86 women over 18 months</a:t>
            </a:r>
          </a:p>
          <a:p>
            <a:r>
              <a:rPr lang="en-IE" dirty="0"/>
              <a:t>98.8% successfully completed</a:t>
            </a:r>
          </a:p>
          <a:p>
            <a:r>
              <a:rPr lang="en-IE" dirty="0"/>
              <a:t>Nil procedural complications</a:t>
            </a:r>
          </a:p>
          <a:p>
            <a:r>
              <a:rPr lang="en-IE" dirty="0"/>
              <a:t>Incomplete evacuation rate 4.7%</a:t>
            </a:r>
          </a:p>
          <a:p>
            <a:endParaRPr lang="en-IE" dirty="0"/>
          </a:p>
        </p:txBody>
      </p:sp>
      <p:pic>
        <p:nvPicPr>
          <p:cNvPr id="6" name="Picture 5" descr="CUMH footer name.png">
            <a:extLst>
              <a:ext uri="{FF2B5EF4-FFF2-40B4-BE49-F238E27FC236}">
                <a16:creationId xmlns:a16="http://schemas.microsoft.com/office/drawing/2014/main" id="{71D77C55-D30B-0ACE-5BD9-D443D68C4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3D81967-5A49-CB20-8B25-F7367F310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13" name="Picture 12">
            <a:extLst>
              <a:ext uri="{FF2B5EF4-FFF2-40B4-BE49-F238E27FC236}">
                <a16:creationId xmlns:a16="http://schemas.microsoft.com/office/drawing/2014/main" id="{6491A73E-5219-F1F4-7808-5758370381CD}"/>
              </a:ext>
            </a:extLst>
          </p:cNvPr>
          <p:cNvPicPr>
            <a:picLocks noChangeAspect="1"/>
          </p:cNvPicPr>
          <p:nvPr/>
        </p:nvPicPr>
        <p:blipFill rotWithShape="1">
          <a:blip r:embed="rId5"/>
          <a:srcRect l="5769" t="42047" r="38269" b="21611"/>
          <a:stretch/>
        </p:blipFill>
        <p:spPr>
          <a:xfrm>
            <a:off x="4642337" y="4243754"/>
            <a:ext cx="7213445" cy="2008710"/>
          </a:xfrm>
          <a:prstGeom prst="rect">
            <a:avLst/>
          </a:prstGeom>
        </p:spPr>
      </p:pic>
    </p:spTree>
    <p:extLst>
      <p:ext uri="{BB962C8B-B14F-4D97-AF65-F5344CB8AC3E}">
        <p14:creationId xmlns:p14="http://schemas.microsoft.com/office/powerpoint/2010/main" val="1193558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2B5A-C6AD-D958-A37C-6E7B98B16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53B1F-EF54-FA04-2573-F0C9A98214A3}"/>
              </a:ext>
            </a:extLst>
          </p:cNvPr>
          <p:cNvSpPr>
            <a:spLocks noGrp="1"/>
          </p:cNvSpPr>
          <p:nvPr>
            <p:ph type="title"/>
          </p:nvPr>
        </p:nvSpPr>
        <p:spPr>
          <a:xfrm>
            <a:off x="346307" y="319245"/>
            <a:ext cx="10515600" cy="1325563"/>
          </a:xfrm>
        </p:spPr>
        <p:txBody>
          <a:bodyPr>
            <a:normAutofit/>
          </a:bodyPr>
          <a:lstStyle/>
          <a:p>
            <a:r>
              <a:rPr lang="en-GB" sz="3200" dirty="0">
                <a:solidFill>
                  <a:schemeClr val="accent6">
                    <a:lumMod val="75000"/>
                  </a:schemeClr>
                </a:solidFill>
                <a:latin typeface="Helvetica"/>
                <a:cs typeface="Helvetica"/>
              </a:rPr>
              <a:t>Manual Vacuum Aspiration; Womens Perspective</a:t>
            </a:r>
            <a:endParaRPr lang="en-IE" sz="3200" dirty="0">
              <a:solidFill>
                <a:schemeClr val="accent6">
                  <a:lumMod val="75000"/>
                </a:schemeClr>
              </a:solidFill>
            </a:endParaRPr>
          </a:p>
        </p:txBody>
      </p:sp>
      <p:sp>
        <p:nvSpPr>
          <p:cNvPr id="14" name="Content Placeholder 13">
            <a:extLst>
              <a:ext uri="{FF2B5EF4-FFF2-40B4-BE49-F238E27FC236}">
                <a16:creationId xmlns:a16="http://schemas.microsoft.com/office/drawing/2014/main" id="{27E0F3AB-EBDE-018F-39DD-32B68FD97708}"/>
              </a:ext>
            </a:extLst>
          </p:cNvPr>
          <p:cNvSpPr>
            <a:spLocks noGrp="1"/>
          </p:cNvSpPr>
          <p:nvPr>
            <p:ph idx="1"/>
          </p:nvPr>
        </p:nvSpPr>
        <p:spPr>
          <a:xfrm>
            <a:off x="823172" y="1688415"/>
            <a:ext cx="10040815" cy="478539"/>
          </a:xfrm>
        </p:spPr>
        <p:txBody>
          <a:bodyPr>
            <a:normAutofit fontScale="85000" lnSpcReduction="10000"/>
          </a:bodyPr>
          <a:lstStyle/>
          <a:p>
            <a:pPr fontAlgn="t"/>
            <a:r>
              <a:rPr lang="en-IE" dirty="0"/>
              <a:t>Qualitative Research project –feedback survey 2 weeks post MVA procedure</a:t>
            </a:r>
          </a:p>
          <a:p>
            <a:endParaRPr lang="en-IE" dirty="0"/>
          </a:p>
        </p:txBody>
      </p:sp>
      <p:pic>
        <p:nvPicPr>
          <p:cNvPr id="6" name="Picture 5" descr="CUMH footer name.png">
            <a:extLst>
              <a:ext uri="{FF2B5EF4-FFF2-40B4-BE49-F238E27FC236}">
                <a16:creationId xmlns:a16="http://schemas.microsoft.com/office/drawing/2014/main" id="{6E28A2FA-16E6-1B9E-6842-561A8C712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9D60BBA5-2D27-510D-08B6-D8A051D03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4" name="Picture 3">
            <a:extLst>
              <a:ext uri="{FF2B5EF4-FFF2-40B4-BE49-F238E27FC236}">
                <a16:creationId xmlns:a16="http://schemas.microsoft.com/office/drawing/2014/main" id="{7391982A-52F0-65BA-0640-CC7917DCD85D}"/>
              </a:ext>
            </a:extLst>
          </p:cNvPr>
          <p:cNvPicPr>
            <a:picLocks noChangeAspect="1"/>
          </p:cNvPicPr>
          <p:nvPr/>
        </p:nvPicPr>
        <p:blipFill rotWithShape="1">
          <a:blip r:embed="rId5"/>
          <a:srcRect l="10383" t="50000" r="30577" b="13786"/>
          <a:stretch/>
        </p:blipFill>
        <p:spPr>
          <a:xfrm>
            <a:off x="5572262" y="4645004"/>
            <a:ext cx="6374160" cy="1987969"/>
          </a:xfrm>
          <a:prstGeom prst="rect">
            <a:avLst/>
          </a:prstGeom>
        </p:spPr>
      </p:pic>
      <p:sp>
        <p:nvSpPr>
          <p:cNvPr id="9" name="Speech Bubble: Oval 8">
            <a:extLst>
              <a:ext uri="{FF2B5EF4-FFF2-40B4-BE49-F238E27FC236}">
                <a16:creationId xmlns:a16="http://schemas.microsoft.com/office/drawing/2014/main" id="{3A214792-D888-02F4-4720-5AE274885C2C}"/>
              </a:ext>
            </a:extLst>
          </p:cNvPr>
          <p:cNvSpPr/>
          <p:nvPr/>
        </p:nvSpPr>
        <p:spPr>
          <a:xfrm>
            <a:off x="566498" y="2892216"/>
            <a:ext cx="2189280" cy="2746772"/>
          </a:xfrm>
          <a:prstGeom prst="wedgeEllipse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r>
              <a:rPr lang="en-IE" sz="1350" i="1" dirty="0">
                <a:solidFill>
                  <a:schemeClr val="tx1"/>
                </a:solidFill>
                <a:latin typeface="Arial" panose="020B0604020202020204" pitchFamily="34" charset="0"/>
                <a:ea typeface="Calibri" panose="020F0502020204030204" pitchFamily="34" charset="0"/>
                <a:cs typeface="Times New Roman" panose="02020603050405020304" pitchFamily="18" charset="0"/>
              </a:rPr>
              <a:t>“the contact numbers were clearly highlighted, and it was very well explained what to do if I had any problems”</a:t>
            </a:r>
            <a:endParaRPr lang="en-IE" sz="135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Speech Bubble: Oval 9">
            <a:extLst>
              <a:ext uri="{FF2B5EF4-FFF2-40B4-BE49-F238E27FC236}">
                <a16:creationId xmlns:a16="http://schemas.microsoft.com/office/drawing/2014/main" id="{AA734F01-1B80-F040-680F-A5ABA4E04700}"/>
              </a:ext>
            </a:extLst>
          </p:cNvPr>
          <p:cNvSpPr/>
          <p:nvPr/>
        </p:nvSpPr>
        <p:spPr>
          <a:xfrm>
            <a:off x="2841679" y="2378093"/>
            <a:ext cx="2826728" cy="1550279"/>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50" i="1" dirty="0">
                <a:solidFill>
                  <a:schemeClr val="tx1"/>
                </a:solidFill>
                <a:latin typeface="Arial" panose="020B0604020202020204" pitchFamily="34" charset="0"/>
                <a:ea typeface="Calibri" panose="020F0502020204030204" pitchFamily="34" charset="0"/>
                <a:cs typeface="Times New Roman" panose="02020603050405020304" pitchFamily="18" charset="0"/>
              </a:rPr>
              <a:t>“I had expected it to be very painful but I actually didn’t feel anything during it or even at home afterwards”</a:t>
            </a:r>
            <a:endParaRPr lang="en-IE" sz="1350" dirty="0"/>
          </a:p>
        </p:txBody>
      </p:sp>
      <p:sp>
        <p:nvSpPr>
          <p:cNvPr id="11" name="Speech Bubble: Oval 10">
            <a:extLst>
              <a:ext uri="{FF2B5EF4-FFF2-40B4-BE49-F238E27FC236}">
                <a16:creationId xmlns:a16="http://schemas.microsoft.com/office/drawing/2014/main" id="{19E88180-2E38-C5D9-41EC-E05CE0C4BD4F}"/>
              </a:ext>
            </a:extLst>
          </p:cNvPr>
          <p:cNvSpPr/>
          <p:nvPr/>
        </p:nvSpPr>
        <p:spPr>
          <a:xfrm>
            <a:off x="6523595" y="2562911"/>
            <a:ext cx="1727689" cy="1068266"/>
          </a:xfrm>
          <a:prstGeom prst="wedgeEllipse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50" i="1" dirty="0">
                <a:solidFill>
                  <a:schemeClr val="tx1"/>
                </a:solidFill>
                <a:latin typeface="Arial" panose="020B0604020202020204" pitchFamily="34" charset="0"/>
                <a:ea typeface="Calibri" panose="020F0502020204030204" pitchFamily="34" charset="0"/>
                <a:cs typeface="Times New Roman" panose="02020603050405020304" pitchFamily="18" charset="0"/>
              </a:rPr>
              <a:t>“it is pretty painful but it is very quick”</a:t>
            </a:r>
            <a:endParaRPr lang="en-IE" sz="1350" dirty="0"/>
          </a:p>
        </p:txBody>
      </p:sp>
      <p:sp>
        <p:nvSpPr>
          <p:cNvPr id="12" name="Speech Bubble: Rectangle with Corners Rounded 11">
            <a:extLst>
              <a:ext uri="{FF2B5EF4-FFF2-40B4-BE49-F238E27FC236}">
                <a16:creationId xmlns:a16="http://schemas.microsoft.com/office/drawing/2014/main" id="{212BA22D-D44B-9C3B-5B17-6B218F9FA8D0}"/>
              </a:ext>
            </a:extLst>
          </p:cNvPr>
          <p:cNvSpPr/>
          <p:nvPr/>
        </p:nvSpPr>
        <p:spPr>
          <a:xfrm>
            <a:off x="8925493" y="2378093"/>
            <a:ext cx="2105756" cy="1253084"/>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350" i="1" dirty="0">
                <a:solidFill>
                  <a:schemeClr val="tx1"/>
                </a:solidFill>
                <a:latin typeface="Arial" panose="020B0604020202020204" pitchFamily="34" charset="0"/>
                <a:ea typeface="Calibri" panose="020F0502020204030204" pitchFamily="34" charset="0"/>
                <a:cs typeface="Times New Roman" panose="02020603050405020304" pitchFamily="18" charset="0"/>
              </a:rPr>
              <a:t>“Because it wasn’t a big operating theatre I wasn’t scared, it was comfortable, like a Drs office”</a:t>
            </a:r>
            <a:endParaRPr lang="en-IE" sz="1350" dirty="0"/>
          </a:p>
        </p:txBody>
      </p:sp>
      <p:sp>
        <p:nvSpPr>
          <p:cNvPr id="15" name="Speech Bubble: Rectangle with Corners Rounded 14">
            <a:extLst>
              <a:ext uri="{FF2B5EF4-FFF2-40B4-BE49-F238E27FC236}">
                <a16:creationId xmlns:a16="http://schemas.microsoft.com/office/drawing/2014/main" id="{B9AED775-01D6-3F96-79CE-9EFB56957DAC}"/>
              </a:ext>
            </a:extLst>
          </p:cNvPr>
          <p:cNvSpPr/>
          <p:nvPr/>
        </p:nvSpPr>
        <p:spPr>
          <a:xfrm>
            <a:off x="2742830" y="5032206"/>
            <a:ext cx="2189280" cy="1213564"/>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pPr>
            <a:r>
              <a:rPr lang="en-IE" sz="1350" i="1" dirty="0">
                <a:solidFill>
                  <a:schemeClr val="tx1"/>
                </a:solidFill>
                <a:latin typeface="Arial" panose="020B0604020202020204" pitchFamily="34" charset="0"/>
                <a:ea typeface="Calibri" panose="020F0502020204030204" pitchFamily="34" charset="0"/>
                <a:cs typeface="Times New Roman" panose="02020603050405020304" pitchFamily="18" charset="0"/>
              </a:rPr>
              <a:t>“it was uncomfortable during it but afterwards I had no pain at all”</a:t>
            </a:r>
            <a:endParaRPr lang="en-IE" sz="135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70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229" y="670164"/>
            <a:ext cx="10051839" cy="3183179"/>
          </a:xfrm>
          <a:prstGeom prst="rect">
            <a:avLst/>
          </a:prstGeom>
          <a:noFill/>
        </p:spPr>
        <p:txBody>
          <a:bodyPr wrap="square" rtlCol="0">
            <a:spAutoFit/>
          </a:bodyPr>
          <a:lstStyle/>
          <a:p>
            <a:pPr>
              <a:lnSpc>
                <a:spcPct val="150000"/>
              </a:lnSpc>
            </a:pPr>
            <a:r>
              <a:rPr lang="en-IE" sz="1700" i="1" dirty="0">
                <a:solidFill>
                  <a:srgbClr val="003300"/>
                </a:solidFill>
                <a:latin typeface="Helvetica" panose="020B0604020202020204" pitchFamily="34" charset="0"/>
                <a:cs typeface="Helvetica" panose="020B0604020202020204" pitchFamily="34" charset="0"/>
              </a:rPr>
              <a:t>Formerly known as Postnatal Hubs</a:t>
            </a:r>
          </a:p>
          <a:p>
            <a:pPr>
              <a:lnSpc>
                <a:spcPct val="150000"/>
              </a:lnSpc>
            </a:pPr>
            <a:r>
              <a:rPr lang="en-IE" sz="1700" dirty="0">
                <a:solidFill>
                  <a:srgbClr val="003300"/>
                </a:solidFill>
                <a:latin typeface="Helvetica" panose="020B0604020202020204" pitchFamily="34" charset="0"/>
                <a:cs typeface="Helvetica" panose="020B0604020202020204" pitchFamily="34" charset="0"/>
              </a:rPr>
              <a:t>Potential Development</a:t>
            </a:r>
          </a:p>
          <a:p>
            <a:pPr marL="285750" indent="-285750">
              <a:lnSpc>
                <a:spcPct val="150000"/>
              </a:lnSpc>
              <a:buFont typeface="Arial" panose="020B0604020202020204" pitchFamily="34" charset="0"/>
              <a:buChar char="•"/>
            </a:pPr>
            <a:r>
              <a:rPr lang="en-IE" sz="1700" dirty="0">
                <a:solidFill>
                  <a:srgbClr val="003300"/>
                </a:solidFill>
                <a:latin typeface="Helvetica" panose="020B0604020202020204" pitchFamily="34" charset="0"/>
                <a:cs typeface="Helvetica" panose="020B0604020202020204" pitchFamily="34" charset="0"/>
              </a:rPr>
              <a:t>Space identified in South Ring Retail Park, Kinsale Road for development of CUMH Women’s &amp; Infants Health HUB</a:t>
            </a:r>
          </a:p>
          <a:p>
            <a:pPr marL="285750" indent="-285750">
              <a:lnSpc>
                <a:spcPct val="150000"/>
              </a:lnSpc>
              <a:buFont typeface="Arial" panose="020B0604020202020204" pitchFamily="34" charset="0"/>
              <a:buChar char="•"/>
            </a:pPr>
            <a:r>
              <a:rPr lang="en-IE" sz="1700" dirty="0">
                <a:solidFill>
                  <a:srgbClr val="003300"/>
                </a:solidFill>
                <a:latin typeface="Helvetica" panose="020B0604020202020204" pitchFamily="34" charset="0"/>
                <a:cs typeface="Helvetica" panose="020B0604020202020204" pitchFamily="34" charset="0"/>
              </a:rPr>
              <a:t>CUMH services already there (Early Pregnancy Services and Physiotherapy with adequate staff quarters in place).</a:t>
            </a:r>
          </a:p>
          <a:p>
            <a:pPr marL="285750" indent="-285750">
              <a:lnSpc>
                <a:spcPct val="150000"/>
              </a:lnSpc>
              <a:buFont typeface="Arial" panose="020B0604020202020204" pitchFamily="34" charset="0"/>
              <a:buChar char="•"/>
            </a:pPr>
            <a:r>
              <a:rPr lang="en-IE" sz="1700" dirty="0">
                <a:solidFill>
                  <a:srgbClr val="003300"/>
                </a:solidFill>
                <a:latin typeface="Helvetica" panose="020B0604020202020204" pitchFamily="34" charset="0"/>
                <a:cs typeface="Helvetica" panose="020B0604020202020204" pitchFamily="34" charset="0"/>
              </a:rPr>
              <a:t>The facility would complete the space as an entire unit (see Image)</a:t>
            </a:r>
          </a:p>
          <a:p>
            <a:pPr marL="285750" indent="-285750">
              <a:lnSpc>
                <a:spcPct val="150000"/>
              </a:lnSpc>
              <a:buFont typeface="Arial" panose="020B0604020202020204" pitchFamily="34" charset="0"/>
              <a:buChar char="•"/>
            </a:pPr>
            <a:r>
              <a:rPr lang="en-IE" sz="1700" dirty="0">
                <a:solidFill>
                  <a:srgbClr val="003300"/>
                </a:solidFill>
                <a:latin typeface="Helvetica" panose="020B0604020202020204" pitchFamily="34" charset="0"/>
                <a:cs typeface="Helvetica" panose="020B0604020202020204" pitchFamily="34" charset="0"/>
              </a:rPr>
              <a:t>Architect engaged</a:t>
            </a:r>
          </a:p>
        </p:txBody>
      </p:sp>
      <p:pic>
        <p:nvPicPr>
          <p:cNvPr id="6" name="Picture 5"/>
          <p:cNvPicPr>
            <a:picLocks noChangeAspect="1"/>
          </p:cNvPicPr>
          <p:nvPr/>
        </p:nvPicPr>
        <p:blipFill>
          <a:blip r:embed="rId2"/>
          <a:stretch>
            <a:fillRect/>
          </a:stretch>
        </p:blipFill>
        <p:spPr>
          <a:xfrm>
            <a:off x="5847478" y="3865418"/>
            <a:ext cx="5936764" cy="2864080"/>
          </a:xfrm>
          <a:prstGeom prst="rect">
            <a:avLst/>
          </a:prstGeom>
        </p:spPr>
      </p:pic>
      <p:pic>
        <p:nvPicPr>
          <p:cNvPr id="7" name="Picture 6"/>
          <p:cNvPicPr>
            <a:picLocks noChangeAspect="1"/>
          </p:cNvPicPr>
          <p:nvPr/>
        </p:nvPicPr>
        <p:blipFill>
          <a:blip r:embed="rId3"/>
          <a:stretch>
            <a:fillRect/>
          </a:stretch>
        </p:blipFill>
        <p:spPr>
          <a:xfrm>
            <a:off x="882459" y="3835053"/>
            <a:ext cx="4570689" cy="2865075"/>
          </a:xfrm>
          <a:prstGeom prst="rect">
            <a:avLst/>
          </a:prstGeom>
        </p:spPr>
      </p:pic>
      <p:sp>
        <p:nvSpPr>
          <p:cNvPr id="8" name="Rounded Rectangle 7"/>
          <p:cNvSpPr/>
          <p:nvPr/>
        </p:nvSpPr>
        <p:spPr>
          <a:xfrm>
            <a:off x="1589481" y="3916712"/>
            <a:ext cx="2211185" cy="28212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ounded Rectangle 8"/>
          <p:cNvSpPr/>
          <p:nvPr/>
        </p:nvSpPr>
        <p:spPr>
          <a:xfrm>
            <a:off x="3823854" y="3865418"/>
            <a:ext cx="1629294" cy="2865075"/>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4380807" y="3916712"/>
            <a:ext cx="906087" cy="923330"/>
          </a:xfrm>
          <a:prstGeom prst="rect">
            <a:avLst/>
          </a:prstGeom>
          <a:noFill/>
        </p:spPr>
        <p:txBody>
          <a:bodyPr wrap="square" rtlCol="0">
            <a:spAutoFit/>
          </a:bodyPr>
          <a:lstStyle/>
          <a:p>
            <a:r>
              <a:rPr lang="en-IE" dirty="0">
                <a:solidFill>
                  <a:schemeClr val="accent6">
                    <a:lumMod val="75000"/>
                  </a:schemeClr>
                </a:solidFill>
              </a:rPr>
              <a:t>CUMH Existing SITE</a:t>
            </a:r>
          </a:p>
        </p:txBody>
      </p:sp>
      <p:sp>
        <p:nvSpPr>
          <p:cNvPr id="11" name="Down Arrow 10"/>
          <p:cNvSpPr/>
          <p:nvPr/>
        </p:nvSpPr>
        <p:spPr>
          <a:xfrm>
            <a:off x="4984135" y="4788748"/>
            <a:ext cx="302759" cy="73921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p:cNvSpPr txBox="1"/>
          <p:nvPr/>
        </p:nvSpPr>
        <p:spPr>
          <a:xfrm>
            <a:off x="2266221" y="4003917"/>
            <a:ext cx="1246909" cy="646331"/>
          </a:xfrm>
          <a:prstGeom prst="rect">
            <a:avLst/>
          </a:prstGeom>
          <a:noFill/>
        </p:spPr>
        <p:txBody>
          <a:bodyPr wrap="square" rtlCol="0">
            <a:spAutoFit/>
          </a:bodyPr>
          <a:lstStyle/>
          <a:p>
            <a:r>
              <a:rPr lang="en-IE" dirty="0">
                <a:solidFill>
                  <a:srgbClr val="FF0000"/>
                </a:solidFill>
              </a:rPr>
              <a:t>Potential Site</a:t>
            </a:r>
          </a:p>
        </p:txBody>
      </p:sp>
      <p:sp>
        <p:nvSpPr>
          <p:cNvPr id="13" name="Down Arrow 12"/>
          <p:cNvSpPr/>
          <p:nvPr/>
        </p:nvSpPr>
        <p:spPr>
          <a:xfrm>
            <a:off x="2560320" y="4613564"/>
            <a:ext cx="199505" cy="8229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p:cNvSpPr txBox="1"/>
          <p:nvPr/>
        </p:nvSpPr>
        <p:spPr>
          <a:xfrm>
            <a:off x="-119905" y="215940"/>
            <a:ext cx="8338421" cy="584775"/>
          </a:xfrm>
          <a:prstGeom prst="rect">
            <a:avLst/>
          </a:prstGeom>
          <a:noFill/>
        </p:spPr>
        <p:txBody>
          <a:bodyPr wrap="square" rtlCol="0">
            <a:spAutoFit/>
          </a:bodyPr>
          <a:lstStyle>
            <a:defPPr>
              <a:defRPr lang="en-US"/>
            </a:defPPr>
            <a:lvl1pPr>
              <a:defRPr sz="3733" b="1">
                <a:solidFill>
                  <a:srgbClr val="19452B"/>
                </a:solidFill>
                <a:latin typeface="Helvetica"/>
                <a:cs typeface="Helvetica"/>
              </a:defRPr>
            </a:lvl1pPr>
          </a:lstStyle>
          <a:p>
            <a:pPr algn="ctr"/>
            <a:r>
              <a:rPr lang="en-GB" sz="3200" dirty="0">
                <a:solidFill>
                  <a:schemeClr val="accent6">
                    <a:lumMod val="75000"/>
                  </a:schemeClr>
                </a:solidFill>
              </a:rPr>
              <a:t>Women’s &amp; Infants Health Hub CUMH</a:t>
            </a:r>
          </a:p>
        </p:txBody>
      </p:sp>
    </p:spTree>
    <p:extLst>
      <p:ext uri="{BB962C8B-B14F-4D97-AF65-F5344CB8AC3E}">
        <p14:creationId xmlns:p14="http://schemas.microsoft.com/office/powerpoint/2010/main" val="1692228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0050" y="2714296"/>
            <a:ext cx="3454700" cy="1429407"/>
          </a:xfrm>
          <a:prstGeom prst="rect">
            <a:avLst/>
          </a:prstGeom>
        </p:spPr>
      </p:pic>
      <p:pic>
        <p:nvPicPr>
          <p:cNvPr id="5" name="Picture 4"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6" name="Picture 5" descr="A close-up of a logo&#10;&#10;Description automatically generated with low confidence">
            <a:extLst>
              <a:ext uri="{FF2B5EF4-FFF2-40B4-BE49-F238E27FC236}">
                <a16:creationId xmlns:a16="http://schemas.microsoft.com/office/drawing/2014/main" id="{359C3D13-B361-8DA7-37FE-D3DC4CF52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571" y="116593"/>
            <a:ext cx="3351264" cy="1183290"/>
          </a:xfrm>
          <a:prstGeom prst="rect">
            <a:avLst/>
          </a:prstGeom>
        </p:spPr>
      </p:pic>
    </p:spTree>
    <p:extLst>
      <p:ext uri="{BB962C8B-B14F-4D97-AF65-F5344CB8AC3E}">
        <p14:creationId xmlns:p14="http://schemas.microsoft.com/office/powerpoint/2010/main" val="3100182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reland South powerpoint_wide scree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
        <p:nvSpPr>
          <p:cNvPr id="10" name="TextBox 9"/>
          <p:cNvSpPr txBox="1"/>
          <p:nvPr/>
        </p:nvSpPr>
        <p:spPr>
          <a:xfrm>
            <a:off x="1440504" y="6332589"/>
            <a:ext cx="8550704" cy="369332"/>
          </a:xfrm>
          <a:prstGeom prst="rect">
            <a:avLst/>
          </a:prstGeom>
          <a:noFill/>
        </p:spPr>
        <p:txBody>
          <a:bodyPr wrap="square" rtlCol="0">
            <a:spAutoFit/>
          </a:bodyPr>
          <a:lstStyle/>
          <a:p>
            <a:pPr algn="ctr" defTabSz="609585"/>
            <a:endParaRPr lang="en-US" dirty="0">
              <a:solidFill>
                <a:srgbClr val="5DA34F"/>
              </a:solidFill>
              <a:latin typeface="Helvetica"/>
              <a:cs typeface="Helvetica"/>
            </a:endParaRPr>
          </a:p>
        </p:txBody>
      </p:sp>
      <p:pic>
        <p:nvPicPr>
          <p:cNvPr id="5" name="Picture 4" descr="CUMH footer nam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367" y="6461024"/>
            <a:ext cx="2051304" cy="454152"/>
          </a:xfrm>
          <a:prstGeom prst="rect">
            <a:avLst/>
          </a:prstGeom>
        </p:spPr>
      </p:pic>
      <p:sp>
        <p:nvSpPr>
          <p:cNvPr id="3" name="TextBox 2">
            <a:extLst>
              <a:ext uri="{FF2B5EF4-FFF2-40B4-BE49-F238E27FC236}">
                <a16:creationId xmlns:a16="http://schemas.microsoft.com/office/drawing/2014/main" id="{347C8F33-4434-CAA2-D881-C4BC11746CC7}"/>
              </a:ext>
            </a:extLst>
          </p:cNvPr>
          <p:cNvSpPr txBox="1"/>
          <p:nvPr/>
        </p:nvSpPr>
        <p:spPr>
          <a:xfrm>
            <a:off x="948267" y="3921608"/>
            <a:ext cx="11023600" cy="2472536"/>
          </a:xfrm>
          <a:prstGeom prst="rect">
            <a:avLst/>
          </a:prstGeom>
          <a:noFill/>
        </p:spPr>
        <p:txBody>
          <a:bodyPr wrap="square" rtlCol="0">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lang="en-IE" sz="2667" b="1" dirty="0">
                <a:solidFill>
                  <a:srgbClr val="19452B"/>
                </a:solidFill>
                <a:latin typeface="Helvetica"/>
                <a:cs typeface="Helvetica"/>
              </a:rPr>
              <a:t>Apixaban for extended postoperative VTE prophylaxis in gynaecologic oncology patients undergoing laparotomy at CUMH</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19452B"/>
              </a:solidFill>
              <a:effectLst/>
              <a:uLnTx/>
              <a:uFillTx/>
              <a:latin typeface="Helvetica"/>
              <a:ea typeface="+mn-ea"/>
              <a:cs typeface="Helvetica"/>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19452B"/>
              </a:solidFill>
              <a:effectLst/>
              <a:uLnTx/>
              <a:uFillTx/>
              <a:latin typeface="Helvetica"/>
              <a:ea typeface="+mn-ea"/>
              <a:cs typeface="Helvetica"/>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DA34F"/>
                </a:solidFill>
                <a:effectLst/>
                <a:uLnTx/>
                <a:uFillTx/>
                <a:latin typeface="Helvetica"/>
                <a:ea typeface="+mn-ea"/>
                <a:cs typeface="Helvetica"/>
              </a:rPr>
              <a:t>Dr. </a:t>
            </a:r>
            <a:r>
              <a:rPr kumimoji="0" lang="en-US" sz="2133" b="0" i="0" u="none" strike="noStrike" kern="1200" cap="none" spc="0" normalizeH="0" baseline="0" noProof="0" dirty="0" err="1">
                <a:ln>
                  <a:noFill/>
                </a:ln>
                <a:solidFill>
                  <a:srgbClr val="5DA34F"/>
                </a:solidFill>
                <a:effectLst/>
                <a:uLnTx/>
                <a:uFillTx/>
                <a:latin typeface="Helvetica"/>
                <a:ea typeface="+mn-ea"/>
                <a:cs typeface="Helvetica"/>
              </a:rPr>
              <a:t>Zibi</a:t>
            </a:r>
            <a:r>
              <a:rPr kumimoji="0" lang="en-US" sz="2133" b="0" i="0" u="none" strike="noStrike" kern="1200" cap="none" spc="0" normalizeH="0" baseline="0" noProof="0" dirty="0">
                <a:ln>
                  <a:noFill/>
                </a:ln>
                <a:solidFill>
                  <a:srgbClr val="5DA34F"/>
                </a:solidFill>
                <a:effectLst/>
                <a:uLnTx/>
                <a:uFillTx/>
                <a:latin typeface="Helvetica"/>
                <a:ea typeface="+mn-ea"/>
                <a:cs typeface="Helvetica"/>
              </a:rPr>
              <a:t> </a:t>
            </a:r>
            <a:r>
              <a:rPr kumimoji="0" lang="en-US" sz="2133" b="0" i="0" u="none" strike="noStrike" kern="1200" cap="none" spc="0" normalizeH="0" baseline="0" noProof="0" dirty="0" err="1">
                <a:ln>
                  <a:noFill/>
                </a:ln>
                <a:solidFill>
                  <a:srgbClr val="5DA34F"/>
                </a:solidFill>
                <a:effectLst/>
                <a:uLnTx/>
                <a:uFillTx/>
                <a:latin typeface="Helvetica"/>
                <a:ea typeface="+mn-ea"/>
                <a:cs typeface="Helvetica"/>
              </a:rPr>
              <a:t>Marchocki</a:t>
            </a:r>
            <a:endParaRPr kumimoji="0" lang="en-US" sz="2133" b="0" i="0" u="none" strike="noStrike" kern="1200" cap="none" spc="0" normalizeH="0" baseline="0" noProof="0" dirty="0">
              <a:ln>
                <a:noFill/>
              </a:ln>
              <a:solidFill>
                <a:srgbClr val="5DA34F"/>
              </a:solidFill>
              <a:effectLst/>
              <a:uLnTx/>
              <a:uFillTx/>
              <a:latin typeface="Helvetica"/>
              <a:ea typeface="+mn-ea"/>
              <a:cs typeface="Helvetica"/>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en-US" sz="2133" dirty="0">
                <a:solidFill>
                  <a:srgbClr val="5DA34F"/>
                </a:solidFill>
                <a:latin typeface="Helvetica"/>
                <a:cs typeface="Helvetica"/>
              </a:rPr>
              <a:t>Consultant </a:t>
            </a:r>
            <a:r>
              <a:rPr lang="en-US" sz="2133" dirty="0" err="1">
                <a:solidFill>
                  <a:srgbClr val="5DA34F"/>
                </a:solidFill>
                <a:latin typeface="Helvetica"/>
                <a:cs typeface="Helvetica"/>
              </a:rPr>
              <a:t>Gynaecologic</a:t>
            </a:r>
            <a:r>
              <a:rPr lang="en-US" sz="2133" dirty="0">
                <a:solidFill>
                  <a:srgbClr val="5DA34F"/>
                </a:solidFill>
                <a:latin typeface="Helvetica"/>
                <a:cs typeface="Helvetica"/>
              </a:rPr>
              <a:t> Oncologist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5DA34F"/>
                </a:solidFill>
                <a:effectLst/>
                <a:uLnTx/>
                <a:uFillTx/>
                <a:latin typeface="Helvetica"/>
                <a:ea typeface="+mn-ea"/>
                <a:cs typeface="Helvetica"/>
              </a:rPr>
              <a:t>CUMH</a:t>
            </a:r>
          </a:p>
        </p:txBody>
      </p:sp>
    </p:spTree>
    <p:extLst>
      <p:ext uri="{BB962C8B-B14F-4D97-AF65-F5344CB8AC3E}">
        <p14:creationId xmlns:p14="http://schemas.microsoft.com/office/powerpoint/2010/main" val="3811672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95" y="158174"/>
            <a:ext cx="10515600" cy="1325563"/>
          </a:xfrm>
        </p:spPr>
        <p:txBody>
          <a:bodyPr>
            <a:normAutofit/>
          </a:bodyPr>
          <a:lstStyle/>
          <a:p>
            <a:r>
              <a:rPr lang="en-GB" sz="3200" dirty="0">
                <a:solidFill>
                  <a:schemeClr val="accent6">
                    <a:lumMod val="75000"/>
                  </a:schemeClr>
                </a:solidFill>
                <a:latin typeface="Helvetica"/>
              </a:rPr>
              <a:t>VTE in Cancer Population</a:t>
            </a:r>
            <a:r>
              <a:rPr lang="en-GB" sz="3600" dirty="0">
                <a:solidFill>
                  <a:schemeClr val="accent6">
                    <a:lumMod val="75000"/>
                  </a:schemeClr>
                </a:solidFill>
                <a:latin typeface="Helvetica"/>
              </a:rPr>
              <a:t> </a:t>
            </a:r>
            <a:endParaRPr lang="en-IE" sz="36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5" name="Content Placeholder 14">
            <a:extLst>
              <a:ext uri="{FF2B5EF4-FFF2-40B4-BE49-F238E27FC236}">
                <a16:creationId xmlns:a16="http://schemas.microsoft.com/office/drawing/2014/main" id="{01B18CB7-C474-76A3-33F0-6B83878E0BA3}"/>
              </a:ext>
            </a:extLst>
          </p:cNvPr>
          <p:cNvSpPr>
            <a:spLocks noGrp="1"/>
          </p:cNvSpPr>
          <p:nvPr>
            <p:ph sz="half" idx="1"/>
          </p:nvPr>
        </p:nvSpPr>
        <p:spPr>
          <a:xfrm>
            <a:off x="1195366" y="1913860"/>
            <a:ext cx="4025220" cy="4104168"/>
          </a:xfrm>
        </p:spPr>
        <p:txBody>
          <a:bodyPr>
            <a:normAutofit/>
          </a:bodyPr>
          <a:lstStyle/>
          <a:p>
            <a:pPr>
              <a:buClr>
                <a:schemeClr val="accent6">
                  <a:lumMod val="75000"/>
                </a:schemeClr>
              </a:buClr>
              <a:buFont typeface="Wingdings" panose="05000000000000000000" pitchFamily="2" charset="2"/>
              <a:buChar char="v"/>
            </a:pPr>
            <a:r>
              <a:rPr lang="en-IE" sz="2400" dirty="0">
                <a:effectLst/>
                <a:latin typeface="Helvetica" pitchFamily="2" charset="0"/>
              </a:rPr>
              <a:t>VTE is a leading cause of death in cancer patients after the cancer itself </a:t>
            </a:r>
          </a:p>
          <a:p>
            <a:pPr>
              <a:buClr>
                <a:schemeClr val="accent6">
                  <a:lumMod val="75000"/>
                </a:schemeClr>
              </a:buClr>
              <a:buFont typeface="Wingdings" panose="05000000000000000000" pitchFamily="2" charset="2"/>
              <a:buChar char="v"/>
            </a:pPr>
            <a:endParaRPr lang="en-IE" sz="2400" dirty="0">
              <a:effectLst/>
              <a:latin typeface="Helvetica" pitchFamily="2" charset="0"/>
            </a:endParaRPr>
          </a:p>
          <a:p>
            <a:pPr>
              <a:buClr>
                <a:schemeClr val="accent6">
                  <a:lumMod val="75000"/>
                </a:schemeClr>
              </a:buClr>
              <a:buFont typeface="Wingdings" panose="05000000000000000000" pitchFamily="2" charset="2"/>
              <a:buChar char="v"/>
            </a:pPr>
            <a:r>
              <a:rPr lang="en-IE" sz="2400" dirty="0">
                <a:effectLst/>
                <a:latin typeface="Helvetica" pitchFamily="2" charset="0"/>
              </a:rPr>
              <a:t>It is the most common cause of death in cancer patients in the first 30 days post cancer surgery</a:t>
            </a:r>
          </a:p>
          <a:p>
            <a:endParaRPr lang="en-IE" sz="2400" dirty="0">
              <a:latin typeface="Helvetica" pitchFamily="2" charset="0"/>
            </a:endParaRPr>
          </a:p>
        </p:txBody>
      </p:sp>
      <p:sp>
        <p:nvSpPr>
          <p:cNvPr id="8" name="TextBox 7">
            <a:extLst>
              <a:ext uri="{FF2B5EF4-FFF2-40B4-BE49-F238E27FC236}">
                <a16:creationId xmlns:a16="http://schemas.microsoft.com/office/drawing/2014/main" id="{D6AF3E11-05B1-964E-8EF8-4CAB6AAD962A}"/>
              </a:ext>
            </a:extLst>
          </p:cNvPr>
          <p:cNvSpPr txBox="1"/>
          <p:nvPr/>
        </p:nvSpPr>
        <p:spPr>
          <a:xfrm>
            <a:off x="2065570" y="6355177"/>
            <a:ext cx="7146809" cy="400110"/>
          </a:xfrm>
          <a:prstGeom prst="rect">
            <a:avLst/>
          </a:prstGeom>
          <a:noFill/>
        </p:spPr>
        <p:txBody>
          <a:bodyPr wrap="square">
            <a:spAutoFit/>
          </a:bodyPr>
          <a:lstStyle/>
          <a:p>
            <a:r>
              <a:rPr lang="en-IE" sz="1000" b="0" i="0" dirty="0">
                <a:solidFill>
                  <a:srgbClr val="212121"/>
                </a:solidFill>
                <a:effectLst/>
                <a:latin typeface="Roboto" panose="02000000000000000000" pitchFamily="2" charset="0"/>
              </a:rPr>
              <a:t>Khorana AA. Venous thromboembolism and prognosis in cancer. </a:t>
            </a:r>
            <a:r>
              <a:rPr lang="en-IE" sz="1000" b="0" i="1" dirty="0" err="1">
                <a:solidFill>
                  <a:srgbClr val="212121"/>
                </a:solidFill>
                <a:effectLst/>
                <a:latin typeface="Roboto" panose="02000000000000000000" pitchFamily="2" charset="0"/>
              </a:rPr>
              <a:t>Thromb</a:t>
            </a:r>
            <a:r>
              <a:rPr lang="en-IE" sz="1000" b="0" i="1" dirty="0">
                <a:solidFill>
                  <a:srgbClr val="212121"/>
                </a:solidFill>
                <a:effectLst/>
                <a:latin typeface="Roboto" panose="02000000000000000000" pitchFamily="2" charset="0"/>
              </a:rPr>
              <a:t> Res</a:t>
            </a:r>
            <a:r>
              <a:rPr lang="en-IE" sz="1000" b="0" i="0" dirty="0">
                <a:solidFill>
                  <a:srgbClr val="212121"/>
                </a:solidFill>
                <a:effectLst/>
                <a:latin typeface="Roboto" panose="02000000000000000000" pitchFamily="2" charset="0"/>
              </a:rPr>
              <a:t>. 2010;125(6):490-493. doi:10.1016/j.thromres.2009.12.023</a:t>
            </a:r>
            <a:endParaRPr lang="en-IE" sz="1000" dirty="0">
              <a:effectLst/>
              <a:latin typeface="Times" pitchFamily="2" charset="0"/>
            </a:endParaRPr>
          </a:p>
        </p:txBody>
      </p:sp>
      <p:pic>
        <p:nvPicPr>
          <p:cNvPr id="5" name="Picture 4" descr="A pie chart with text on it&#10;&#10;Description automatically generated">
            <a:extLst>
              <a:ext uri="{FF2B5EF4-FFF2-40B4-BE49-F238E27FC236}">
                <a16:creationId xmlns:a16="http://schemas.microsoft.com/office/drawing/2014/main" id="{1E8E20A5-69B1-694A-9214-04A292D39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575" y="1913860"/>
            <a:ext cx="6177123" cy="3234687"/>
          </a:xfrm>
          <a:prstGeom prst="rect">
            <a:avLst/>
          </a:prstGeom>
        </p:spPr>
      </p:pic>
      <p:pic>
        <p:nvPicPr>
          <p:cNvPr id="9" name="Picture 8" descr="A green letter with a black background&#10;&#10;Description automatically generated">
            <a:extLst>
              <a:ext uri="{FF2B5EF4-FFF2-40B4-BE49-F238E27FC236}">
                <a16:creationId xmlns:a16="http://schemas.microsoft.com/office/drawing/2014/main" id="{3C5C909C-E0D9-3727-91D3-73AE723BD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2161930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8" name="TextBox 7">
            <a:extLst>
              <a:ext uri="{FF2B5EF4-FFF2-40B4-BE49-F238E27FC236}">
                <a16:creationId xmlns:a16="http://schemas.microsoft.com/office/drawing/2014/main" id="{D6AF3E11-05B1-964E-8EF8-4CAB6AAD962A}"/>
              </a:ext>
            </a:extLst>
          </p:cNvPr>
          <p:cNvSpPr txBox="1"/>
          <p:nvPr/>
        </p:nvSpPr>
        <p:spPr>
          <a:xfrm>
            <a:off x="2065570" y="6355177"/>
            <a:ext cx="7146809" cy="553998"/>
          </a:xfrm>
          <a:prstGeom prst="rect">
            <a:avLst/>
          </a:prstGeom>
          <a:noFill/>
        </p:spPr>
        <p:txBody>
          <a:bodyPr wrap="square">
            <a:spAutoFit/>
          </a:bodyPr>
          <a:lstStyle/>
          <a:p>
            <a:r>
              <a:rPr lang="en-IE" sz="1000" b="0" i="0" dirty="0">
                <a:solidFill>
                  <a:srgbClr val="212121"/>
                </a:solidFill>
                <a:effectLst/>
                <a:latin typeface="system-ui"/>
              </a:rPr>
              <a:t>Ohashi Y, Ikeda M, </a:t>
            </a:r>
            <a:r>
              <a:rPr lang="en-IE" sz="1000" b="0" i="0" dirty="0" err="1">
                <a:solidFill>
                  <a:srgbClr val="212121"/>
                </a:solidFill>
                <a:effectLst/>
                <a:latin typeface="system-ui"/>
              </a:rPr>
              <a:t>Kunitoh</a:t>
            </a:r>
            <a:r>
              <a:rPr lang="en-IE" sz="1000" b="0" i="0" dirty="0">
                <a:solidFill>
                  <a:srgbClr val="212121"/>
                </a:solidFill>
                <a:effectLst/>
                <a:latin typeface="system-ui"/>
              </a:rPr>
              <a:t> H, et al. Venous thromboembolism in cancer patients: report of baseline data from the multicentre, prospective Cancer-VTE Registry [published correction appears in </a:t>
            </a:r>
            <a:r>
              <a:rPr lang="en-IE" sz="1000" b="0" i="0" dirty="0" err="1">
                <a:solidFill>
                  <a:srgbClr val="212121"/>
                </a:solidFill>
                <a:effectLst/>
                <a:latin typeface="system-ui"/>
              </a:rPr>
              <a:t>Jpn</a:t>
            </a:r>
            <a:r>
              <a:rPr lang="en-IE" sz="1000" b="0" i="0" dirty="0">
                <a:solidFill>
                  <a:srgbClr val="212121"/>
                </a:solidFill>
                <a:effectLst/>
                <a:latin typeface="system-ui"/>
              </a:rPr>
              <a:t> J Clin Oncol. 2020 Oct 22;50(11):1346]. </a:t>
            </a:r>
            <a:r>
              <a:rPr lang="en-IE" sz="1000" b="0" i="1" dirty="0" err="1">
                <a:solidFill>
                  <a:srgbClr val="212121"/>
                </a:solidFill>
                <a:effectLst/>
                <a:latin typeface="system-ui"/>
              </a:rPr>
              <a:t>Jpn</a:t>
            </a:r>
            <a:r>
              <a:rPr lang="en-IE" sz="1000" b="0" i="1" dirty="0">
                <a:solidFill>
                  <a:srgbClr val="212121"/>
                </a:solidFill>
                <a:effectLst/>
                <a:latin typeface="system-ui"/>
              </a:rPr>
              <a:t> J Clin Oncol</a:t>
            </a:r>
            <a:r>
              <a:rPr lang="en-IE" sz="1000" b="0" i="0" dirty="0">
                <a:solidFill>
                  <a:srgbClr val="212121"/>
                </a:solidFill>
                <a:effectLst/>
                <a:latin typeface="system-ui"/>
              </a:rPr>
              <a:t>. 2020;50(11):1246-1253. doi:10.1093/</a:t>
            </a:r>
            <a:r>
              <a:rPr lang="en-IE" sz="1000" b="0" i="0" dirty="0" err="1">
                <a:solidFill>
                  <a:srgbClr val="212121"/>
                </a:solidFill>
                <a:effectLst/>
                <a:latin typeface="system-ui"/>
              </a:rPr>
              <a:t>jjco</a:t>
            </a:r>
            <a:r>
              <a:rPr lang="en-IE" sz="1000" b="0" i="0" dirty="0">
                <a:solidFill>
                  <a:srgbClr val="212121"/>
                </a:solidFill>
                <a:effectLst/>
                <a:latin typeface="system-ui"/>
              </a:rPr>
              <a:t>/hyaa112</a:t>
            </a:r>
            <a:endParaRPr lang="en-IE" sz="1000" dirty="0">
              <a:effectLst/>
              <a:latin typeface="Times" pitchFamily="2" charset="0"/>
            </a:endParaRPr>
          </a:p>
        </p:txBody>
      </p:sp>
      <p:sp>
        <p:nvSpPr>
          <p:cNvPr id="10" name="Title 1">
            <a:extLst>
              <a:ext uri="{FF2B5EF4-FFF2-40B4-BE49-F238E27FC236}">
                <a16:creationId xmlns:a16="http://schemas.microsoft.com/office/drawing/2014/main" id="{6E796338-A118-1940-8AED-AEBD36058B82}"/>
              </a:ext>
            </a:extLst>
          </p:cNvPr>
          <p:cNvSpPr txBox="1">
            <a:spLocks/>
          </p:cNvSpPr>
          <p:nvPr/>
        </p:nvSpPr>
        <p:spPr>
          <a:xfrm>
            <a:off x="381174" y="-71282"/>
            <a:ext cx="10515600" cy="11035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6">
                    <a:lumMod val="75000"/>
                  </a:schemeClr>
                </a:solidFill>
                <a:latin typeface="Helvetica"/>
              </a:rPr>
              <a:t>VTE in Cancer Population </a:t>
            </a:r>
            <a:endParaRPr lang="en-IE" sz="3200" dirty="0">
              <a:solidFill>
                <a:schemeClr val="accent6">
                  <a:lumMod val="75000"/>
                </a:schemeClr>
              </a:solidFill>
            </a:endParaRPr>
          </a:p>
        </p:txBody>
      </p:sp>
      <p:pic>
        <p:nvPicPr>
          <p:cNvPr id="11" name="Picture 10" descr="A graph of a number of patients&#10;&#10;Description automatically generated with medium confidence">
            <a:extLst>
              <a:ext uri="{FF2B5EF4-FFF2-40B4-BE49-F238E27FC236}">
                <a16:creationId xmlns:a16="http://schemas.microsoft.com/office/drawing/2014/main" id="{F25BC0C1-B47F-2340-BBAA-CEED4773E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8288" y="852235"/>
            <a:ext cx="7963786" cy="5321683"/>
          </a:xfrm>
          <a:prstGeom prst="rect">
            <a:avLst/>
          </a:prstGeom>
        </p:spPr>
      </p:pic>
      <p:sp>
        <p:nvSpPr>
          <p:cNvPr id="12" name="Oval 11">
            <a:extLst>
              <a:ext uri="{FF2B5EF4-FFF2-40B4-BE49-F238E27FC236}">
                <a16:creationId xmlns:a16="http://schemas.microsoft.com/office/drawing/2014/main" id="{7F38E0A5-459F-8A41-86EC-71F4E9749C01}"/>
              </a:ext>
            </a:extLst>
          </p:cNvPr>
          <p:cNvSpPr/>
          <p:nvPr/>
        </p:nvSpPr>
        <p:spPr>
          <a:xfrm>
            <a:off x="1988287" y="5760956"/>
            <a:ext cx="1776091" cy="489617"/>
          </a:xfrm>
          <a:prstGeom prst="ellipse">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158F6102-ADD7-944F-95AB-79F998C7939B}"/>
              </a:ext>
            </a:extLst>
          </p:cNvPr>
          <p:cNvSpPr/>
          <p:nvPr/>
        </p:nvSpPr>
        <p:spPr>
          <a:xfrm>
            <a:off x="4338247" y="5934920"/>
            <a:ext cx="505216" cy="277326"/>
          </a:xfrm>
          <a:prstGeom prst="ellipse">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27A3DFA9-E6B4-FC4F-8E93-B5EA3BD6ABEE}"/>
              </a:ext>
            </a:extLst>
          </p:cNvPr>
          <p:cNvSpPr/>
          <p:nvPr/>
        </p:nvSpPr>
        <p:spPr>
          <a:xfrm>
            <a:off x="5537316" y="5934920"/>
            <a:ext cx="505216" cy="277326"/>
          </a:xfrm>
          <a:prstGeom prst="ellipse">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12D613D8-6CFB-204F-B0AB-A1F12B98C2B5}"/>
              </a:ext>
            </a:extLst>
          </p:cNvPr>
          <p:cNvSpPr/>
          <p:nvPr/>
        </p:nvSpPr>
        <p:spPr>
          <a:xfrm>
            <a:off x="6616400" y="5940878"/>
            <a:ext cx="505216" cy="277326"/>
          </a:xfrm>
          <a:prstGeom prst="ellipse">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5B5812A9-DE5C-9C49-9A70-1C2F05929EA4}"/>
              </a:ext>
            </a:extLst>
          </p:cNvPr>
          <p:cNvSpPr/>
          <p:nvPr/>
        </p:nvSpPr>
        <p:spPr>
          <a:xfrm>
            <a:off x="7796419" y="5934920"/>
            <a:ext cx="505216" cy="277326"/>
          </a:xfrm>
          <a:prstGeom prst="ellipse">
            <a:avLst/>
          </a:prstGeom>
          <a:noFill/>
          <a:ln w="349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 name="Picture 1" descr="A green letter with a black background&#10;&#10;Description automatically generated">
            <a:extLst>
              <a:ext uri="{FF2B5EF4-FFF2-40B4-BE49-F238E27FC236}">
                <a16:creationId xmlns:a16="http://schemas.microsoft.com/office/drawing/2014/main" id="{3F215383-5177-7E1F-10C2-A81C3647A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2138916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9" name="TextBox 18">
            <a:extLst>
              <a:ext uri="{FF2B5EF4-FFF2-40B4-BE49-F238E27FC236}">
                <a16:creationId xmlns:a16="http://schemas.microsoft.com/office/drawing/2014/main" id="{D0372397-CBB3-CF4C-927E-F00C6670E6B2}"/>
              </a:ext>
            </a:extLst>
          </p:cNvPr>
          <p:cNvSpPr txBox="1"/>
          <p:nvPr/>
        </p:nvSpPr>
        <p:spPr>
          <a:xfrm>
            <a:off x="2065570" y="6355177"/>
            <a:ext cx="7146809" cy="400110"/>
          </a:xfrm>
          <a:prstGeom prst="rect">
            <a:avLst/>
          </a:prstGeom>
          <a:noFill/>
        </p:spPr>
        <p:txBody>
          <a:bodyPr wrap="square">
            <a:spAutoFit/>
          </a:bodyPr>
          <a:lstStyle/>
          <a:p>
            <a:r>
              <a:rPr lang="en-IE" sz="1000" b="0" i="0" dirty="0">
                <a:solidFill>
                  <a:srgbClr val="212121"/>
                </a:solidFill>
                <a:effectLst/>
                <a:latin typeface="system-ui"/>
              </a:rPr>
              <a:t>Cohen A, Lim CS, Davies AH. Venous Thromboembolism in </a:t>
            </a:r>
            <a:r>
              <a:rPr lang="en-IE" sz="1000" b="0" i="0" dirty="0" err="1">
                <a:solidFill>
                  <a:srgbClr val="212121"/>
                </a:solidFill>
                <a:effectLst/>
                <a:latin typeface="system-ui"/>
              </a:rPr>
              <a:t>Gynecological</a:t>
            </a:r>
            <a:r>
              <a:rPr lang="en-IE" sz="1000" b="0" i="0" dirty="0">
                <a:solidFill>
                  <a:srgbClr val="212121"/>
                </a:solidFill>
                <a:effectLst/>
                <a:latin typeface="system-ui"/>
              </a:rPr>
              <a:t> Malignancy. </a:t>
            </a:r>
            <a:r>
              <a:rPr lang="en-IE" sz="1000" b="0" i="1" dirty="0">
                <a:solidFill>
                  <a:srgbClr val="212121"/>
                </a:solidFill>
                <a:effectLst/>
                <a:latin typeface="system-ui"/>
              </a:rPr>
              <a:t>Int J </a:t>
            </a:r>
            <a:r>
              <a:rPr lang="en-IE" sz="1000" b="0" i="1" dirty="0" err="1">
                <a:solidFill>
                  <a:srgbClr val="212121"/>
                </a:solidFill>
                <a:effectLst/>
                <a:latin typeface="system-ui"/>
              </a:rPr>
              <a:t>Gynecol</a:t>
            </a:r>
            <a:r>
              <a:rPr lang="en-IE" sz="1000" b="0" i="1" dirty="0">
                <a:solidFill>
                  <a:srgbClr val="212121"/>
                </a:solidFill>
                <a:effectLst/>
                <a:latin typeface="system-ui"/>
              </a:rPr>
              <a:t> Cancer</a:t>
            </a:r>
            <a:r>
              <a:rPr lang="en-IE" sz="1000" b="0" i="0" dirty="0">
                <a:solidFill>
                  <a:srgbClr val="212121"/>
                </a:solidFill>
                <a:effectLst/>
                <a:latin typeface="system-ui"/>
              </a:rPr>
              <a:t>. 2017;27(9):1970-1978. doi:10.1097/IGC.0000000000001111</a:t>
            </a:r>
            <a:endParaRPr lang="en-IE" sz="1000" dirty="0">
              <a:effectLst/>
              <a:latin typeface="Times" pitchFamily="2" charset="0"/>
            </a:endParaRPr>
          </a:p>
        </p:txBody>
      </p:sp>
      <p:sp>
        <p:nvSpPr>
          <p:cNvPr id="20" name="Content Placeholder 14">
            <a:extLst>
              <a:ext uri="{FF2B5EF4-FFF2-40B4-BE49-F238E27FC236}">
                <a16:creationId xmlns:a16="http://schemas.microsoft.com/office/drawing/2014/main" id="{0B23B85B-182E-0F43-B751-F0E5A072F796}"/>
              </a:ext>
            </a:extLst>
          </p:cNvPr>
          <p:cNvSpPr txBox="1">
            <a:spLocks/>
          </p:cNvSpPr>
          <p:nvPr/>
        </p:nvSpPr>
        <p:spPr>
          <a:xfrm>
            <a:off x="1382646" y="1928191"/>
            <a:ext cx="9479261" cy="4060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IE" dirty="0">
                <a:latin typeface="Helvetica" pitchFamily="2" charset="0"/>
              </a:rPr>
              <a:t>4-9% - cervical cancer </a:t>
            </a:r>
          </a:p>
          <a:p>
            <a:pPr>
              <a:buClr>
                <a:schemeClr val="accent6">
                  <a:lumMod val="75000"/>
                </a:schemeClr>
              </a:buClr>
              <a:buFont typeface="Wingdings" panose="05000000000000000000" pitchFamily="2" charset="2"/>
              <a:buChar char="v"/>
            </a:pPr>
            <a:r>
              <a:rPr lang="en-IE" dirty="0">
                <a:latin typeface="Helvetica" pitchFamily="2" charset="0"/>
              </a:rPr>
              <a:t>4-9% - endometrial cancer</a:t>
            </a:r>
          </a:p>
          <a:p>
            <a:pPr>
              <a:buClr>
                <a:schemeClr val="accent6">
                  <a:lumMod val="75000"/>
                </a:schemeClr>
              </a:buClr>
              <a:buFont typeface="Wingdings" panose="05000000000000000000" pitchFamily="2" charset="2"/>
              <a:buChar char="v"/>
            </a:pPr>
            <a:r>
              <a:rPr lang="en-IE" dirty="0">
                <a:latin typeface="Helvetica" pitchFamily="2" charset="0"/>
              </a:rPr>
              <a:t>17-38% - ovarian cancer</a:t>
            </a:r>
          </a:p>
          <a:p>
            <a:pPr>
              <a:buClr>
                <a:schemeClr val="accent6">
                  <a:lumMod val="75000"/>
                </a:schemeClr>
              </a:buClr>
              <a:buFont typeface="Wingdings" panose="05000000000000000000" pitchFamily="2" charset="2"/>
              <a:buChar char="v"/>
            </a:pPr>
            <a:endParaRPr lang="en-IE" dirty="0">
              <a:latin typeface="Helvetica" pitchFamily="2" charset="0"/>
            </a:endParaRPr>
          </a:p>
          <a:p>
            <a:pPr>
              <a:buClr>
                <a:schemeClr val="accent6">
                  <a:lumMod val="75000"/>
                </a:schemeClr>
              </a:buClr>
              <a:buFont typeface="Wingdings" panose="05000000000000000000" pitchFamily="2" charset="2"/>
              <a:buChar char="v"/>
            </a:pPr>
            <a:r>
              <a:rPr lang="en-IE" dirty="0">
                <a:latin typeface="Helvetica" pitchFamily="2" charset="0"/>
              </a:rPr>
              <a:t>3% of new ovarian cancer diagnosis will have a concomitant VTE diagnosed before they start cancer treatment</a:t>
            </a:r>
            <a:endParaRPr lang="en-IE" dirty="0"/>
          </a:p>
        </p:txBody>
      </p:sp>
      <p:sp>
        <p:nvSpPr>
          <p:cNvPr id="8" name="Title 1">
            <a:extLst>
              <a:ext uri="{FF2B5EF4-FFF2-40B4-BE49-F238E27FC236}">
                <a16:creationId xmlns:a16="http://schemas.microsoft.com/office/drawing/2014/main" id="{02256CD6-71D8-4B45-B3FE-6968CFA6701C}"/>
              </a:ext>
            </a:extLst>
          </p:cNvPr>
          <p:cNvSpPr>
            <a:spLocks noGrp="1"/>
          </p:cNvSpPr>
          <p:nvPr>
            <p:ph type="title"/>
          </p:nvPr>
        </p:nvSpPr>
        <p:spPr>
          <a:xfrm>
            <a:off x="269495" y="158174"/>
            <a:ext cx="10515600" cy="1325563"/>
          </a:xfrm>
        </p:spPr>
        <p:txBody>
          <a:bodyPr>
            <a:normAutofit/>
          </a:bodyPr>
          <a:lstStyle/>
          <a:p>
            <a:r>
              <a:rPr lang="en-GB" sz="3200" dirty="0">
                <a:solidFill>
                  <a:schemeClr val="accent6">
                    <a:lumMod val="75000"/>
                  </a:schemeClr>
                </a:solidFill>
                <a:latin typeface="Helvetica"/>
              </a:rPr>
              <a:t>VTE in Gynaecologic Cancer</a:t>
            </a:r>
            <a:endParaRPr lang="en-IE" sz="3200" dirty="0">
              <a:solidFill>
                <a:schemeClr val="accent6">
                  <a:lumMod val="75000"/>
                </a:schemeClr>
              </a:solidFill>
            </a:endParaRPr>
          </a:p>
        </p:txBody>
      </p:sp>
      <p:pic>
        <p:nvPicPr>
          <p:cNvPr id="2" name="Picture 1" descr="A green letter with a black background&#10;&#10;Description automatically generated">
            <a:extLst>
              <a:ext uri="{FF2B5EF4-FFF2-40B4-BE49-F238E27FC236}">
                <a16:creationId xmlns:a16="http://schemas.microsoft.com/office/drawing/2014/main" id="{E8B8C1AC-7523-51B5-81D6-DA927C9CB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863633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95" y="158174"/>
            <a:ext cx="10515600" cy="1325563"/>
          </a:xfrm>
        </p:spPr>
        <p:txBody>
          <a:bodyPr>
            <a:normAutofit/>
          </a:bodyPr>
          <a:lstStyle/>
          <a:p>
            <a:r>
              <a:rPr lang="en-GB" sz="3200" dirty="0">
                <a:solidFill>
                  <a:schemeClr val="accent6">
                    <a:lumMod val="75000"/>
                  </a:schemeClr>
                </a:solidFill>
                <a:latin typeface="Helvetica"/>
              </a:rPr>
              <a:t>VTE in Gynaecologic Cancer</a:t>
            </a:r>
            <a:endParaRPr lang="en-IE" sz="32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5" name="Content Placeholder 4" descr="A diagram of a disease&#10;&#10;Description automatically generated with medium confidence">
            <a:extLst>
              <a:ext uri="{FF2B5EF4-FFF2-40B4-BE49-F238E27FC236}">
                <a16:creationId xmlns:a16="http://schemas.microsoft.com/office/drawing/2014/main" id="{4AEC1817-5B50-DD44-BF56-D227799501E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791913" y="1650787"/>
            <a:ext cx="6960591" cy="4150211"/>
          </a:xfrm>
        </p:spPr>
      </p:pic>
      <p:sp>
        <p:nvSpPr>
          <p:cNvPr id="10" name="TextBox 9">
            <a:extLst>
              <a:ext uri="{FF2B5EF4-FFF2-40B4-BE49-F238E27FC236}">
                <a16:creationId xmlns:a16="http://schemas.microsoft.com/office/drawing/2014/main" id="{A07A2705-9D98-7C40-A946-3EDE357885C2}"/>
              </a:ext>
            </a:extLst>
          </p:cNvPr>
          <p:cNvSpPr txBox="1"/>
          <p:nvPr/>
        </p:nvSpPr>
        <p:spPr>
          <a:xfrm>
            <a:off x="2065570" y="6355177"/>
            <a:ext cx="7146809" cy="400110"/>
          </a:xfrm>
          <a:prstGeom prst="rect">
            <a:avLst/>
          </a:prstGeom>
          <a:noFill/>
        </p:spPr>
        <p:txBody>
          <a:bodyPr wrap="square">
            <a:spAutoFit/>
          </a:bodyPr>
          <a:lstStyle/>
          <a:p>
            <a:r>
              <a:rPr lang="en-IE" sz="1000" dirty="0">
                <a:effectLst/>
                <a:latin typeface="Helvetica" pitchFamily="2" charset="0"/>
              </a:rPr>
              <a:t>Ibrahim E, Norris LA, Abu Saadeh F. Update on extended prophylaxis for venous thromboembolism following surgery for</a:t>
            </a:r>
          </a:p>
          <a:p>
            <a:r>
              <a:rPr lang="en-IE" sz="1000" dirty="0">
                <a:effectLst/>
                <a:latin typeface="Helvetica" pitchFamily="2" charset="0"/>
              </a:rPr>
              <a:t>gynaecological cancers. </a:t>
            </a:r>
            <a:r>
              <a:rPr lang="en-IE" sz="1000" dirty="0">
                <a:solidFill>
                  <a:srgbClr val="0000FF"/>
                </a:solidFill>
                <a:effectLst/>
                <a:latin typeface="Helvetica" pitchFamily="2" charset="0"/>
              </a:rPr>
              <a:t>Thrombosis Update </a:t>
            </a:r>
            <a:r>
              <a:rPr lang="en-IE" sz="1000" dirty="0">
                <a:effectLst/>
                <a:latin typeface="Helvetica" pitchFamily="2" charset="0"/>
              </a:rPr>
              <a:t>2021;2.</a:t>
            </a:r>
          </a:p>
        </p:txBody>
      </p:sp>
      <p:sp>
        <p:nvSpPr>
          <p:cNvPr id="9" name="TextBox 8">
            <a:extLst>
              <a:ext uri="{FF2B5EF4-FFF2-40B4-BE49-F238E27FC236}">
                <a16:creationId xmlns:a16="http://schemas.microsoft.com/office/drawing/2014/main" id="{49AAE517-FEFE-F640-8C47-9590FA15EEA9}"/>
              </a:ext>
            </a:extLst>
          </p:cNvPr>
          <p:cNvSpPr txBox="1"/>
          <p:nvPr/>
        </p:nvSpPr>
        <p:spPr>
          <a:xfrm>
            <a:off x="812800" y="3216580"/>
            <a:ext cx="3259667" cy="1323439"/>
          </a:xfrm>
          <a:prstGeom prst="rect">
            <a:avLst/>
          </a:prstGeom>
          <a:noFill/>
        </p:spPr>
        <p:txBody>
          <a:bodyPr wrap="square">
            <a:spAutoFit/>
          </a:bodyPr>
          <a:lstStyle/>
          <a:p>
            <a:r>
              <a:rPr lang="en-IE" sz="2000" dirty="0">
                <a:effectLst/>
                <a:latin typeface="Helvetica" pitchFamily="2" charset="0"/>
              </a:rPr>
              <a:t>The risk of VTE is doubled compared with patients undergoing non-cancer</a:t>
            </a:r>
            <a:r>
              <a:rPr lang="en-IE" sz="2000" dirty="0">
                <a:latin typeface="Helvetica" pitchFamily="2" charset="0"/>
              </a:rPr>
              <a:t> </a:t>
            </a:r>
            <a:r>
              <a:rPr lang="en-IE" sz="2000" dirty="0">
                <a:effectLst/>
                <a:latin typeface="Helvetica" pitchFamily="2" charset="0"/>
              </a:rPr>
              <a:t>surgery</a:t>
            </a:r>
          </a:p>
        </p:txBody>
      </p:sp>
      <p:pic>
        <p:nvPicPr>
          <p:cNvPr id="4" name="Picture 3" descr="A green letter with a black background&#10;&#10;Description automatically generated">
            <a:extLst>
              <a:ext uri="{FF2B5EF4-FFF2-40B4-BE49-F238E27FC236}">
                <a16:creationId xmlns:a16="http://schemas.microsoft.com/office/drawing/2014/main" id="{52AAE8E7-EDCD-5C9B-745A-58D258310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1795191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95" y="158174"/>
            <a:ext cx="10106957" cy="1325563"/>
          </a:xfrm>
        </p:spPr>
        <p:txBody>
          <a:bodyPr>
            <a:normAutofit/>
          </a:bodyPr>
          <a:lstStyle/>
          <a:p>
            <a:r>
              <a:rPr lang="en-GB" sz="2800" dirty="0">
                <a:solidFill>
                  <a:schemeClr val="accent6">
                    <a:lumMod val="75000"/>
                  </a:schemeClr>
                </a:solidFill>
                <a:latin typeface="Helvetica"/>
              </a:rPr>
              <a:t>Postoperative VTE prophylaxis </a:t>
            </a:r>
            <a:endParaRPr lang="en-IE" sz="28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D5E44310-B837-6D40-99C7-AE203917A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915" y="1244998"/>
            <a:ext cx="7728170" cy="2432623"/>
          </a:xfrm>
          <a:prstGeom prst="rect">
            <a:avLst/>
          </a:prstGeom>
        </p:spPr>
      </p:pic>
      <p:sp>
        <p:nvSpPr>
          <p:cNvPr id="10" name="Content Placeholder 9">
            <a:extLst>
              <a:ext uri="{FF2B5EF4-FFF2-40B4-BE49-F238E27FC236}">
                <a16:creationId xmlns:a16="http://schemas.microsoft.com/office/drawing/2014/main" id="{B01C7E13-1671-1E43-AE25-4C3CA35F9618}"/>
              </a:ext>
            </a:extLst>
          </p:cNvPr>
          <p:cNvSpPr>
            <a:spLocks noGrp="1"/>
          </p:cNvSpPr>
          <p:nvPr>
            <p:ph sz="half" idx="1"/>
          </p:nvPr>
        </p:nvSpPr>
        <p:spPr>
          <a:xfrm>
            <a:off x="1265937" y="4129087"/>
            <a:ext cx="9679220" cy="2047875"/>
          </a:xfrm>
        </p:spPr>
        <p:txBody>
          <a:bodyPr>
            <a:normAutofit lnSpcReduction="10000"/>
          </a:bodyPr>
          <a:lstStyle/>
          <a:p>
            <a:pPr>
              <a:buClr>
                <a:schemeClr val="accent6">
                  <a:lumMod val="75000"/>
                </a:schemeClr>
              </a:buClr>
              <a:buFont typeface="Wingdings" panose="05000000000000000000" pitchFamily="2" charset="2"/>
              <a:buChar char="v"/>
            </a:pPr>
            <a:r>
              <a:rPr lang="en-IE" sz="2000" dirty="0">
                <a:effectLst/>
                <a:latin typeface="Helvetica" pitchFamily="2" charset="0"/>
              </a:rPr>
              <a:t>“All </a:t>
            </a:r>
            <a:r>
              <a:rPr lang="en-IE" sz="2000" dirty="0" err="1">
                <a:effectLst/>
                <a:latin typeface="Helvetica" pitchFamily="2" charset="0"/>
              </a:rPr>
              <a:t>gynecologic</a:t>
            </a:r>
            <a:r>
              <a:rPr lang="en-IE" sz="2000" dirty="0">
                <a:effectLst/>
                <a:latin typeface="Helvetica" pitchFamily="2" charset="0"/>
              </a:rPr>
              <a:t> oncology patients who undergo major surgery lasting longer than 30 min should receive </a:t>
            </a:r>
            <a:r>
              <a:rPr lang="en-IE" sz="2000" b="1" dirty="0">
                <a:effectLst/>
                <a:latin typeface="Helvetica" pitchFamily="2" charset="0"/>
              </a:rPr>
              <a:t>dual VTE mechanical prophylaxis and  chemoprophylaxis</a:t>
            </a:r>
            <a:r>
              <a:rPr lang="en-IE" sz="2000" dirty="0">
                <a:effectLst/>
                <a:latin typeface="Helvetica" pitchFamily="2" charset="0"/>
              </a:rPr>
              <a:t>”</a:t>
            </a:r>
          </a:p>
          <a:p>
            <a:pPr>
              <a:buClr>
                <a:schemeClr val="accent6">
                  <a:lumMod val="75000"/>
                </a:schemeClr>
              </a:buClr>
              <a:buFont typeface="Wingdings" panose="05000000000000000000" pitchFamily="2" charset="2"/>
              <a:buChar char="v"/>
            </a:pPr>
            <a:r>
              <a:rPr lang="en-IE" sz="2000" dirty="0">
                <a:effectLst/>
                <a:latin typeface="Helvetica" pitchFamily="2" charset="0"/>
              </a:rPr>
              <a:t>“Prophylaxis should be initiated pre-operatively and continued post-operatively. </a:t>
            </a:r>
            <a:r>
              <a:rPr lang="en-IE" sz="2000" b="1" dirty="0">
                <a:effectLst/>
                <a:latin typeface="Helvetica" pitchFamily="2" charset="0"/>
              </a:rPr>
              <a:t>Extended</a:t>
            </a:r>
            <a:r>
              <a:rPr lang="en-IE" sz="2000" dirty="0">
                <a:effectLst/>
                <a:latin typeface="Helvetica" pitchFamily="2" charset="0"/>
              </a:rPr>
              <a:t> </a:t>
            </a:r>
            <a:r>
              <a:rPr lang="en-IE" sz="2000" b="1" dirty="0">
                <a:effectLst/>
                <a:latin typeface="Helvetica" pitchFamily="2" charset="0"/>
              </a:rPr>
              <a:t>chemoprophylaxis (28 days post-op</a:t>
            </a:r>
            <a:r>
              <a:rPr lang="en-IE" sz="2000" dirty="0">
                <a:effectLst/>
                <a:latin typeface="Helvetica" pitchFamily="2" charset="0"/>
              </a:rPr>
              <a:t>) should be prescribed to patients who meet high-risk ACCP criteria, including patients with advanced ovarian cancer.”</a:t>
            </a:r>
          </a:p>
          <a:p>
            <a:endParaRPr lang="en-IE" sz="2000" dirty="0">
              <a:effectLst/>
              <a:latin typeface="Helvetica" pitchFamily="2" charset="0"/>
            </a:endParaRPr>
          </a:p>
          <a:p>
            <a:endParaRPr lang="en-CA" sz="2000" dirty="0"/>
          </a:p>
        </p:txBody>
      </p:sp>
      <p:pic>
        <p:nvPicPr>
          <p:cNvPr id="4" name="Picture 3" descr="A green letter with a black background&#10;&#10;Description automatically generated">
            <a:extLst>
              <a:ext uri="{FF2B5EF4-FFF2-40B4-BE49-F238E27FC236}">
                <a16:creationId xmlns:a16="http://schemas.microsoft.com/office/drawing/2014/main" id="{26E4D8B3-0D16-48A4-9D4A-B005DF925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975751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180" y="-71283"/>
            <a:ext cx="3558226" cy="1325563"/>
          </a:xfrm>
        </p:spPr>
        <p:txBody>
          <a:bodyPr>
            <a:normAutofit/>
          </a:bodyPr>
          <a:lstStyle/>
          <a:p>
            <a:r>
              <a:rPr lang="en-GB" sz="3200" dirty="0">
                <a:solidFill>
                  <a:schemeClr val="accent6">
                    <a:lumMod val="75000"/>
                  </a:schemeClr>
                </a:solidFill>
                <a:latin typeface="Helvetica"/>
              </a:rPr>
              <a:t>LMWH vs. DOAC</a:t>
            </a:r>
            <a:endParaRPr lang="en-IE" sz="32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5" name="Content Placeholder 4" descr="A close-up of a white background&#10;&#10;Description automatically generated">
            <a:extLst>
              <a:ext uri="{FF2B5EF4-FFF2-40B4-BE49-F238E27FC236}">
                <a16:creationId xmlns:a16="http://schemas.microsoft.com/office/drawing/2014/main" id="{51449AE4-0F05-A74F-87B1-0BD662F440FD}"/>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265936" y="994449"/>
            <a:ext cx="7905932" cy="2635311"/>
          </a:xfrm>
        </p:spPr>
      </p:pic>
      <p:sp>
        <p:nvSpPr>
          <p:cNvPr id="8" name="TextBox 7">
            <a:extLst>
              <a:ext uri="{FF2B5EF4-FFF2-40B4-BE49-F238E27FC236}">
                <a16:creationId xmlns:a16="http://schemas.microsoft.com/office/drawing/2014/main" id="{D6AF3E11-05B1-964E-8EF8-4CAB6AAD962A}"/>
              </a:ext>
            </a:extLst>
          </p:cNvPr>
          <p:cNvSpPr txBox="1"/>
          <p:nvPr/>
        </p:nvSpPr>
        <p:spPr>
          <a:xfrm>
            <a:off x="2065570" y="6355177"/>
            <a:ext cx="7146809" cy="553998"/>
          </a:xfrm>
          <a:prstGeom prst="rect">
            <a:avLst/>
          </a:prstGeom>
          <a:noFill/>
        </p:spPr>
        <p:txBody>
          <a:bodyPr wrap="square">
            <a:spAutoFit/>
          </a:bodyPr>
          <a:lstStyle/>
          <a:p>
            <a:r>
              <a:rPr lang="en-IE" sz="1000" b="0" i="0" dirty="0" err="1">
                <a:solidFill>
                  <a:srgbClr val="212121"/>
                </a:solidFill>
                <a:effectLst/>
                <a:latin typeface="system-ui"/>
              </a:rPr>
              <a:t>Marchocki</a:t>
            </a:r>
            <a:r>
              <a:rPr lang="en-IE" sz="1000" b="0" i="0" dirty="0">
                <a:solidFill>
                  <a:srgbClr val="212121"/>
                </a:solidFill>
                <a:effectLst/>
                <a:latin typeface="system-ui"/>
              </a:rPr>
              <a:t> Z, Norris L, O'Toole S, Gleeson N, Saadeh FA. Patients' experience and compliance with extended low molecular weight heparin prophylaxis post-surgery for </a:t>
            </a:r>
            <a:r>
              <a:rPr lang="en-IE" sz="1000" b="0" i="0" dirty="0" err="1">
                <a:solidFill>
                  <a:srgbClr val="212121"/>
                </a:solidFill>
                <a:effectLst/>
                <a:latin typeface="system-ui"/>
              </a:rPr>
              <a:t>gynecological</a:t>
            </a:r>
            <a:r>
              <a:rPr lang="en-IE" sz="1000" b="0" i="0" dirty="0">
                <a:solidFill>
                  <a:srgbClr val="212121"/>
                </a:solidFill>
                <a:effectLst/>
                <a:latin typeface="system-ui"/>
              </a:rPr>
              <a:t> cancer: a prospective observational study. </a:t>
            </a:r>
            <a:r>
              <a:rPr lang="en-IE" sz="1000" b="0" i="1" dirty="0">
                <a:solidFill>
                  <a:srgbClr val="212121"/>
                </a:solidFill>
                <a:effectLst/>
                <a:latin typeface="system-ui"/>
              </a:rPr>
              <a:t>Int J </a:t>
            </a:r>
            <a:r>
              <a:rPr lang="en-IE" sz="1000" b="0" i="1" dirty="0" err="1">
                <a:solidFill>
                  <a:srgbClr val="212121"/>
                </a:solidFill>
                <a:effectLst/>
                <a:latin typeface="system-ui"/>
              </a:rPr>
              <a:t>Gynecol</a:t>
            </a:r>
            <a:r>
              <a:rPr lang="en-IE" sz="1000" b="0" i="1" dirty="0">
                <a:solidFill>
                  <a:srgbClr val="212121"/>
                </a:solidFill>
                <a:effectLst/>
                <a:latin typeface="system-ui"/>
              </a:rPr>
              <a:t> Cancer</a:t>
            </a:r>
            <a:r>
              <a:rPr lang="en-IE" sz="1000" b="0" i="0" dirty="0">
                <a:solidFill>
                  <a:srgbClr val="212121"/>
                </a:solidFill>
                <a:effectLst/>
                <a:latin typeface="system-ui"/>
              </a:rPr>
              <a:t>. Published online April 16, 2019. doi:10.1136/ijgc-2019-000284</a:t>
            </a:r>
            <a:endParaRPr lang="en-IE" sz="1000" dirty="0">
              <a:effectLst/>
              <a:latin typeface="Times" pitchFamily="2" charset="0"/>
            </a:endParaRPr>
          </a:p>
        </p:txBody>
      </p:sp>
      <p:sp>
        <p:nvSpPr>
          <p:cNvPr id="11" name="Content Placeholder 14">
            <a:extLst>
              <a:ext uri="{FF2B5EF4-FFF2-40B4-BE49-F238E27FC236}">
                <a16:creationId xmlns:a16="http://schemas.microsoft.com/office/drawing/2014/main" id="{AA1767B9-CF3D-FB4B-B302-0F87BF37743F}"/>
              </a:ext>
            </a:extLst>
          </p:cNvPr>
          <p:cNvSpPr txBox="1">
            <a:spLocks/>
          </p:cNvSpPr>
          <p:nvPr/>
        </p:nvSpPr>
        <p:spPr>
          <a:xfrm>
            <a:off x="1382646" y="4286375"/>
            <a:ext cx="9479261" cy="1701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IE" sz="2400" dirty="0">
                <a:latin typeface="Helvetica" pitchFamily="2" charset="0"/>
              </a:rPr>
              <a:t>62% - compliance with standard recommended LMWH regimen of 28-days prophylaxis</a:t>
            </a:r>
          </a:p>
          <a:p>
            <a:pPr>
              <a:buClr>
                <a:schemeClr val="accent6">
                  <a:lumMod val="75000"/>
                </a:schemeClr>
              </a:buClr>
              <a:buFont typeface="Wingdings" panose="05000000000000000000" pitchFamily="2" charset="2"/>
              <a:buChar char="v"/>
            </a:pPr>
            <a:endParaRPr lang="en-IE" sz="2400" dirty="0">
              <a:latin typeface="Helvetica" pitchFamily="2" charset="0"/>
            </a:endParaRPr>
          </a:p>
          <a:p>
            <a:pPr>
              <a:buClr>
                <a:schemeClr val="accent6">
                  <a:lumMod val="75000"/>
                </a:schemeClr>
              </a:buClr>
              <a:buFont typeface="Wingdings" panose="05000000000000000000" pitchFamily="2" charset="2"/>
              <a:buChar char="v"/>
            </a:pPr>
            <a:r>
              <a:rPr lang="en-IE" sz="2400" dirty="0">
                <a:latin typeface="Helvetica" pitchFamily="2" charset="0"/>
              </a:rPr>
              <a:t>86% - preference for a tablet form, if one was available</a:t>
            </a:r>
          </a:p>
          <a:p>
            <a:endParaRPr lang="en-IE" sz="2400" dirty="0"/>
          </a:p>
        </p:txBody>
      </p:sp>
      <p:pic>
        <p:nvPicPr>
          <p:cNvPr id="4" name="Picture 3" descr="A green letter with a black background&#10;&#10;Description automatically generated">
            <a:extLst>
              <a:ext uri="{FF2B5EF4-FFF2-40B4-BE49-F238E27FC236}">
                <a16:creationId xmlns:a16="http://schemas.microsoft.com/office/drawing/2014/main" id="{698D73DB-DEED-42BB-7AD2-B6431ADA0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2375968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54" y="0"/>
            <a:ext cx="3558226" cy="1325563"/>
          </a:xfrm>
        </p:spPr>
        <p:txBody>
          <a:bodyPr>
            <a:normAutofit/>
          </a:bodyPr>
          <a:lstStyle/>
          <a:p>
            <a:r>
              <a:rPr lang="en-GB" sz="3200" dirty="0">
                <a:solidFill>
                  <a:schemeClr val="accent6">
                    <a:lumMod val="75000"/>
                  </a:schemeClr>
                </a:solidFill>
                <a:latin typeface="Helvetica"/>
              </a:rPr>
              <a:t>DOAC - Apixaban</a:t>
            </a:r>
            <a:endParaRPr lang="en-IE" sz="32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12" name="Content Placeholder 11" descr="A screenshot of a medical information&#10;&#10;Description automatically generated">
            <a:extLst>
              <a:ext uri="{FF2B5EF4-FFF2-40B4-BE49-F238E27FC236}">
                <a16:creationId xmlns:a16="http://schemas.microsoft.com/office/drawing/2014/main" id="{029FB6E9-D740-BB4F-A674-A0833E80E1B0}"/>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441297" y="1085601"/>
            <a:ext cx="7309406" cy="2339975"/>
          </a:xfrm>
        </p:spPr>
      </p:pic>
      <p:sp>
        <p:nvSpPr>
          <p:cNvPr id="13" name="Content Placeholder 14">
            <a:extLst>
              <a:ext uri="{FF2B5EF4-FFF2-40B4-BE49-F238E27FC236}">
                <a16:creationId xmlns:a16="http://schemas.microsoft.com/office/drawing/2014/main" id="{5158FEEC-8B7A-0248-AFC5-0CF51C6CCDF0}"/>
              </a:ext>
            </a:extLst>
          </p:cNvPr>
          <p:cNvSpPr txBox="1">
            <a:spLocks/>
          </p:cNvSpPr>
          <p:nvPr/>
        </p:nvSpPr>
        <p:spPr>
          <a:xfrm>
            <a:off x="739740" y="3859159"/>
            <a:ext cx="11076214" cy="245824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IE" dirty="0">
                <a:effectLst/>
                <a:latin typeface="Helvetica" pitchFamily="2" charset="0"/>
              </a:rPr>
              <a:t>400 randomized: 204 received apixaban and 196 received enoxaparin. </a:t>
            </a:r>
          </a:p>
          <a:p>
            <a:pPr>
              <a:buClr>
                <a:schemeClr val="accent6">
                  <a:lumMod val="75000"/>
                </a:schemeClr>
              </a:buClr>
              <a:buFont typeface="Wingdings" panose="05000000000000000000" pitchFamily="2" charset="2"/>
              <a:buChar char="v"/>
            </a:pPr>
            <a:endParaRPr lang="en-IE" dirty="0">
              <a:effectLst/>
              <a:latin typeface="Helvetica" pitchFamily="2" charset="0"/>
            </a:endParaRPr>
          </a:p>
          <a:p>
            <a:pPr>
              <a:buClr>
                <a:schemeClr val="accent6">
                  <a:lumMod val="75000"/>
                </a:schemeClr>
              </a:buClr>
              <a:buFont typeface="Wingdings" panose="05000000000000000000" pitchFamily="2" charset="2"/>
              <a:buChar char="v"/>
            </a:pPr>
            <a:r>
              <a:rPr lang="en-IE" dirty="0">
                <a:latin typeface="Helvetica" pitchFamily="2" charset="0"/>
              </a:rPr>
              <a:t>N</a:t>
            </a:r>
            <a:r>
              <a:rPr lang="en-IE" dirty="0">
                <a:effectLst/>
                <a:latin typeface="Helvetica" pitchFamily="2" charset="0"/>
              </a:rPr>
              <a:t>o statistically significant differences between the apixaban and enoxaparin groups in terms of:</a:t>
            </a:r>
          </a:p>
          <a:p>
            <a:pPr lvl="1">
              <a:buClr>
                <a:schemeClr val="accent6">
                  <a:lumMod val="75000"/>
                </a:schemeClr>
              </a:buClr>
              <a:buFont typeface="Wingdings" panose="05000000000000000000" pitchFamily="2" charset="2"/>
              <a:buChar char="v"/>
            </a:pPr>
            <a:r>
              <a:rPr lang="en-IE" dirty="0">
                <a:effectLst/>
                <a:latin typeface="Helvetica" pitchFamily="2" charset="0"/>
              </a:rPr>
              <a:t>rates of major bleeding events (1 patient [0.5%] vs 1 patient [0.5%]; odds ratio [OR], 1.04; 95%CI, 0.07-16.76; P &gt; .99), </a:t>
            </a:r>
          </a:p>
          <a:p>
            <a:pPr lvl="1">
              <a:buClr>
                <a:schemeClr val="accent6">
                  <a:lumMod val="75000"/>
                </a:schemeClr>
              </a:buClr>
              <a:buFont typeface="Wingdings" panose="05000000000000000000" pitchFamily="2" charset="2"/>
              <a:buChar char="v"/>
            </a:pPr>
            <a:r>
              <a:rPr lang="en-IE" dirty="0">
                <a:effectLst/>
                <a:latin typeface="Helvetica" pitchFamily="2" charset="0"/>
              </a:rPr>
              <a:t>clinically relevant nonmajor bleeding events (12 patients [5.4%] vs 19 patients [9.7%]; OR, 1.88; 95%CI, 0.87-4.1; P = .11), </a:t>
            </a:r>
          </a:p>
          <a:p>
            <a:pPr lvl="1">
              <a:buClr>
                <a:schemeClr val="accent6">
                  <a:lumMod val="75000"/>
                </a:schemeClr>
              </a:buClr>
              <a:buFont typeface="Wingdings" panose="05000000000000000000" pitchFamily="2" charset="2"/>
              <a:buChar char="v"/>
            </a:pPr>
            <a:r>
              <a:rPr lang="en-IE" dirty="0">
                <a:latin typeface="Helvetica" pitchFamily="2" charset="0"/>
              </a:rPr>
              <a:t>VTE</a:t>
            </a:r>
            <a:r>
              <a:rPr lang="en-IE" dirty="0">
                <a:effectLst/>
                <a:latin typeface="Helvetica" pitchFamily="2" charset="0"/>
              </a:rPr>
              <a:t> events (2 patients [1.0%] vs 3 patients [1.5%]; OR, 1.57; 95%CI, 0.26-9.50; P = .68), </a:t>
            </a:r>
          </a:p>
          <a:p>
            <a:pPr lvl="1">
              <a:buClr>
                <a:schemeClr val="accent6">
                  <a:lumMod val="75000"/>
                </a:schemeClr>
              </a:buClr>
              <a:buFont typeface="Wingdings" panose="05000000000000000000" pitchFamily="2" charset="2"/>
              <a:buChar char="v"/>
            </a:pPr>
            <a:r>
              <a:rPr lang="en-IE" dirty="0">
                <a:effectLst/>
                <a:latin typeface="Helvetica" pitchFamily="2" charset="0"/>
              </a:rPr>
              <a:t>adverse events, medication adherence, or quality of life between the groups. </a:t>
            </a:r>
            <a:endParaRPr lang="en-IE" dirty="0">
              <a:latin typeface="Helvetica" pitchFamily="2" charset="0"/>
            </a:endParaRPr>
          </a:p>
          <a:p>
            <a:pPr lvl="1">
              <a:buClr>
                <a:schemeClr val="accent6">
                  <a:lumMod val="75000"/>
                </a:schemeClr>
              </a:buClr>
              <a:buFont typeface="Wingdings" panose="05000000000000000000" pitchFamily="2" charset="2"/>
              <a:buChar char="v"/>
            </a:pPr>
            <a:endParaRPr lang="en-IE" dirty="0">
              <a:effectLst/>
              <a:latin typeface="Helvetica" pitchFamily="2" charset="0"/>
            </a:endParaRPr>
          </a:p>
          <a:p>
            <a:pPr>
              <a:buClr>
                <a:schemeClr val="accent6">
                  <a:lumMod val="75000"/>
                </a:schemeClr>
              </a:buClr>
              <a:buFont typeface="Wingdings" panose="05000000000000000000" pitchFamily="2" charset="2"/>
              <a:buChar char="v"/>
            </a:pPr>
            <a:r>
              <a:rPr lang="en-IE" dirty="0">
                <a:effectLst/>
                <a:latin typeface="Helvetica" pitchFamily="2" charset="0"/>
              </a:rPr>
              <a:t>Participant satisfaction was significantly greater in the apixaban group with regard to ease of taking the medication, and pain associated with taking the medication.</a:t>
            </a:r>
            <a:endParaRPr lang="en-IE" dirty="0"/>
          </a:p>
        </p:txBody>
      </p:sp>
      <p:pic>
        <p:nvPicPr>
          <p:cNvPr id="4" name="Picture 3" descr="A green letter with a black background&#10;&#10;Description automatically generated">
            <a:extLst>
              <a:ext uri="{FF2B5EF4-FFF2-40B4-BE49-F238E27FC236}">
                <a16:creationId xmlns:a16="http://schemas.microsoft.com/office/drawing/2014/main" id="{B9D8B85F-06D5-FF99-B975-DD16BFFFB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3933411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09" y="-71283"/>
            <a:ext cx="3558226" cy="1325563"/>
          </a:xfrm>
        </p:spPr>
        <p:txBody>
          <a:bodyPr>
            <a:normAutofit/>
          </a:bodyPr>
          <a:lstStyle/>
          <a:p>
            <a:r>
              <a:rPr lang="en-GB" sz="3200" dirty="0">
                <a:solidFill>
                  <a:schemeClr val="accent6">
                    <a:lumMod val="75000"/>
                  </a:schemeClr>
                </a:solidFill>
                <a:latin typeface="Helvetica"/>
              </a:rPr>
              <a:t>DOAC - Apixaban</a:t>
            </a:r>
            <a:endParaRPr lang="en-IE" sz="32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3" name="Content Placeholder 14">
            <a:extLst>
              <a:ext uri="{FF2B5EF4-FFF2-40B4-BE49-F238E27FC236}">
                <a16:creationId xmlns:a16="http://schemas.microsoft.com/office/drawing/2014/main" id="{5158FEEC-8B7A-0248-AFC5-0CF51C6CCDF0}"/>
              </a:ext>
            </a:extLst>
          </p:cNvPr>
          <p:cNvSpPr txBox="1">
            <a:spLocks/>
          </p:cNvSpPr>
          <p:nvPr/>
        </p:nvSpPr>
        <p:spPr>
          <a:xfrm>
            <a:off x="780836" y="4273826"/>
            <a:ext cx="10883080" cy="171443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IE" b="0" i="0" dirty="0">
                <a:solidFill>
                  <a:srgbClr val="212121"/>
                </a:solidFill>
                <a:effectLst/>
                <a:latin typeface="Helvetica" panose="020B0604020202020204" pitchFamily="34" charset="0"/>
                <a:cs typeface="Helvetica" panose="020B0604020202020204" pitchFamily="34" charset="0"/>
              </a:rPr>
              <a:t>No difference was found between total VTE rates (4% vs. 3%, p = 0.49). </a:t>
            </a:r>
          </a:p>
          <a:p>
            <a:pPr>
              <a:buClr>
                <a:schemeClr val="accent6">
                  <a:lumMod val="75000"/>
                </a:schemeClr>
              </a:buClr>
              <a:buFont typeface="Wingdings" panose="05000000000000000000" pitchFamily="2" charset="2"/>
              <a:buChar char="v"/>
            </a:pPr>
            <a:r>
              <a:rPr lang="en-IE" b="0" i="0" dirty="0">
                <a:solidFill>
                  <a:srgbClr val="212121"/>
                </a:solidFill>
                <a:effectLst/>
                <a:latin typeface="Helvetica" panose="020B0604020202020204" pitchFamily="34" charset="0"/>
                <a:cs typeface="Helvetica" panose="020B0604020202020204" pitchFamily="34" charset="0"/>
              </a:rPr>
              <a:t>No difference was found in postoperative readmission (5% vs. 6%, p = 0.50). </a:t>
            </a:r>
          </a:p>
          <a:p>
            <a:pPr>
              <a:buClr>
                <a:schemeClr val="accent6">
                  <a:lumMod val="75000"/>
                </a:schemeClr>
              </a:buClr>
              <a:buFont typeface="Wingdings" panose="05000000000000000000" pitchFamily="2" charset="2"/>
              <a:buChar char="v"/>
            </a:pPr>
            <a:r>
              <a:rPr lang="en-IE" b="0" i="0" dirty="0">
                <a:solidFill>
                  <a:srgbClr val="212121"/>
                </a:solidFill>
                <a:effectLst/>
                <a:latin typeface="Helvetica" panose="020B0604020202020204" pitchFamily="34" charset="0"/>
                <a:cs typeface="Helvetica" panose="020B0604020202020204" pitchFamily="34" charset="0"/>
              </a:rPr>
              <a:t>No patient required a reoperation for bleeding. </a:t>
            </a:r>
          </a:p>
        </p:txBody>
      </p:sp>
      <p:pic>
        <p:nvPicPr>
          <p:cNvPr id="10" name="Picture 9" descr="A screenshot of a computer&#10;&#10;Description automatically generated">
            <a:extLst>
              <a:ext uri="{FF2B5EF4-FFF2-40B4-BE49-F238E27FC236}">
                <a16:creationId xmlns:a16="http://schemas.microsoft.com/office/drawing/2014/main" id="{E332B894-F2C4-564E-B9FD-2FF18C522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311" y="884631"/>
            <a:ext cx="7977378" cy="3237038"/>
          </a:xfrm>
          <a:prstGeom prst="rect">
            <a:avLst/>
          </a:prstGeom>
        </p:spPr>
      </p:pic>
      <p:pic>
        <p:nvPicPr>
          <p:cNvPr id="4" name="Picture 3" descr="A green letter with a black background&#10;&#10;Description automatically generated">
            <a:extLst>
              <a:ext uri="{FF2B5EF4-FFF2-40B4-BE49-F238E27FC236}">
                <a16:creationId xmlns:a16="http://schemas.microsoft.com/office/drawing/2014/main" id="{2D9D9D43-0EDB-E47B-577D-698813104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93878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87272" y="1241287"/>
            <a:ext cx="5725564" cy="5616713"/>
          </a:xfrm>
          <a:prstGeom prst="rect">
            <a:avLst/>
          </a:prstGeom>
        </p:spPr>
      </p:pic>
      <p:sp>
        <p:nvSpPr>
          <p:cNvPr id="3" name="TextBox 2"/>
          <p:cNvSpPr txBox="1"/>
          <p:nvPr/>
        </p:nvSpPr>
        <p:spPr>
          <a:xfrm>
            <a:off x="92468" y="87168"/>
            <a:ext cx="8338421" cy="1077218"/>
          </a:xfrm>
          <a:prstGeom prst="rect">
            <a:avLst/>
          </a:prstGeom>
          <a:noFill/>
        </p:spPr>
        <p:txBody>
          <a:bodyPr wrap="square" rtlCol="0">
            <a:spAutoFit/>
          </a:bodyPr>
          <a:lstStyle>
            <a:defPPr>
              <a:defRPr lang="en-US"/>
            </a:defPPr>
            <a:lvl1pPr>
              <a:defRPr sz="3733" b="1">
                <a:solidFill>
                  <a:srgbClr val="19452B"/>
                </a:solidFill>
                <a:latin typeface="Helvetica"/>
                <a:cs typeface="Helvetica"/>
              </a:defRPr>
            </a:lvl1pPr>
          </a:lstStyle>
          <a:p>
            <a:pPr algn="ctr"/>
            <a:r>
              <a:rPr lang="en-GB" sz="3200" dirty="0">
                <a:solidFill>
                  <a:schemeClr val="accent6">
                    <a:lumMod val="75000"/>
                  </a:schemeClr>
                </a:solidFill>
              </a:rPr>
              <a:t>Pathway to Women’s &amp; Infants Health Hub CUMH</a:t>
            </a:r>
          </a:p>
        </p:txBody>
      </p:sp>
      <p:sp>
        <p:nvSpPr>
          <p:cNvPr id="4" name="TextBox 3"/>
          <p:cNvSpPr txBox="1"/>
          <p:nvPr/>
        </p:nvSpPr>
        <p:spPr>
          <a:xfrm>
            <a:off x="648532" y="1178066"/>
            <a:ext cx="5292035" cy="4040978"/>
          </a:xfrm>
          <a:prstGeom prst="rect">
            <a:avLst/>
          </a:prstGeom>
          <a:noFill/>
        </p:spPr>
        <p:txBody>
          <a:bodyPr wrap="square" rtlCol="0">
            <a:spAutoFit/>
          </a:bodyPr>
          <a:lstStyle/>
          <a:p>
            <a:pPr>
              <a:lnSpc>
                <a:spcPct val="150000"/>
              </a:lnSpc>
            </a:pPr>
            <a:r>
              <a:rPr lang="en-IE" sz="2133" b="1" dirty="0">
                <a:solidFill>
                  <a:schemeClr val="accent6">
                    <a:lumMod val="75000"/>
                  </a:schemeClr>
                </a:solidFill>
                <a:latin typeface="Helvetica"/>
                <a:cs typeface="Helvetica"/>
              </a:rPr>
              <a:t>Main Visit service provision:</a:t>
            </a:r>
          </a:p>
          <a:p>
            <a:pPr marL="380990" indent="-380990">
              <a:lnSpc>
                <a:spcPct val="150000"/>
              </a:lnSpc>
              <a:buFont typeface="Arial" panose="020B0604020202020204" pitchFamily="34" charset="0"/>
              <a:buChar char="•"/>
            </a:pPr>
            <a:r>
              <a:rPr lang="en-IE" sz="1867" dirty="0">
                <a:solidFill>
                  <a:schemeClr val="accent3">
                    <a:lumMod val="50000"/>
                  </a:schemeClr>
                </a:solidFill>
                <a:latin typeface="Helvetica" panose="020B0604020202020204" pitchFamily="34" charset="0"/>
                <a:cs typeface="Helvetica" panose="020B0604020202020204" pitchFamily="34" charset="0"/>
              </a:rPr>
              <a:t>Feeding concerns</a:t>
            </a:r>
          </a:p>
          <a:p>
            <a:pPr marL="380990" indent="-380990">
              <a:lnSpc>
                <a:spcPct val="150000"/>
              </a:lnSpc>
              <a:buFont typeface="Arial" panose="020B0604020202020204" pitchFamily="34" charset="0"/>
              <a:buChar char="•"/>
            </a:pPr>
            <a:r>
              <a:rPr lang="en-IE" sz="1867" dirty="0">
                <a:solidFill>
                  <a:schemeClr val="accent3">
                    <a:lumMod val="50000"/>
                  </a:schemeClr>
                </a:solidFill>
                <a:latin typeface="Helvetica" panose="020B0604020202020204" pitchFamily="34" charset="0"/>
                <a:cs typeface="Helvetica" panose="020B0604020202020204" pitchFamily="34" charset="0"/>
              </a:rPr>
              <a:t>General Support</a:t>
            </a:r>
          </a:p>
          <a:p>
            <a:pPr marL="380990" indent="-380990">
              <a:lnSpc>
                <a:spcPct val="150000"/>
              </a:lnSpc>
              <a:buFont typeface="Arial" panose="020B0604020202020204" pitchFamily="34" charset="0"/>
              <a:buChar char="•"/>
            </a:pPr>
            <a:r>
              <a:rPr lang="en-IE" sz="1867" dirty="0">
                <a:solidFill>
                  <a:schemeClr val="accent3">
                    <a:lumMod val="50000"/>
                  </a:schemeClr>
                </a:solidFill>
                <a:latin typeface="Helvetica" panose="020B0604020202020204" pitchFamily="34" charset="0"/>
                <a:cs typeface="Helvetica" panose="020B0604020202020204" pitchFamily="34" charset="0"/>
              </a:rPr>
              <a:t>Debriefing Clinic</a:t>
            </a:r>
          </a:p>
          <a:p>
            <a:pPr marL="380990" indent="-380990">
              <a:lnSpc>
                <a:spcPct val="150000"/>
              </a:lnSpc>
              <a:buFont typeface="Arial" panose="020B0604020202020204" pitchFamily="34" charset="0"/>
              <a:buChar char="•"/>
            </a:pPr>
            <a:r>
              <a:rPr lang="en-IE" sz="1867" dirty="0">
                <a:solidFill>
                  <a:schemeClr val="accent3">
                    <a:lumMod val="50000"/>
                  </a:schemeClr>
                </a:solidFill>
                <a:latin typeface="Helvetica" panose="020B0604020202020204" pitchFamily="34" charset="0"/>
                <a:cs typeface="Helvetica" panose="020B0604020202020204" pitchFamily="34" charset="0"/>
              </a:rPr>
              <a:t>Women’s Specialist Physio</a:t>
            </a:r>
          </a:p>
          <a:p>
            <a:pPr>
              <a:lnSpc>
                <a:spcPct val="150000"/>
              </a:lnSpc>
            </a:pPr>
            <a:endParaRPr lang="en-IE" sz="1867" dirty="0">
              <a:solidFill>
                <a:schemeClr val="accent3">
                  <a:lumMod val="50000"/>
                </a:schemeClr>
              </a:solidFill>
              <a:latin typeface="Helvetica" panose="020B0604020202020204" pitchFamily="34" charset="0"/>
              <a:cs typeface="Helvetica" panose="020B0604020202020204" pitchFamily="34" charset="0"/>
            </a:endParaRPr>
          </a:p>
          <a:p>
            <a:pPr>
              <a:lnSpc>
                <a:spcPct val="150000"/>
              </a:lnSpc>
            </a:pPr>
            <a:r>
              <a:rPr lang="en-IE" sz="2133" b="1" dirty="0">
                <a:solidFill>
                  <a:schemeClr val="accent6">
                    <a:lumMod val="75000"/>
                  </a:schemeClr>
                </a:solidFill>
                <a:latin typeface="Helvetica"/>
                <a:cs typeface="Helvetica"/>
              </a:rPr>
              <a:t>Timing of Appointments:</a:t>
            </a:r>
          </a:p>
          <a:p>
            <a:pPr marL="380990" indent="-380990">
              <a:lnSpc>
                <a:spcPct val="150000"/>
              </a:lnSpc>
              <a:buFont typeface="Arial" panose="020B0604020202020204" pitchFamily="34" charset="0"/>
              <a:buChar char="•"/>
            </a:pPr>
            <a:r>
              <a:rPr lang="en-IE" sz="1867" dirty="0">
                <a:solidFill>
                  <a:schemeClr val="accent3">
                    <a:lumMod val="50000"/>
                  </a:schemeClr>
                </a:solidFill>
                <a:latin typeface="Helvetica" panose="020B0604020202020204" pitchFamily="34" charset="0"/>
                <a:cs typeface="Helvetica" panose="020B0604020202020204" pitchFamily="34" charset="0"/>
              </a:rPr>
              <a:t> Between 10 and 20 days (Challenges)</a:t>
            </a:r>
          </a:p>
          <a:p>
            <a:pPr marL="380990" indent="-380990">
              <a:lnSpc>
                <a:spcPct val="150000"/>
              </a:lnSpc>
              <a:buFont typeface="Arial" panose="020B0604020202020204" pitchFamily="34" charset="0"/>
              <a:buChar char="•"/>
            </a:pPr>
            <a:endParaRPr lang="en-IE" sz="1867" dirty="0">
              <a:solidFill>
                <a:schemeClr val="accent3">
                  <a:lumMod val="5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02851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38"/>
            <a:ext cx="4449252" cy="1325563"/>
          </a:xfrm>
        </p:spPr>
        <p:txBody>
          <a:bodyPr>
            <a:normAutofit/>
          </a:bodyPr>
          <a:lstStyle/>
          <a:p>
            <a:pPr algn="ctr"/>
            <a:r>
              <a:rPr lang="en-GB" sz="3200" dirty="0">
                <a:solidFill>
                  <a:schemeClr val="accent6">
                    <a:lumMod val="75000"/>
                  </a:schemeClr>
                </a:solidFill>
                <a:latin typeface="Helvetica"/>
              </a:rPr>
              <a:t>DOAC vs. LMWH</a:t>
            </a:r>
            <a:endParaRPr lang="en-IE" sz="32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3" name="Content Placeholder 14">
            <a:extLst>
              <a:ext uri="{FF2B5EF4-FFF2-40B4-BE49-F238E27FC236}">
                <a16:creationId xmlns:a16="http://schemas.microsoft.com/office/drawing/2014/main" id="{95895A18-65E1-D44D-B9AE-5152DAAAB740}"/>
              </a:ext>
            </a:extLst>
          </p:cNvPr>
          <p:cNvSpPr txBox="1">
            <a:spLocks/>
          </p:cNvSpPr>
          <p:nvPr/>
        </p:nvSpPr>
        <p:spPr>
          <a:xfrm>
            <a:off x="1255662" y="4185391"/>
            <a:ext cx="10281270" cy="2030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b="0" i="0" dirty="0">
                <a:solidFill>
                  <a:srgbClr val="212121"/>
                </a:solidFill>
                <a:effectLst/>
                <a:latin typeface="Helvetica" pitchFamily="2" charset="0"/>
              </a:rPr>
              <a:t>Compared to LMWH thromboprophylaxis, DOACs had a comparable risk of:</a:t>
            </a:r>
          </a:p>
          <a:p>
            <a:endParaRPr lang="en-IE" sz="2400" b="0" i="0" dirty="0">
              <a:solidFill>
                <a:srgbClr val="212121"/>
              </a:solidFill>
              <a:effectLst/>
              <a:latin typeface="Helvetica" pitchFamily="2" charset="0"/>
            </a:endParaRPr>
          </a:p>
          <a:p>
            <a:pPr lvl="1"/>
            <a:r>
              <a:rPr lang="en-IE" sz="1600" b="0" i="0" dirty="0">
                <a:solidFill>
                  <a:srgbClr val="212121"/>
                </a:solidFill>
                <a:effectLst/>
                <a:latin typeface="Helvetica" pitchFamily="2" charset="0"/>
              </a:rPr>
              <a:t>VTE (RR:0.69[95% CI:0.46-1.02], I</a:t>
            </a:r>
            <a:r>
              <a:rPr lang="en-IE" sz="1600" b="0" i="0" baseline="30000" dirty="0">
                <a:solidFill>
                  <a:srgbClr val="212121"/>
                </a:solidFill>
                <a:effectLst/>
                <a:latin typeface="Helvetica" pitchFamily="2" charset="0"/>
              </a:rPr>
              <a:t>2</a:t>
            </a:r>
            <a:r>
              <a:rPr lang="en-IE" sz="1600" b="0" i="0" dirty="0">
                <a:solidFill>
                  <a:srgbClr val="212121"/>
                </a:solidFill>
                <a:effectLst/>
                <a:latin typeface="Helvetica" pitchFamily="2" charset="0"/>
              </a:rPr>
              <a:t> = 0%), </a:t>
            </a:r>
          </a:p>
          <a:p>
            <a:pPr lvl="1"/>
            <a:r>
              <a:rPr lang="en-IE" sz="1600" dirty="0">
                <a:solidFill>
                  <a:srgbClr val="212121"/>
                </a:solidFill>
                <a:latin typeface="Helvetica" pitchFamily="2" charset="0"/>
              </a:rPr>
              <a:t>M</a:t>
            </a:r>
            <a:r>
              <a:rPr lang="en-IE" sz="1600" b="0" i="0" dirty="0">
                <a:solidFill>
                  <a:srgbClr val="212121"/>
                </a:solidFill>
                <a:effectLst/>
                <a:latin typeface="Helvetica" pitchFamily="2" charset="0"/>
              </a:rPr>
              <a:t>ajor bleeding (RR:1.55 [95% CI:0.82-2.93], I</a:t>
            </a:r>
            <a:r>
              <a:rPr lang="en-IE" sz="1600" b="0" i="0" baseline="30000" dirty="0">
                <a:solidFill>
                  <a:srgbClr val="212121"/>
                </a:solidFill>
                <a:effectLst/>
                <a:latin typeface="Helvetica" pitchFamily="2" charset="0"/>
              </a:rPr>
              <a:t>2</a:t>
            </a:r>
            <a:r>
              <a:rPr lang="en-IE" sz="1600" b="0" i="0" dirty="0">
                <a:solidFill>
                  <a:srgbClr val="212121"/>
                </a:solidFill>
                <a:effectLst/>
                <a:latin typeface="Helvetica" pitchFamily="2" charset="0"/>
              </a:rPr>
              <a:t> = 2%), and </a:t>
            </a:r>
          </a:p>
          <a:p>
            <a:pPr lvl="1"/>
            <a:r>
              <a:rPr lang="en-IE" sz="1600" b="0" i="0" dirty="0">
                <a:solidFill>
                  <a:srgbClr val="212121"/>
                </a:solidFill>
                <a:effectLst/>
                <a:latin typeface="Helvetica" pitchFamily="2" charset="0"/>
              </a:rPr>
              <a:t>CRNMB (RR, 0.89 [95% CI, 0.4-1.98], I</a:t>
            </a:r>
            <a:r>
              <a:rPr lang="en-IE" sz="1600" b="0" i="0" baseline="30000" dirty="0">
                <a:solidFill>
                  <a:srgbClr val="212121"/>
                </a:solidFill>
                <a:effectLst/>
                <a:latin typeface="Helvetica" pitchFamily="2" charset="0"/>
              </a:rPr>
              <a:t>2</a:t>
            </a:r>
            <a:r>
              <a:rPr lang="en-IE" sz="1600" b="0" i="0" dirty="0">
                <a:solidFill>
                  <a:srgbClr val="212121"/>
                </a:solidFill>
                <a:effectLst/>
                <a:latin typeface="Helvetica" pitchFamily="2" charset="0"/>
              </a:rPr>
              <a:t> = 31%) during the 30-day postoperative period. </a:t>
            </a:r>
            <a:endParaRPr lang="en-IE" sz="1600" dirty="0">
              <a:latin typeface="Helvetica" pitchFamily="2" charset="0"/>
            </a:endParaRPr>
          </a:p>
        </p:txBody>
      </p:sp>
      <p:pic>
        <p:nvPicPr>
          <p:cNvPr id="9" name="Picture 8" descr="A screenshot of a chat&#10;&#10;Description automatically generated">
            <a:extLst>
              <a:ext uri="{FF2B5EF4-FFF2-40B4-BE49-F238E27FC236}">
                <a16:creationId xmlns:a16="http://schemas.microsoft.com/office/drawing/2014/main" id="{3BCFE6CC-3134-CB47-8908-03934E63A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049" y="1032271"/>
            <a:ext cx="7554876" cy="2703621"/>
          </a:xfrm>
          <a:prstGeom prst="rect">
            <a:avLst/>
          </a:prstGeom>
        </p:spPr>
      </p:pic>
      <p:pic>
        <p:nvPicPr>
          <p:cNvPr id="5" name="Picture 4" descr="A green letter with a black background&#10;&#10;Description automatically generated">
            <a:extLst>
              <a:ext uri="{FF2B5EF4-FFF2-40B4-BE49-F238E27FC236}">
                <a16:creationId xmlns:a16="http://schemas.microsoft.com/office/drawing/2014/main" id="{80843C37-A7DB-29EF-8976-62D1F8F158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3761418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12" name="Picture 11">
            <a:extLst>
              <a:ext uri="{FF2B5EF4-FFF2-40B4-BE49-F238E27FC236}">
                <a16:creationId xmlns:a16="http://schemas.microsoft.com/office/drawing/2014/main" id="{1BE81E4A-A697-DA4E-8ADA-8E3A47AFE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048" y="210133"/>
            <a:ext cx="6248220" cy="6437733"/>
          </a:xfrm>
          <a:prstGeom prst="rect">
            <a:avLst/>
          </a:prstGeom>
        </p:spPr>
      </p:pic>
      <p:sp>
        <p:nvSpPr>
          <p:cNvPr id="8" name="Content Placeholder 14">
            <a:extLst>
              <a:ext uri="{FF2B5EF4-FFF2-40B4-BE49-F238E27FC236}">
                <a16:creationId xmlns:a16="http://schemas.microsoft.com/office/drawing/2014/main" id="{76DB82E2-A48B-E242-9CB0-0A898A76A2BC}"/>
              </a:ext>
            </a:extLst>
          </p:cNvPr>
          <p:cNvSpPr>
            <a:spLocks noGrp="1"/>
          </p:cNvSpPr>
          <p:nvPr>
            <p:ph sz="half" idx="1"/>
          </p:nvPr>
        </p:nvSpPr>
        <p:spPr>
          <a:xfrm>
            <a:off x="456812" y="1582616"/>
            <a:ext cx="2638080" cy="3853026"/>
          </a:xfrm>
        </p:spPr>
        <p:txBody>
          <a:bodyPr>
            <a:normAutofit/>
          </a:bodyPr>
          <a:lstStyle/>
          <a:p>
            <a:pPr marL="0" indent="0">
              <a:buClr>
                <a:schemeClr val="accent6">
                  <a:lumMod val="75000"/>
                </a:schemeClr>
              </a:buClr>
              <a:buNone/>
            </a:pPr>
            <a:r>
              <a:rPr lang="en-IE" sz="2400" b="1" dirty="0">
                <a:solidFill>
                  <a:schemeClr val="accent6">
                    <a:lumMod val="75000"/>
                  </a:schemeClr>
                </a:solidFill>
                <a:latin typeface="Helvetica" panose="020B0604020202020204" pitchFamily="34" charset="0"/>
                <a:cs typeface="Helvetica" panose="020B0604020202020204" pitchFamily="34" charset="0"/>
              </a:rPr>
              <a:t>September 2023</a:t>
            </a:r>
          </a:p>
          <a:p>
            <a:pPr>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Apixaban 2.5mg, BID, 28 days in total</a:t>
            </a:r>
          </a:p>
        </p:txBody>
      </p:sp>
      <p:pic>
        <p:nvPicPr>
          <p:cNvPr id="2" name="Picture 1" descr="A green letter with a black background&#10;&#10;Description automatically generated">
            <a:extLst>
              <a:ext uri="{FF2B5EF4-FFF2-40B4-BE49-F238E27FC236}">
                <a16:creationId xmlns:a16="http://schemas.microsoft.com/office/drawing/2014/main" id="{9000E253-7C7E-DE83-5D20-6244E4EEA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2494301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5" name="Picture 4">
            <a:extLst>
              <a:ext uri="{FF2B5EF4-FFF2-40B4-BE49-F238E27FC236}">
                <a16:creationId xmlns:a16="http://schemas.microsoft.com/office/drawing/2014/main" id="{32ED0715-E97D-634D-B178-759625C3AFF7}"/>
              </a:ext>
            </a:extLst>
          </p:cNvPr>
          <p:cNvPicPr>
            <a:picLocks noChangeAspect="1"/>
          </p:cNvPicPr>
          <p:nvPr/>
        </p:nvPicPr>
        <p:blipFill>
          <a:blip r:embed="rId4"/>
          <a:stretch>
            <a:fillRect/>
          </a:stretch>
        </p:blipFill>
        <p:spPr>
          <a:xfrm>
            <a:off x="3894328" y="81817"/>
            <a:ext cx="4486276" cy="6694365"/>
          </a:xfrm>
          <a:prstGeom prst="rect">
            <a:avLst/>
          </a:prstGeom>
        </p:spPr>
      </p:pic>
      <p:pic>
        <p:nvPicPr>
          <p:cNvPr id="2" name="Picture 1" descr="A green letter with a black background&#10;&#10;Description automatically generated">
            <a:extLst>
              <a:ext uri="{FF2B5EF4-FFF2-40B4-BE49-F238E27FC236}">
                <a16:creationId xmlns:a16="http://schemas.microsoft.com/office/drawing/2014/main" id="{7B72CDF0-F06C-C3D0-5F9A-FA05422CB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3222583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95" y="158174"/>
            <a:ext cx="10106957" cy="1325563"/>
          </a:xfrm>
        </p:spPr>
        <p:txBody>
          <a:bodyPr>
            <a:normAutofit/>
          </a:bodyPr>
          <a:lstStyle/>
          <a:p>
            <a:r>
              <a:rPr lang="en-GB" sz="3200" dirty="0">
                <a:solidFill>
                  <a:schemeClr val="accent6">
                    <a:lumMod val="75000"/>
                  </a:schemeClr>
                </a:solidFill>
                <a:latin typeface="Helvetica"/>
              </a:rPr>
              <a:t>Apixaban postoperative VTE prophylaxis for Gynaecologic Oncology patients at CUMH</a:t>
            </a:r>
            <a:endParaRPr lang="en-IE" sz="3200" dirty="0">
              <a:solidFill>
                <a:schemeClr val="accent6">
                  <a:lumMod val="75000"/>
                </a:schemeClr>
              </a:solidFill>
            </a:endParaRPr>
          </a:p>
        </p:txBody>
      </p:sp>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15" name="Content Placeholder 14">
            <a:extLst>
              <a:ext uri="{FF2B5EF4-FFF2-40B4-BE49-F238E27FC236}">
                <a16:creationId xmlns:a16="http://schemas.microsoft.com/office/drawing/2014/main" id="{01B18CB7-C474-76A3-33F0-6B83878E0BA3}"/>
              </a:ext>
            </a:extLst>
          </p:cNvPr>
          <p:cNvSpPr>
            <a:spLocks noGrp="1"/>
          </p:cNvSpPr>
          <p:nvPr>
            <p:ph sz="half" idx="1"/>
          </p:nvPr>
        </p:nvSpPr>
        <p:spPr>
          <a:xfrm>
            <a:off x="768039" y="2133202"/>
            <a:ext cx="10270594" cy="3853026"/>
          </a:xfrm>
        </p:spPr>
        <p:txBody>
          <a:bodyPr>
            <a:normAutofit/>
          </a:bodyPr>
          <a:lstStyle/>
          <a:p>
            <a:pPr marL="0" indent="0">
              <a:buClr>
                <a:schemeClr val="accent6">
                  <a:lumMod val="75000"/>
                </a:schemeClr>
              </a:buClr>
              <a:buNone/>
            </a:pPr>
            <a:r>
              <a:rPr lang="en-IE" b="1" dirty="0">
                <a:solidFill>
                  <a:schemeClr val="accent6">
                    <a:lumMod val="75000"/>
                  </a:schemeClr>
                </a:solidFill>
                <a:latin typeface="Helvetica" panose="020B0604020202020204" pitchFamily="34" charset="0"/>
                <a:cs typeface="Helvetica" panose="020B0604020202020204" pitchFamily="34" charset="0"/>
              </a:rPr>
              <a:t>September 2023</a:t>
            </a:r>
          </a:p>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29 patients discharged home on apixaban prophylaxis so far</a:t>
            </a:r>
          </a:p>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2 readmissions with hematoma, no VTE</a:t>
            </a:r>
          </a:p>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Post apixaban survey – high adherence and satisfaction rate</a:t>
            </a:r>
          </a:p>
        </p:txBody>
      </p:sp>
      <p:sp>
        <p:nvSpPr>
          <p:cNvPr id="5" name="Rectangle 1">
            <a:extLst>
              <a:ext uri="{FF2B5EF4-FFF2-40B4-BE49-F238E27FC236}">
                <a16:creationId xmlns:a16="http://schemas.microsoft.com/office/drawing/2014/main" id="{5890F9FD-0F36-A144-A4E1-2D7E44D1AAF8}"/>
              </a:ext>
            </a:extLst>
          </p:cNvPr>
          <p:cNvSpPr>
            <a:spLocks noChangeArrowheads="1"/>
          </p:cNvSpPr>
          <p:nvPr/>
        </p:nvSpPr>
        <p:spPr bwMode="auto">
          <a:xfrm>
            <a:off x="838200" y="3727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Helvetica" pitchFamily="2"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descr="A green letter with a black background&#10;&#10;Description automatically generated">
            <a:extLst>
              <a:ext uri="{FF2B5EF4-FFF2-40B4-BE49-F238E27FC236}">
                <a16:creationId xmlns:a16="http://schemas.microsoft.com/office/drawing/2014/main" id="{FC8541D9-0648-7773-3CEB-D46F9B727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80" y="6215455"/>
            <a:ext cx="555718" cy="461529"/>
          </a:xfrm>
          <a:prstGeom prst="rect">
            <a:avLst/>
          </a:prstGeom>
        </p:spPr>
      </p:pic>
    </p:spTree>
    <p:extLst>
      <p:ext uri="{BB962C8B-B14F-4D97-AF65-F5344CB8AC3E}">
        <p14:creationId xmlns:p14="http://schemas.microsoft.com/office/powerpoint/2010/main" val="1123011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0050" y="2714296"/>
            <a:ext cx="3454700" cy="1429407"/>
          </a:xfrm>
          <a:prstGeom prst="rect">
            <a:avLst/>
          </a:prstGeom>
        </p:spPr>
      </p:pic>
      <p:pic>
        <p:nvPicPr>
          <p:cNvPr id="5" name="Picture 4"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6" name="Picture 5" descr="A close-up of a logo&#10;&#10;Description automatically generated with low confidence">
            <a:extLst>
              <a:ext uri="{FF2B5EF4-FFF2-40B4-BE49-F238E27FC236}">
                <a16:creationId xmlns:a16="http://schemas.microsoft.com/office/drawing/2014/main" id="{359C3D13-B361-8DA7-37FE-D3DC4CF52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571" y="116593"/>
            <a:ext cx="3351264" cy="1183290"/>
          </a:xfrm>
          <a:prstGeom prst="rect">
            <a:avLst/>
          </a:prstGeom>
        </p:spPr>
      </p:pic>
    </p:spTree>
    <p:extLst>
      <p:ext uri="{BB962C8B-B14F-4D97-AF65-F5344CB8AC3E}">
        <p14:creationId xmlns:p14="http://schemas.microsoft.com/office/powerpoint/2010/main" val="17147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reland South powerpoint_wide scr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6687"/>
          </a:xfrm>
          <a:prstGeom prst="rect">
            <a:avLst/>
          </a:prstGeom>
        </p:spPr>
      </p:pic>
      <p:sp>
        <p:nvSpPr>
          <p:cNvPr id="10" name="TextBox 9"/>
          <p:cNvSpPr txBox="1"/>
          <p:nvPr/>
        </p:nvSpPr>
        <p:spPr>
          <a:xfrm>
            <a:off x="1650317" y="4297207"/>
            <a:ext cx="8550704" cy="1467005"/>
          </a:xfrm>
          <a:prstGeom prst="rect">
            <a:avLst/>
          </a:prstGeom>
          <a:noFill/>
        </p:spPr>
        <p:txBody>
          <a:bodyPr wrap="square" rtlCol="0">
            <a:spAutoFit/>
          </a:bodyPr>
          <a:lstStyle/>
          <a:p>
            <a:pPr algn="ctr"/>
            <a:r>
              <a:rPr lang="en-GB" sz="3200" dirty="0">
                <a:solidFill>
                  <a:srgbClr val="5DA34F"/>
                </a:solidFill>
                <a:latin typeface="Helvetica"/>
                <a:cs typeface="Helvetica"/>
              </a:rPr>
              <a:t>Complex Menopause</a:t>
            </a:r>
          </a:p>
          <a:p>
            <a:pPr algn="ctr"/>
            <a:endParaRPr lang="en-GB" sz="2000" dirty="0">
              <a:solidFill>
                <a:srgbClr val="5DA34F"/>
              </a:solidFill>
              <a:latin typeface="Helvetica"/>
              <a:cs typeface="Helvetica"/>
            </a:endParaRPr>
          </a:p>
          <a:p>
            <a:pPr algn="ctr"/>
            <a:r>
              <a:rPr lang="en-GB" sz="2400" dirty="0"/>
              <a:t>Dr. Brenda Moran, Dr. Karen </a:t>
            </a:r>
            <a:r>
              <a:rPr lang="en-GB" sz="2400" dirty="0" err="1"/>
              <a:t>Soffe</a:t>
            </a:r>
            <a:r>
              <a:rPr lang="en-GB" sz="2400" dirty="0"/>
              <a:t>, CNM 2 Rachel Guerin</a:t>
            </a:r>
          </a:p>
          <a:p>
            <a:pPr algn="ctr"/>
            <a:endParaRPr lang="en-US" sz="1333" dirty="0">
              <a:solidFill>
                <a:srgbClr val="5DA34F"/>
              </a:solidFill>
              <a:latin typeface="Helvetica"/>
              <a:cs typeface="Helvetica"/>
            </a:endParaRPr>
          </a:p>
        </p:txBody>
      </p:sp>
    </p:spTree>
    <p:extLst>
      <p:ext uri="{BB962C8B-B14F-4D97-AF65-F5344CB8AC3E}">
        <p14:creationId xmlns:p14="http://schemas.microsoft.com/office/powerpoint/2010/main" val="25931055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480A-824C-3469-9224-4AB41445CED3}"/>
              </a:ext>
            </a:extLst>
          </p:cNvPr>
          <p:cNvSpPr>
            <a:spLocks noGrp="1"/>
          </p:cNvSpPr>
          <p:nvPr>
            <p:ph type="title"/>
          </p:nvPr>
        </p:nvSpPr>
        <p:spPr>
          <a:xfrm>
            <a:off x="343519" y="313036"/>
            <a:ext cx="6002110" cy="775504"/>
          </a:xfrm>
        </p:spPr>
        <p:txBody>
          <a:bodyPr>
            <a:normAutofit/>
          </a:bodyPr>
          <a:lstStyle/>
          <a:p>
            <a:r>
              <a:rPr lang="en-GB" sz="3200" b="1" dirty="0">
                <a:solidFill>
                  <a:schemeClr val="accent6">
                    <a:lumMod val="75000"/>
                  </a:schemeClr>
                </a:solidFill>
                <a:latin typeface="Helvetica" panose="020B0604020202020204" pitchFamily="34" charset="0"/>
                <a:cs typeface="Helvetica" panose="020B0604020202020204" pitchFamily="34" charset="0"/>
              </a:rPr>
              <a:t>Background</a:t>
            </a:r>
          </a:p>
        </p:txBody>
      </p:sp>
      <p:sp>
        <p:nvSpPr>
          <p:cNvPr id="3" name="Content Placeholder 2">
            <a:extLst>
              <a:ext uri="{FF2B5EF4-FFF2-40B4-BE49-F238E27FC236}">
                <a16:creationId xmlns:a16="http://schemas.microsoft.com/office/drawing/2014/main" id="{F43A47F5-4BC5-E386-891D-DEB8A561B263}"/>
              </a:ext>
            </a:extLst>
          </p:cNvPr>
          <p:cNvSpPr>
            <a:spLocks noGrp="1"/>
          </p:cNvSpPr>
          <p:nvPr>
            <p:ph idx="1"/>
          </p:nvPr>
        </p:nvSpPr>
        <p:spPr>
          <a:xfrm>
            <a:off x="836679" y="1458410"/>
            <a:ext cx="6976231" cy="5086081"/>
          </a:xfrm>
        </p:spPr>
        <p:txBody>
          <a:bodyPr>
            <a:normAutofit/>
          </a:bodyPr>
          <a:lstStyle/>
          <a:p>
            <a:pPr marL="0" indent="0">
              <a:buNone/>
            </a:pPr>
            <a:r>
              <a:rPr lang="en-GB" sz="2000" b="1" dirty="0">
                <a:latin typeface="Helvetica" panose="020B0604020202020204" pitchFamily="34" charset="0"/>
                <a:cs typeface="Helvetica" panose="020B0604020202020204" pitchFamily="34" charset="0"/>
              </a:rPr>
              <a:t>Women’s Health Taskforce </a:t>
            </a:r>
            <a:r>
              <a:rPr lang="en-GB" sz="2000" dirty="0">
                <a:latin typeface="Helvetica" panose="020B0604020202020204" pitchFamily="34" charset="0"/>
                <a:cs typeface="Helvetica" panose="020B0604020202020204" pitchFamily="34" charset="0"/>
              </a:rPr>
              <a:t>est. 2019</a:t>
            </a:r>
          </a:p>
          <a:p>
            <a:pPr marL="0" indent="0" algn="ctr">
              <a:buNone/>
            </a:pPr>
            <a:r>
              <a:rPr lang="en-GB" sz="2000" b="1" dirty="0">
                <a:solidFill>
                  <a:schemeClr val="accent6">
                    <a:lumMod val="75000"/>
                  </a:schemeClr>
                </a:solidFill>
                <a:latin typeface="Helvetica" panose="020B0604020202020204" pitchFamily="34" charset="0"/>
                <a:ea typeface="Calibri" panose="020F0502020204030204" pitchFamily="34" charset="0"/>
                <a:cs typeface="Helvetica" panose="020B0604020202020204" pitchFamily="34" charset="0"/>
              </a:rPr>
              <a:t>↓</a:t>
            </a:r>
            <a:endParaRPr lang="en-GB" sz="2000" b="1" dirty="0">
              <a:solidFill>
                <a:schemeClr val="accent6">
                  <a:lumMod val="75000"/>
                </a:schemeClr>
              </a:solidFill>
              <a:latin typeface="Helvetica" panose="020B0604020202020204" pitchFamily="34" charset="0"/>
              <a:cs typeface="Helvetica" panose="020B0604020202020204" pitchFamily="34" charset="0"/>
            </a:endParaRPr>
          </a:p>
          <a:p>
            <a:pPr marL="0" indent="0">
              <a:buNone/>
            </a:pPr>
            <a:r>
              <a:rPr lang="en-GB" sz="2000" dirty="0">
                <a:latin typeface="Helvetica" panose="020B0604020202020204" pitchFamily="34" charset="0"/>
                <a:cs typeface="Helvetica" panose="020B0604020202020204" pitchFamily="34" charset="0"/>
              </a:rPr>
              <a:t>Recognition that </a:t>
            </a:r>
            <a:r>
              <a:rPr lang="en-GB" sz="2000" b="1" dirty="0">
                <a:latin typeface="Helvetica" panose="020B0604020202020204" pitchFamily="34" charset="0"/>
                <a:cs typeface="Helvetica" panose="020B0604020202020204" pitchFamily="34" charset="0"/>
              </a:rPr>
              <a:t>better access to menopause care </a:t>
            </a:r>
            <a:r>
              <a:rPr lang="en-GB" sz="2000" dirty="0">
                <a:latin typeface="Helvetica" panose="020B0604020202020204" pitchFamily="34" charset="0"/>
                <a:cs typeface="Helvetica" panose="020B0604020202020204" pitchFamily="34" charset="0"/>
              </a:rPr>
              <a:t>and supports were required</a:t>
            </a:r>
          </a:p>
          <a:p>
            <a:pPr marL="0" indent="0" algn="ctr">
              <a:buNone/>
            </a:pPr>
            <a:r>
              <a:rPr lang="en-GB" sz="2000" b="1" dirty="0">
                <a:solidFill>
                  <a:schemeClr val="accent6">
                    <a:lumMod val="75000"/>
                  </a:schemeClr>
                </a:solidFill>
                <a:latin typeface="Helvetica" panose="020B0604020202020204" pitchFamily="34" charset="0"/>
                <a:ea typeface="Calibri" panose="020F0502020204030204" pitchFamily="34" charset="0"/>
                <a:cs typeface="Helvetica" panose="020B0604020202020204" pitchFamily="34" charset="0"/>
              </a:rPr>
              <a:t>↓</a:t>
            </a:r>
          </a:p>
          <a:p>
            <a:pPr marL="0" indent="0">
              <a:buNone/>
            </a:pPr>
            <a:r>
              <a:rPr lang="en-GB" sz="2000" b="1" dirty="0">
                <a:latin typeface="Helvetica" panose="020B0604020202020204" pitchFamily="34" charset="0"/>
                <a:cs typeface="Helvetica" panose="020B0604020202020204" pitchFamily="34" charset="0"/>
              </a:rPr>
              <a:t>Women’s Health Action Plan 2022-2023</a:t>
            </a:r>
          </a:p>
          <a:p>
            <a:pPr marL="457200" lvl="1" indent="0">
              <a:buNone/>
            </a:pPr>
            <a:r>
              <a:rPr lang="en-GB" sz="2000" dirty="0">
                <a:latin typeface="Helvetica" panose="020B0604020202020204" pitchFamily="34" charset="0"/>
                <a:cs typeface="Helvetica" panose="020B0604020202020204" pitchFamily="34" charset="0"/>
              </a:rPr>
              <a:t>Action 4B: Changing the approach to menopause care to ↑ public supports to women before, during &amp; after menopause</a:t>
            </a:r>
            <a:endParaRPr lang="en-GB" sz="2000" b="1" dirty="0">
              <a:solidFill>
                <a:srgbClr val="FF0000"/>
              </a:solidFill>
              <a:latin typeface="Helvetica" panose="020B0604020202020204" pitchFamily="34" charset="0"/>
              <a:ea typeface="Calibri" panose="020F0502020204030204" pitchFamily="34" charset="0"/>
              <a:cs typeface="Helvetica" panose="020B0604020202020204" pitchFamily="34" charset="0"/>
            </a:endParaRPr>
          </a:p>
          <a:p>
            <a:pPr marL="0" indent="0" algn="ctr">
              <a:buNone/>
            </a:pPr>
            <a:r>
              <a:rPr lang="en-GB" sz="2000" b="1" dirty="0">
                <a:solidFill>
                  <a:schemeClr val="accent6">
                    <a:lumMod val="75000"/>
                  </a:schemeClr>
                </a:solidFill>
                <a:latin typeface="Helvetica" panose="020B0604020202020204" pitchFamily="34" charset="0"/>
                <a:ea typeface="Calibri" panose="020F0502020204030204" pitchFamily="34" charset="0"/>
                <a:cs typeface="Helvetica" panose="020B0604020202020204" pitchFamily="34" charset="0"/>
              </a:rPr>
              <a:t>↓</a:t>
            </a:r>
            <a:endParaRPr lang="en-GB" sz="2000" dirty="0">
              <a:solidFill>
                <a:schemeClr val="accent6">
                  <a:lumMod val="75000"/>
                </a:schemeClr>
              </a:solidFill>
              <a:latin typeface="Helvetica" panose="020B0604020202020204" pitchFamily="34" charset="0"/>
              <a:cs typeface="Helvetica" panose="020B0604020202020204" pitchFamily="34" charset="0"/>
            </a:endParaRPr>
          </a:p>
          <a:p>
            <a:pPr marL="0" indent="0">
              <a:buNone/>
            </a:pPr>
            <a:r>
              <a:rPr lang="en-GB" sz="2000" dirty="0">
                <a:latin typeface="Helvetica" panose="020B0604020202020204" pitchFamily="34" charset="0"/>
                <a:cs typeface="Helvetica" panose="020B0604020202020204" pitchFamily="34" charset="0"/>
              </a:rPr>
              <a:t>Ring fenced money for </a:t>
            </a:r>
            <a:r>
              <a:rPr lang="en-GB" sz="2000" b="1" dirty="0">
                <a:latin typeface="Helvetica" panose="020B0604020202020204" pitchFamily="34" charset="0"/>
                <a:cs typeface="Helvetica" panose="020B0604020202020204" pitchFamily="34" charset="0"/>
              </a:rPr>
              <a:t>Specialist Menopause Clinics</a:t>
            </a:r>
          </a:p>
          <a:p>
            <a:pPr marL="0" indent="0">
              <a:buNone/>
            </a:pPr>
            <a:r>
              <a:rPr lang="en-GB" sz="2000" b="1" dirty="0">
                <a:latin typeface="Helvetica" panose="020B0604020202020204" pitchFamily="34" charset="0"/>
                <a:cs typeface="Helvetica" panose="020B0604020202020204" pitchFamily="34" charset="0"/>
              </a:rPr>
              <a:t>			</a:t>
            </a:r>
            <a:r>
              <a:rPr lang="en-GB" sz="2000" b="1" dirty="0">
                <a:solidFill>
                  <a:schemeClr val="accent6">
                    <a:lumMod val="75000"/>
                  </a:schemeClr>
                </a:solidFill>
                <a:latin typeface="Helvetica" panose="020B0604020202020204" pitchFamily="34" charset="0"/>
                <a:cs typeface="Helvetica" panose="020B0604020202020204" pitchFamily="34" charset="0"/>
              </a:rPr>
              <a:t>        </a:t>
            </a:r>
            <a:r>
              <a:rPr lang="en-GB" sz="2000" b="1" dirty="0">
                <a:solidFill>
                  <a:schemeClr val="accent6">
                    <a:lumMod val="75000"/>
                  </a:schemeClr>
                </a:solidFill>
                <a:latin typeface="Helvetica" panose="020B0604020202020204" pitchFamily="34" charset="0"/>
                <a:ea typeface="Calibri" panose="020F0502020204030204" pitchFamily="34" charset="0"/>
                <a:cs typeface="Helvetica" panose="020B0604020202020204" pitchFamily="34" charset="0"/>
              </a:rPr>
              <a:t>↓</a:t>
            </a:r>
          </a:p>
          <a:p>
            <a:pPr marL="0" indent="0">
              <a:buNone/>
            </a:pPr>
            <a:r>
              <a:rPr lang="en-GB" sz="2000" dirty="0">
                <a:latin typeface="Helvetica" panose="020B0604020202020204" pitchFamily="34" charset="0"/>
                <a:ea typeface="Calibri" panose="020F0502020204030204" pitchFamily="34" charset="0"/>
                <a:cs typeface="Helvetica" panose="020B0604020202020204" pitchFamily="34" charset="0"/>
              </a:rPr>
              <a:t>Funded by</a:t>
            </a:r>
            <a:r>
              <a:rPr lang="en-GB" sz="2000" b="1" dirty="0">
                <a:latin typeface="Helvetica" panose="020B0604020202020204" pitchFamily="34" charset="0"/>
                <a:ea typeface="Calibri" panose="020F0502020204030204" pitchFamily="34" charset="0"/>
                <a:cs typeface="Helvetica" panose="020B0604020202020204" pitchFamily="34" charset="0"/>
              </a:rPr>
              <a:t> NWIHP</a:t>
            </a:r>
            <a:endParaRPr lang="en-GB" sz="2000" dirty="0">
              <a:latin typeface="Helvetica" panose="020B0604020202020204" pitchFamily="34" charset="0"/>
              <a:cs typeface="Helvetica" panose="020B0604020202020204" pitchFamily="34" charset="0"/>
            </a:endParaRPr>
          </a:p>
          <a:p>
            <a:pPr marL="0" indent="0">
              <a:buNone/>
            </a:pPr>
            <a:endParaRPr lang="en-GB" sz="2000" b="1" dirty="0">
              <a:latin typeface="Times New Roman" panose="02020603050405020304" pitchFamily="18" charset="0"/>
              <a:cs typeface="Times New Roman" panose="02020603050405020304" pitchFamily="18" charset="0"/>
            </a:endParaRPr>
          </a:p>
        </p:txBody>
      </p:sp>
      <p:pic>
        <p:nvPicPr>
          <p:cNvPr id="7" name="Picture 6" descr="A blue and pink cover with text&#10;&#10;Description automatically generated">
            <a:extLst>
              <a:ext uri="{FF2B5EF4-FFF2-40B4-BE49-F238E27FC236}">
                <a16:creationId xmlns:a16="http://schemas.microsoft.com/office/drawing/2014/main" id="{DE81188B-5B39-C644-573F-82269FC68A51}"/>
              </a:ext>
            </a:extLst>
          </p:cNvPr>
          <p:cNvPicPr>
            <a:picLocks noChangeAspect="1"/>
          </p:cNvPicPr>
          <p:nvPr/>
        </p:nvPicPr>
        <p:blipFill rotWithShape="1">
          <a:blip r:embed="rId3">
            <a:extLst>
              <a:ext uri="{28A0092B-C50C-407E-A947-70E740481C1C}">
                <a14:useLocalDpi xmlns:a14="http://schemas.microsoft.com/office/drawing/2010/main" val="0"/>
              </a:ext>
            </a:extLst>
          </a:blip>
          <a:srcRect r="3" b="1787"/>
          <a:stretch/>
        </p:blipFill>
        <p:spPr>
          <a:xfrm>
            <a:off x="7546694" y="10"/>
            <a:ext cx="4645306" cy="6857990"/>
          </a:xfrm>
          <a:prstGeom prst="rect">
            <a:avLst/>
          </a:prstGeom>
          <a:effectLst/>
        </p:spPr>
      </p:pic>
      <p:sp>
        <p:nvSpPr>
          <p:cNvPr id="4" name="Footer Placeholder 3">
            <a:extLst>
              <a:ext uri="{FF2B5EF4-FFF2-40B4-BE49-F238E27FC236}">
                <a16:creationId xmlns:a16="http://schemas.microsoft.com/office/drawing/2014/main" id="{D4BA0D1B-549D-136C-D40D-158836830F0B}"/>
              </a:ext>
            </a:extLst>
          </p:cNvPr>
          <p:cNvSpPr>
            <a:spLocks noGrp="1"/>
          </p:cNvSpPr>
          <p:nvPr>
            <p:ph type="ftr" sz="quarter" idx="11"/>
          </p:nvPr>
        </p:nvSpPr>
        <p:spPr>
          <a:xfrm>
            <a:off x="1177170" y="6429737"/>
            <a:ext cx="5849932" cy="291738"/>
          </a:xfrm>
        </p:spPr>
        <p:txBody>
          <a:bodyPr/>
          <a:lstStyle/>
          <a:p>
            <a:r>
              <a:rPr lang="en-GB" b="1" dirty="0"/>
              <a:t>https://www.gov.ie/en/publication/232af-womens-health-action-</a:t>
            </a:r>
          </a:p>
          <a:p>
            <a:r>
              <a:rPr lang="en-GB" b="1" dirty="0"/>
              <a:t>plan-2022-2023/</a:t>
            </a:r>
          </a:p>
        </p:txBody>
      </p:sp>
    </p:spTree>
    <p:extLst>
      <p:ext uri="{BB962C8B-B14F-4D97-AF65-F5344CB8AC3E}">
        <p14:creationId xmlns:p14="http://schemas.microsoft.com/office/powerpoint/2010/main" val="1433573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29727" y="1992954"/>
            <a:ext cx="11480515" cy="4351338"/>
          </a:xfrm>
        </p:spPr>
        <p:txBody>
          <a:bodyPr>
            <a:normAutofit/>
          </a:bodyPr>
          <a:lstStyle/>
          <a:p>
            <a:pPr algn="just">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Located in the Lee clinic, Lee Road, 1</a:t>
            </a:r>
            <a:r>
              <a:rPr lang="en-IE" sz="2400" baseline="30000" dirty="0">
                <a:latin typeface="Helvetica" panose="020B0604020202020204" pitchFamily="34" charset="0"/>
                <a:cs typeface="Helvetica" panose="020B0604020202020204" pitchFamily="34" charset="0"/>
              </a:rPr>
              <a:t>st</a:t>
            </a:r>
            <a:r>
              <a:rPr lang="en-IE" sz="2400" dirty="0">
                <a:latin typeface="Helvetica" panose="020B0604020202020204" pitchFamily="34" charset="0"/>
                <a:cs typeface="Helvetica" panose="020B0604020202020204" pitchFamily="34" charset="0"/>
              </a:rPr>
              <a:t> Floor (Suite 11, Block 2)</a:t>
            </a:r>
          </a:p>
          <a:p>
            <a:pPr algn="just">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GP led service  (BMS </a:t>
            </a:r>
            <a:r>
              <a:rPr lang="en-IE" sz="2400" dirty="0" err="1">
                <a:latin typeface="Helvetica" panose="020B0604020202020204" pitchFamily="34" charset="0"/>
                <a:cs typeface="Helvetica" panose="020B0604020202020204" pitchFamily="34" charset="0"/>
              </a:rPr>
              <a:t>Accred</a:t>
            </a:r>
            <a:r>
              <a:rPr lang="en-IE" sz="2400" dirty="0">
                <a:latin typeface="Helvetica" panose="020B0604020202020204" pitchFamily="34" charset="0"/>
                <a:cs typeface="Helvetica" panose="020B0604020202020204" pitchFamily="34" charset="0"/>
              </a:rPr>
              <a:t>. menopause specialists)– 6 hrs/wk.</a:t>
            </a:r>
          </a:p>
          <a:p>
            <a:pPr algn="just">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2 x GP 0.1 WTE</a:t>
            </a:r>
          </a:p>
          <a:p>
            <a:pPr algn="just">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WTE CNM2</a:t>
            </a:r>
          </a:p>
          <a:p>
            <a:pPr algn="just">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0.5 WTE Admin ( Oli Oliver)</a:t>
            </a:r>
          </a:p>
          <a:p>
            <a:pPr algn="just">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Email: </a:t>
            </a:r>
            <a:r>
              <a:rPr lang="en-IE" sz="2400" dirty="0">
                <a:latin typeface="Helvetica" panose="020B0604020202020204" pitchFamily="34" charset="0"/>
                <a:cs typeface="Helvetica" panose="020B0604020202020204" pitchFamily="34" charset="0"/>
                <a:hlinkClick r:id="rId4"/>
              </a:rPr>
              <a:t>CUMH.ComplexMeno@hse.ie</a:t>
            </a:r>
            <a:r>
              <a:rPr lang="en-IE" sz="2400" dirty="0">
                <a:latin typeface="Helvetica" panose="020B0604020202020204" pitchFamily="34" charset="0"/>
                <a:cs typeface="Helvetica" panose="020B0604020202020204" pitchFamily="34" charset="0"/>
              </a:rPr>
              <a:t> </a:t>
            </a:r>
          </a:p>
          <a:p>
            <a:pPr algn="just">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Tel: 021-4234240</a:t>
            </a: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6">
                    <a:lumMod val="75000"/>
                  </a:schemeClr>
                </a:solidFill>
                <a:latin typeface="Helvetica" panose="020B0604020202020204" pitchFamily="34" charset="0"/>
                <a:cs typeface="Helvetica" panose="020B0604020202020204" pitchFamily="34" charset="0"/>
              </a:rPr>
              <a:t>Complex Menopause Clinic </a:t>
            </a:r>
          </a:p>
        </p:txBody>
      </p:sp>
      <p:pic>
        <p:nvPicPr>
          <p:cNvPr id="8" name="Picture 7">
            <a:extLst>
              <a:ext uri="{FF2B5EF4-FFF2-40B4-BE49-F238E27FC236}">
                <a16:creationId xmlns:a16="http://schemas.microsoft.com/office/drawing/2014/main" id="{C8AFBE4E-0F07-D7F0-A1F2-B1EF2AD6F31C}"/>
              </a:ext>
            </a:extLst>
          </p:cNvPr>
          <p:cNvPicPr>
            <a:picLocks noChangeAspect="1"/>
          </p:cNvPicPr>
          <p:nvPr/>
        </p:nvPicPr>
        <p:blipFill>
          <a:blip r:embed="rId5"/>
          <a:stretch>
            <a:fillRect/>
          </a:stretch>
        </p:blipFill>
        <p:spPr>
          <a:xfrm>
            <a:off x="6830708" y="3201586"/>
            <a:ext cx="3896368" cy="2537170"/>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6"/>
          <a:stretch>
            <a:fillRect/>
          </a:stretch>
        </p:blipFill>
        <p:spPr>
          <a:xfrm>
            <a:off x="309854" y="6307038"/>
            <a:ext cx="599492" cy="497884"/>
          </a:xfrm>
          <a:prstGeom prst="rect">
            <a:avLst/>
          </a:prstGeom>
        </p:spPr>
      </p:pic>
    </p:spTree>
    <p:extLst>
      <p:ext uri="{BB962C8B-B14F-4D97-AF65-F5344CB8AC3E}">
        <p14:creationId xmlns:p14="http://schemas.microsoft.com/office/powerpoint/2010/main" val="3387515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fontScale="92500" lnSpcReduction="10000"/>
          </a:bodyPr>
          <a:lstStyle/>
          <a:p>
            <a:pPr marL="342900" lvl="0" indent="-342900">
              <a:lnSpc>
                <a:spcPct val="107000"/>
              </a:lnSpc>
              <a:buFont typeface="Symbol" panose="05050102010706020507" pitchFamily="18" charset="2"/>
              <a:buChar char=""/>
            </a:pPr>
            <a:r>
              <a:rPr lang="en-GB" sz="2400" kern="100" dirty="0">
                <a:effectLst/>
                <a:latin typeface="Helvetica" panose="020B0604020202020204" pitchFamily="34" charset="0"/>
                <a:ea typeface="Calibri" panose="020F0502020204030204" pitchFamily="34" charset="0"/>
                <a:cs typeface="Helvetica" panose="020B0604020202020204" pitchFamily="34" charset="0"/>
              </a:rPr>
              <a:t>Established ischaemic heart disease, structural heart disease, &amp; arrythmias</a:t>
            </a:r>
          </a:p>
          <a:p>
            <a:pPr marL="342900" lvl="0" indent="-342900">
              <a:lnSpc>
                <a:spcPct val="107000"/>
              </a:lnSpc>
              <a:buFont typeface="Symbol" panose="05050102010706020507" pitchFamily="18" charset="2"/>
              <a:buChar char=""/>
            </a:pPr>
            <a:r>
              <a:rPr lang="en-IE" sz="2400" kern="100" dirty="0">
                <a:effectLst/>
                <a:latin typeface="Helvetica" panose="020B0604020202020204" pitchFamily="34" charset="0"/>
                <a:ea typeface="Calibri" panose="020F0502020204030204" pitchFamily="34" charset="0"/>
                <a:cs typeface="Helvetica" panose="020B0604020202020204" pitchFamily="34" charset="0"/>
              </a:rPr>
              <a:t>Stroke &amp; TIA</a:t>
            </a:r>
            <a:endParaRPr lang="en-GB" sz="2400" kern="100" dirty="0">
              <a:effectLst/>
              <a:latin typeface="Helvetica" panose="020B0604020202020204" pitchFamily="34" charset="0"/>
              <a:ea typeface="Calibri" panose="020F0502020204030204" pitchFamily="34" charset="0"/>
              <a:cs typeface="Helvetica" panose="020B0604020202020204" pitchFamily="34" charset="0"/>
            </a:endParaRPr>
          </a:p>
          <a:p>
            <a:pPr marL="342900" lvl="0" indent="-342900">
              <a:lnSpc>
                <a:spcPct val="107000"/>
              </a:lnSpc>
              <a:buFont typeface="Symbol" panose="05050102010706020507" pitchFamily="18" charset="2"/>
              <a:buChar char=""/>
            </a:pPr>
            <a:r>
              <a:rPr lang="en-IE" sz="2400" kern="100" dirty="0">
                <a:latin typeface="Helvetica" panose="020B0604020202020204" pitchFamily="34" charset="0"/>
                <a:ea typeface="Calibri" panose="020F0502020204030204" pitchFamily="34" charset="0"/>
                <a:cs typeface="Helvetica" panose="020B0604020202020204" pitchFamily="34" charset="0"/>
              </a:rPr>
              <a:t>VTE, arterial thrombosis, &amp; thrombophilia</a:t>
            </a:r>
            <a:endParaRPr lang="en-GB" sz="2400" kern="100" dirty="0">
              <a:effectLst/>
              <a:latin typeface="Helvetica" panose="020B0604020202020204" pitchFamily="34" charset="0"/>
              <a:ea typeface="Calibri" panose="020F0502020204030204" pitchFamily="34" charset="0"/>
              <a:cs typeface="Helvetica" panose="020B0604020202020204" pitchFamily="34" charset="0"/>
            </a:endParaRPr>
          </a:p>
          <a:p>
            <a:pPr marL="342900" lvl="0" indent="-342900">
              <a:lnSpc>
                <a:spcPct val="107000"/>
              </a:lnSpc>
              <a:buFont typeface="Symbol" panose="05050102010706020507" pitchFamily="18" charset="2"/>
              <a:buChar char=""/>
            </a:pPr>
            <a:r>
              <a:rPr lang="en-IE" sz="2400" kern="100"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Breast &amp; sex </a:t>
            </a:r>
            <a:r>
              <a:rPr lang="en-IE" sz="2400" kern="100" dirty="0">
                <a:solidFill>
                  <a:srgbClr val="000000"/>
                </a:solidFill>
                <a:latin typeface="Helvetica" panose="020B0604020202020204" pitchFamily="34" charset="0"/>
                <a:ea typeface="Calibri" panose="020F0502020204030204" pitchFamily="34" charset="0"/>
                <a:cs typeface="Helvetica" panose="020B0604020202020204" pitchFamily="34" charset="0"/>
              </a:rPr>
              <a:t>h</a:t>
            </a:r>
            <a:r>
              <a:rPr lang="en-IE" sz="2400" kern="100"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ormone </a:t>
            </a:r>
            <a:r>
              <a:rPr lang="en-IE" sz="2400" kern="100" dirty="0">
                <a:solidFill>
                  <a:srgbClr val="000000"/>
                </a:solidFill>
                <a:latin typeface="Helvetica" panose="020B0604020202020204" pitchFamily="34" charset="0"/>
                <a:ea typeface="Calibri" panose="020F0502020204030204" pitchFamily="34" charset="0"/>
                <a:cs typeface="Helvetica" panose="020B0604020202020204" pitchFamily="34" charset="0"/>
              </a:rPr>
              <a:t>r</a:t>
            </a:r>
            <a:r>
              <a:rPr lang="en-IE" sz="2400" kern="100"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eceptor </a:t>
            </a:r>
            <a:r>
              <a:rPr lang="en-IE" sz="2400" kern="100" dirty="0">
                <a:solidFill>
                  <a:srgbClr val="000000"/>
                </a:solidFill>
                <a:latin typeface="Helvetica" panose="020B0604020202020204" pitchFamily="34" charset="0"/>
                <a:ea typeface="Calibri" panose="020F0502020204030204" pitchFamily="34" charset="0"/>
                <a:cs typeface="Helvetica" panose="020B0604020202020204" pitchFamily="34" charset="0"/>
              </a:rPr>
              <a:t>s</a:t>
            </a:r>
            <a:r>
              <a:rPr lang="en-IE" sz="2400" kern="100"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ensitive </a:t>
            </a:r>
            <a:r>
              <a:rPr lang="en-IE" sz="2400" kern="100" dirty="0">
                <a:solidFill>
                  <a:srgbClr val="000000"/>
                </a:solidFill>
                <a:latin typeface="Helvetica" panose="020B0604020202020204" pitchFamily="34" charset="0"/>
                <a:ea typeface="Calibri" panose="020F0502020204030204" pitchFamily="34" charset="0"/>
                <a:cs typeface="Helvetica" panose="020B0604020202020204" pitchFamily="34" charset="0"/>
              </a:rPr>
              <a:t>c</a:t>
            </a:r>
            <a:r>
              <a:rPr lang="en-IE" sz="2400" kern="100"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ancer </a:t>
            </a:r>
          </a:p>
          <a:p>
            <a:pPr marL="342900" lvl="0" indent="-342900">
              <a:lnSpc>
                <a:spcPct val="107000"/>
              </a:lnSpc>
              <a:buFont typeface="Symbol" panose="05050102010706020507" pitchFamily="18" charset="2"/>
              <a:buChar char=""/>
            </a:pPr>
            <a:r>
              <a:rPr lang="en-IE" sz="2400" kern="100" dirty="0">
                <a:effectLst/>
                <a:latin typeface="Helvetica" panose="020B0604020202020204" pitchFamily="34" charset="0"/>
                <a:ea typeface="Calibri" panose="020F0502020204030204" pitchFamily="34" charset="0"/>
                <a:cs typeface="Helvetica" panose="020B0604020202020204" pitchFamily="34" charset="0"/>
              </a:rPr>
              <a:t>Active liver </a:t>
            </a:r>
            <a:r>
              <a:rPr lang="en-IE" sz="2400" kern="100" dirty="0">
                <a:latin typeface="Helvetica" panose="020B0604020202020204" pitchFamily="34" charset="0"/>
                <a:ea typeface="Calibri" panose="020F0502020204030204" pitchFamily="34" charset="0"/>
                <a:cs typeface="Helvetica" panose="020B0604020202020204" pitchFamily="34" charset="0"/>
              </a:rPr>
              <a:t>d</a:t>
            </a:r>
            <a:r>
              <a:rPr lang="en-IE" sz="2400" kern="100" dirty="0">
                <a:effectLst/>
                <a:latin typeface="Helvetica" panose="020B0604020202020204" pitchFamily="34" charset="0"/>
                <a:ea typeface="Calibri" panose="020F0502020204030204" pitchFamily="34" charset="0"/>
                <a:cs typeface="Helvetica" panose="020B0604020202020204" pitchFamily="34" charset="0"/>
              </a:rPr>
              <a:t>isease</a:t>
            </a:r>
            <a:endParaRPr lang="en-GB" sz="2400" kern="100" dirty="0">
              <a:effectLst/>
              <a:latin typeface="Helvetica" panose="020B0604020202020204" pitchFamily="34" charset="0"/>
              <a:ea typeface="Calibri" panose="020F0502020204030204" pitchFamily="34" charset="0"/>
              <a:cs typeface="Helvetica" panose="020B0604020202020204" pitchFamily="34" charset="0"/>
            </a:endParaRPr>
          </a:p>
          <a:p>
            <a:pPr marL="342900" lvl="0" indent="-342900">
              <a:lnSpc>
                <a:spcPct val="107000"/>
              </a:lnSpc>
              <a:buFont typeface="Symbol" panose="05050102010706020507" pitchFamily="18" charset="2"/>
              <a:buChar char=""/>
            </a:pPr>
            <a:r>
              <a:rPr lang="en-IE" sz="2400" kern="100" dirty="0">
                <a:effectLst/>
                <a:latin typeface="Helvetica" panose="020B0604020202020204" pitchFamily="34" charset="0"/>
                <a:ea typeface="Calibri" panose="020F0502020204030204" pitchFamily="34" charset="0"/>
                <a:cs typeface="Helvetica" panose="020B0604020202020204" pitchFamily="34" charset="0"/>
              </a:rPr>
              <a:t>Immunological diseases </a:t>
            </a:r>
            <a:endParaRPr lang="en-GB" sz="2400" kern="100" dirty="0">
              <a:effectLst/>
              <a:latin typeface="Helvetica" panose="020B0604020202020204" pitchFamily="34" charset="0"/>
              <a:ea typeface="Calibri" panose="020F0502020204030204" pitchFamily="34" charset="0"/>
              <a:cs typeface="Helvetica" panose="020B0604020202020204" pitchFamily="34" charset="0"/>
            </a:endParaRPr>
          </a:p>
          <a:p>
            <a:pPr marL="342900" lvl="0" indent="-342900">
              <a:lnSpc>
                <a:spcPct val="107000"/>
              </a:lnSpc>
              <a:spcAft>
                <a:spcPts val="800"/>
              </a:spcAft>
              <a:buFont typeface="Symbol" panose="05050102010706020507" pitchFamily="18" charset="2"/>
              <a:buChar char=""/>
            </a:pPr>
            <a:r>
              <a:rPr lang="en-IE" sz="2400" kern="100" dirty="0">
                <a:effectLst/>
                <a:latin typeface="Helvetica" panose="020B0604020202020204" pitchFamily="34" charset="0"/>
                <a:ea typeface="Calibri" panose="020F0502020204030204" pitchFamily="34" charset="0"/>
                <a:cs typeface="Helvetica" panose="020B0604020202020204" pitchFamily="34" charset="0"/>
              </a:rPr>
              <a:t>Premature </a:t>
            </a:r>
            <a:r>
              <a:rPr lang="en-IE" sz="2400" kern="100" dirty="0">
                <a:latin typeface="Helvetica" panose="020B0604020202020204" pitchFamily="34" charset="0"/>
                <a:ea typeface="Calibri" panose="020F0502020204030204" pitchFamily="34" charset="0"/>
                <a:cs typeface="Helvetica" panose="020B0604020202020204" pitchFamily="34" charset="0"/>
              </a:rPr>
              <a:t>O</a:t>
            </a:r>
            <a:r>
              <a:rPr lang="en-IE" sz="2400" kern="100" dirty="0">
                <a:effectLst/>
                <a:latin typeface="Helvetica" panose="020B0604020202020204" pitchFamily="34" charset="0"/>
                <a:ea typeface="Calibri" panose="020F0502020204030204" pitchFamily="34" charset="0"/>
                <a:cs typeface="Helvetica" panose="020B0604020202020204" pitchFamily="34" charset="0"/>
              </a:rPr>
              <a:t>varian Insufficiency (menopause under the age of 40 years)</a:t>
            </a:r>
          </a:p>
          <a:p>
            <a:pPr marL="0" lvl="0" indent="0">
              <a:lnSpc>
                <a:spcPct val="107000"/>
              </a:lnSpc>
              <a:spcAft>
                <a:spcPts val="800"/>
              </a:spcAft>
              <a:buNone/>
            </a:pPr>
            <a:endParaRPr lang="en-IE" sz="2400" kern="100" dirty="0">
              <a:effectLst/>
              <a:latin typeface="Helvetica" panose="020B0604020202020204" pitchFamily="34" charset="0"/>
              <a:ea typeface="Calibri" panose="020F0502020204030204" pitchFamily="34" charset="0"/>
              <a:cs typeface="Helvetica" panose="020B0604020202020204" pitchFamily="34" charset="0"/>
            </a:endParaRPr>
          </a:p>
          <a:p>
            <a:pPr marL="0" lvl="0" indent="0">
              <a:lnSpc>
                <a:spcPct val="107000"/>
              </a:lnSpc>
              <a:spcAft>
                <a:spcPts val="800"/>
              </a:spcAft>
              <a:buNone/>
            </a:pPr>
            <a:r>
              <a:rPr lang="en-IE" sz="24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*******This is not an exhaustive list</a:t>
            </a:r>
            <a:endParaRPr lang="en-GB" sz="2400" dirty="0">
              <a:solidFill>
                <a:srgbClr val="FF0000"/>
              </a:solidFill>
              <a:latin typeface="Times New Roman" panose="02020603050405020304" pitchFamily="18" charset="0"/>
              <a:cs typeface="Times New Roman" panose="02020603050405020304" pitchFamily="18" charset="0"/>
            </a:endParaRP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Eligibility Criteria for the Complex Clinics</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Tree>
    <p:extLst>
      <p:ext uri="{BB962C8B-B14F-4D97-AF65-F5344CB8AC3E}">
        <p14:creationId xmlns:p14="http://schemas.microsoft.com/office/powerpoint/2010/main" val="26831328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66" y="84278"/>
            <a:ext cx="10515600" cy="1325563"/>
          </a:xfrm>
        </p:spPr>
        <p:txBody>
          <a:bodyPr>
            <a:norm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Referral Pathway </a:t>
            </a:r>
          </a:p>
        </p:txBody>
      </p:sp>
      <p:sp>
        <p:nvSpPr>
          <p:cNvPr id="3" name="Content Placeholder 2"/>
          <p:cNvSpPr>
            <a:spLocks noGrp="1"/>
          </p:cNvSpPr>
          <p:nvPr>
            <p:ph sz="half" idx="1"/>
          </p:nvPr>
        </p:nvSpPr>
        <p:spPr>
          <a:xfrm>
            <a:off x="363566" y="1431733"/>
            <a:ext cx="5484314" cy="4351338"/>
          </a:xfrm>
        </p:spPr>
        <p:txBody>
          <a:bodyPr>
            <a:normAutofit fontScale="77500" lnSpcReduction="20000"/>
          </a:bodyPr>
          <a:lstStyle/>
          <a:p>
            <a:pPr>
              <a:lnSpc>
                <a:spcPct val="120000"/>
              </a:lnSpc>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Referral forms have been circulated via email - we hope to have these on the CUMH website shortly</a:t>
            </a:r>
          </a:p>
          <a:p>
            <a:pPr>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IE" sz="2400" dirty="0" err="1">
                <a:latin typeface="Helvetica" panose="020B0604020202020204" pitchFamily="34" charset="0"/>
                <a:cs typeface="Helvetica" panose="020B0604020202020204" pitchFamily="34" charset="0"/>
              </a:rPr>
              <a:t>Healthlink</a:t>
            </a:r>
            <a:r>
              <a:rPr lang="en-IE" sz="2400" dirty="0">
                <a:latin typeface="Helvetica" panose="020B0604020202020204" pitchFamily="34" charset="0"/>
                <a:cs typeface="Helvetica" panose="020B0604020202020204" pitchFamily="34" charset="0"/>
              </a:rPr>
              <a:t> </a:t>
            </a:r>
          </a:p>
          <a:p>
            <a:pPr>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Letter</a:t>
            </a:r>
          </a:p>
          <a:p>
            <a:pPr>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a:lnSpc>
                <a:spcPct val="120000"/>
              </a:lnSpc>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All referrals are sent to Central Appointments first, and then to Complex Menopause to be triaged</a:t>
            </a:r>
          </a:p>
          <a:p>
            <a:pPr>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SSWHG catchment area only</a:t>
            </a:r>
          </a:p>
        </p:txBody>
      </p:sp>
      <p:pic>
        <p:nvPicPr>
          <p:cNvPr id="6" name="Content Placeholder 5"/>
          <p:cNvPicPr>
            <a:picLocks noGrp="1" noChangeAspect="1"/>
          </p:cNvPicPr>
          <p:nvPr>
            <p:ph sz="half" idx="2"/>
          </p:nvPr>
        </p:nvPicPr>
        <p:blipFill>
          <a:blip r:embed="rId3"/>
          <a:stretch>
            <a:fillRect/>
          </a:stretch>
        </p:blipFill>
        <p:spPr>
          <a:xfrm>
            <a:off x="6250595" y="243848"/>
            <a:ext cx="5577839" cy="6542233"/>
          </a:xfrm>
          <a:prstGeom prst="rect">
            <a:avLst/>
          </a:prstGeom>
        </p:spPr>
      </p:pic>
      <p:pic>
        <p:nvPicPr>
          <p:cNvPr id="4" name="Picture 3" descr="A picture containing text, clipart, light, night sky&#10;&#10;Description automatically generated">
            <a:extLst>
              <a:ext uri="{FF2B5EF4-FFF2-40B4-BE49-F238E27FC236}">
                <a16:creationId xmlns:a16="http://schemas.microsoft.com/office/drawing/2014/main" id="{EE5CEC86-05BC-6617-A09D-F0FDB94ECA11}"/>
              </a:ext>
            </a:extLst>
          </p:cNvPr>
          <p:cNvPicPr>
            <a:picLocks noChangeAspect="1"/>
          </p:cNvPicPr>
          <p:nvPr/>
        </p:nvPicPr>
        <p:blipFill>
          <a:blip r:embed="rId4"/>
          <a:stretch>
            <a:fillRect/>
          </a:stretch>
        </p:blipFill>
        <p:spPr>
          <a:xfrm>
            <a:off x="309854" y="6307038"/>
            <a:ext cx="599492" cy="497884"/>
          </a:xfrm>
          <a:prstGeom prst="rect">
            <a:avLst/>
          </a:prstGeom>
        </p:spPr>
      </p:pic>
      <p:pic>
        <p:nvPicPr>
          <p:cNvPr id="5" name="Picture 4" descr="CUMH footer name.png">
            <a:extLst>
              <a:ext uri="{FF2B5EF4-FFF2-40B4-BE49-F238E27FC236}">
                <a16:creationId xmlns:a16="http://schemas.microsoft.com/office/drawing/2014/main" id="{F1E247EC-931A-EC88-B3FD-C236199AE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spTree>
    <p:extLst>
      <p:ext uri="{BB962C8B-B14F-4D97-AF65-F5344CB8AC3E}">
        <p14:creationId xmlns:p14="http://schemas.microsoft.com/office/powerpoint/2010/main" val="2890534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7398" y="979610"/>
            <a:ext cx="4106707" cy="5755298"/>
          </a:xfrm>
          <a:prstGeom prst="rect">
            <a:avLst/>
          </a:prstGeom>
        </p:spPr>
      </p:pic>
      <p:sp>
        <p:nvSpPr>
          <p:cNvPr id="3" name="TextBox 2"/>
          <p:cNvSpPr txBox="1"/>
          <p:nvPr/>
        </p:nvSpPr>
        <p:spPr>
          <a:xfrm>
            <a:off x="233203" y="239452"/>
            <a:ext cx="7482689" cy="1077218"/>
          </a:xfrm>
          <a:prstGeom prst="rect">
            <a:avLst/>
          </a:prstGeom>
          <a:noFill/>
        </p:spPr>
        <p:txBody>
          <a:bodyPr wrap="square" rtlCol="0">
            <a:spAutoFit/>
          </a:bodyPr>
          <a:lstStyle>
            <a:defPPr>
              <a:defRPr lang="en-US"/>
            </a:defPPr>
            <a:lvl1pPr>
              <a:defRPr sz="3733" b="1">
                <a:solidFill>
                  <a:srgbClr val="19452B"/>
                </a:solidFill>
                <a:latin typeface="Helvetica"/>
                <a:cs typeface="Helvetica"/>
              </a:defRPr>
            </a:lvl1pPr>
          </a:lstStyle>
          <a:p>
            <a:pPr algn="ctr"/>
            <a:r>
              <a:rPr lang="en-GB" sz="3200" dirty="0">
                <a:solidFill>
                  <a:schemeClr val="accent6">
                    <a:lumMod val="75000"/>
                  </a:schemeClr>
                </a:solidFill>
              </a:rPr>
              <a:t>CUMH-Early Transfer Home Service (ETHS)</a:t>
            </a:r>
          </a:p>
        </p:txBody>
      </p:sp>
      <p:sp>
        <p:nvSpPr>
          <p:cNvPr id="4" name="TextBox 3"/>
          <p:cNvSpPr txBox="1"/>
          <p:nvPr/>
        </p:nvSpPr>
        <p:spPr>
          <a:xfrm>
            <a:off x="633046" y="4153841"/>
            <a:ext cx="4158762" cy="2246769"/>
          </a:xfrm>
          <a:prstGeom prst="rect">
            <a:avLst/>
          </a:prstGeom>
          <a:noFill/>
        </p:spPr>
        <p:txBody>
          <a:bodyPr wrap="square" rtlCol="0">
            <a:spAutoFit/>
          </a:bodyPr>
          <a:lstStyle/>
          <a:p>
            <a:pPr lvl="0"/>
            <a:r>
              <a:rPr lang="en-IE" sz="2000" dirty="0"/>
              <a:t>Criteria for ETHS</a:t>
            </a:r>
          </a:p>
          <a:p>
            <a:pPr marL="342900" lvl="0" indent="-342900">
              <a:buClr>
                <a:schemeClr val="accent6">
                  <a:lumMod val="75000"/>
                </a:schemeClr>
              </a:buClr>
              <a:buFont typeface="Wingdings" panose="05000000000000000000" pitchFamily="2" charset="2"/>
              <a:buChar char="v"/>
            </a:pPr>
            <a:r>
              <a:rPr lang="en-IE" sz="2000" dirty="0"/>
              <a:t>Live within -15Km radius from CUMH</a:t>
            </a:r>
          </a:p>
          <a:p>
            <a:pPr marL="342900" indent="-342900">
              <a:buClr>
                <a:schemeClr val="accent6">
                  <a:lumMod val="75000"/>
                </a:schemeClr>
              </a:buClr>
              <a:buFont typeface="Wingdings" panose="05000000000000000000" pitchFamily="2" charset="2"/>
              <a:buChar char="v"/>
            </a:pPr>
            <a:r>
              <a:rPr lang="en-IE" sz="2000" dirty="0"/>
              <a:t>Medically low risk Mum/Baby. </a:t>
            </a:r>
          </a:p>
          <a:p>
            <a:pPr marL="342900" indent="-342900">
              <a:buClr>
                <a:schemeClr val="accent6">
                  <a:lumMod val="75000"/>
                </a:schemeClr>
              </a:buClr>
              <a:buFont typeface="Wingdings" panose="05000000000000000000" pitchFamily="2" charset="2"/>
              <a:buChar char="v"/>
            </a:pPr>
            <a:r>
              <a:rPr lang="en-IE" sz="2000" dirty="0"/>
              <a:t>GDMs, PROMs, C/S at 48-72hours.</a:t>
            </a:r>
          </a:p>
          <a:p>
            <a:pPr marL="342900" indent="-342900">
              <a:buClr>
                <a:schemeClr val="accent6">
                  <a:lumMod val="75000"/>
                </a:schemeClr>
              </a:buClr>
              <a:buFont typeface="Wingdings" panose="05000000000000000000" pitchFamily="2" charset="2"/>
              <a:buChar char="v"/>
            </a:pPr>
            <a:r>
              <a:rPr lang="en-IE" sz="2000" dirty="0"/>
              <a:t>Subject to availability (limited staff).</a:t>
            </a:r>
          </a:p>
        </p:txBody>
      </p:sp>
      <p:sp>
        <p:nvSpPr>
          <p:cNvPr id="5" name="TextBox 4"/>
          <p:cNvSpPr txBox="1"/>
          <p:nvPr/>
        </p:nvSpPr>
        <p:spPr>
          <a:xfrm>
            <a:off x="633046" y="1611871"/>
            <a:ext cx="4888523" cy="2246769"/>
          </a:xfrm>
          <a:prstGeom prst="rect">
            <a:avLst/>
          </a:prstGeom>
          <a:noFill/>
        </p:spPr>
        <p:txBody>
          <a:bodyPr wrap="square" rtlCol="0">
            <a:spAutoFit/>
          </a:bodyPr>
          <a:lstStyle/>
          <a:p>
            <a:pPr marL="342900" lvl="0" indent="-342900">
              <a:buClr>
                <a:schemeClr val="accent6">
                  <a:lumMod val="75000"/>
                </a:schemeClr>
              </a:buClr>
              <a:buFont typeface="Wingdings" panose="05000000000000000000" pitchFamily="2" charset="2"/>
              <a:buChar char="v"/>
            </a:pPr>
            <a:r>
              <a:rPr lang="en-IE" sz="2000" dirty="0"/>
              <a:t>Team of 3 Midwives.</a:t>
            </a:r>
          </a:p>
          <a:p>
            <a:pPr marL="342900" lvl="0" indent="-342900">
              <a:buClr>
                <a:schemeClr val="accent6">
                  <a:lumMod val="75000"/>
                </a:schemeClr>
              </a:buClr>
              <a:buFont typeface="Wingdings" panose="05000000000000000000" pitchFamily="2" charset="2"/>
              <a:buChar char="v"/>
            </a:pPr>
            <a:r>
              <a:rPr lang="en-IE" sz="2000" dirty="0"/>
              <a:t>Recruit from PN Wards.</a:t>
            </a:r>
          </a:p>
          <a:p>
            <a:pPr marL="342900" lvl="0" indent="-342900">
              <a:buClr>
                <a:schemeClr val="accent6">
                  <a:lumMod val="75000"/>
                </a:schemeClr>
              </a:buClr>
              <a:buFont typeface="Wingdings" panose="05000000000000000000" pitchFamily="2" charset="2"/>
              <a:buChar char="v"/>
            </a:pPr>
            <a:r>
              <a:rPr lang="en-IE" sz="2000" dirty="0"/>
              <a:t>Visits- </a:t>
            </a:r>
            <a:r>
              <a:rPr lang="en-IE" sz="2000" dirty="0" err="1"/>
              <a:t>Approx</a:t>
            </a:r>
            <a:r>
              <a:rPr lang="en-IE" sz="2000" dirty="0"/>
              <a:t> 3 visits in the first week of life, midwifery support.       </a:t>
            </a:r>
          </a:p>
          <a:p>
            <a:pPr marL="342900" indent="-342900">
              <a:buClr>
                <a:schemeClr val="accent6">
                  <a:lumMod val="75000"/>
                </a:schemeClr>
              </a:buClr>
              <a:buFont typeface="Wingdings" panose="05000000000000000000" pitchFamily="2" charset="2"/>
              <a:buChar char="v"/>
            </a:pPr>
            <a:r>
              <a:rPr lang="en-IE" sz="2000" dirty="0"/>
              <a:t>PHN still do bloodspot D4 (Mon-Fri)</a:t>
            </a:r>
          </a:p>
          <a:p>
            <a:pPr marL="342900" indent="-342900">
              <a:buClr>
                <a:schemeClr val="accent6">
                  <a:lumMod val="75000"/>
                </a:schemeClr>
              </a:buClr>
              <a:buFont typeface="Wingdings" panose="05000000000000000000" pitchFamily="2" charset="2"/>
              <a:buChar char="v"/>
            </a:pPr>
            <a:r>
              <a:rPr lang="en-IE" sz="2000" dirty="0"/>
              <a:t>ETH may be able to do Bloodspot @weekend.</a:t>
            </a:r>
          </a:p>
        </p:txBody>
      </p:sp>
    </p:spTree>
    <p:extLst>
      <p:ext uri="{BB962C8B-B14F-4D97-AF65-F5344CB8AC3E}">
        <p14:creationId xmlns:p14="http://schemas.microsoft.com/office/powerpoint/2010/main" val="2213142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4" name="Content Placeholder 2">
            <a:extLst>
              <a:ext uri="{FF2B5EF4-FFF2-40B4-BE49-F238E27FC236}">
                <a16:creationId xmlns:a16="http://schemas.microsoft.com/office/drawing/2014/main" id="{8E19E7DE-364C-790A-A8CF-2EDF61249CF6}"/>
              </a:ext>
            </a:extLst>
          </p:cNvPr>
          <p:cNvSpPr>
            <a:spLocks noGrp="1"/>
          </p:cNvSpPr>
          <p:nvPr>
            <p:ph idx="1"/>
          </p:nvPr>
        </p:nvSpPr>
        <p:spPr>
          <a:xfrm>
            <a:off x="609600" y="1626363"/>
            <a:ext cx="11480515" cy="4351338"/>
          </a:xfrm>
        </p:spPr>
        <p:txBody>
          <a:bodyPr>
            <a:normAutofit lnSpcReduction="10000"/>
          </a:bodyPr>
          <a:lstStyle/>
          <a:p>
            <a:pPr marL="0" indent="0">
              <a:lnSpc>
                <a:spcPct val="110000"/>
              </a:lnSpc>
              <a:buClr>
                <a:schemeClr val="accent6">
                  <a:lumMod val="75000"/>
                </a:schemeClr>
              </a:buClr>
              <a:buNone/>
            </a:pPr>
            <a:r>
              <a:rPr lang="en-GB" sz="2400" dirty="0">
                <a:latin typeface="Helvetica" panose="020B0604020202020204" pitchFamily="34" charset="0"/>
                <a:cs typeface="Helvetica" panose="020B0604020202020204" pitchFamily="34" charset="0"/>
              </a:rPr>
              <a:t>We know that this is an additional bureaucratic layer for GPs, but</a:t>
            </a:r>
          </a:p>
          <a:p>
            <a:pPr>
              <a:lnSpc>
                <a:spcPct val="110000"/>
              </a:lnSpc>
              <a:buClr>
                <a:schemeClr val="accent6">
                  <a:lumMod val="75000"/>
                </a:schemeClr>
              </a:buClr>
              <a:buFont typeface="Wingdings" panose="05000000000000000000" pitchFamily="2" charset="2"/>
              <a:buChar char="v"/>
            </a:pPr>
            <a:endParaRPr lang="en-GB" sz="2400" dirty="0">
              <a:latin typeface="Helvetica" panose="020B0604020202020204" pitchFamily="34" charset="0"/>
              <a:cs typeface="Helvetica" panose="020B0604020202020204" pitchFamily="34" charset="0"/>
            </a:endParaRPr>
          </a:p>
          <a:p>
            <a:pPr lvl="1">
              <a:lnSpc>
                <a:spcPct val="110000"/>
              </a:lnSpc>
              <a:buClr>
                <a:schemeClr val="accent6">
                  <a:lumMod val="75000"/>
                </a:schemeClr>
              </a:buClr>
              <a:buFont typeface="Wingdings" panose="05000000000000000000" pitchFamily="2" charset="2"/>
              <a:buChar char="v"/>
            </a:pPr>
            <a:r>
              <a:rPr lang="en-GB" sz="2000" dirty="0">
                <a:latin typeface="Helvetica" panose="020B0604020202020204" pitchFamily="34" charset="0"/>
                <a:cs typeface="Helvetica" panose="020B0604020202020204" pitchFamily="34" charset="0"/>
              </a:rPr>
              <a:t>Access to relevant Speciality letters stating the medical condition, treatment, investigations, histology, is required -  as it impacts considerably on decision making – otherwise decisions are deferred &amp; additional appointments required</a:t>
            </a:r>
          </a:p>
          <a:p>
            <a:pPr lvl="1">
              <a:lnSpc>
                <a:spcPct val="110000"/>
              </a:lnSpc>
              <a:buClr>
                <a:schemeClr val="accent6">
                  <a:lumMod val="75000"/>
                </a:schemeClr>
              </a:buClr>
              <a:buFont typeface="Wingdings" panose="05000000000000000000" pitchFamily="2" charset="2"/>
              <a:buChar char="v"/>
            </a:pPr>
            <a:endParaRPr lang="en-GB" sz="2000" dirty="0">
              <a:latin typeface="Helvetica" panose="020B0604020202020204" pitchFamily="34" charset="0"/>
              <a:cs typeface="Helvetica" panose="020B0604020202020204" pitchFamily="34" charset="0"/>
            </a:endParaRPr>
          </a:p>
          <a:p>
            <a:pPr lvl="1">
              <a:lnSpc>
                <a:spcPct val="110000"/>
              </a:lnSpc>
              <a:buClr>
                <a:schemeClr val="accent6">
                  <a:lumMod val="75000"/>
                </a:schemeClr>
              </a:buClr>
              <a:buFont typeface="Wingdings" panose="05000000000000000000" pitchFamily="2" charset="2"/>
              <a:buChar char="v"/>
            </a:pPr>
            <a:r>
              <a:rPr lang="en-GB" sz="2000" dirty="0">
                <a:latin typeface="Helvetica" panose="020B0604020202020204" pitchFamily="34" charset="0"/>
                <a:cs typeface="Helvetica" panose="020B0604020202020204" pitchFamily="34" charset="0"/>
              </a:rPr>
              <a:t>This info can be sent </a:t>
            </a:r>
            <a:r>
              <a:rPr lang="en-GB" sz="2000" b="1" dirty="0">
                <a:latin typeface="Helvetica" panose="020B0604020202020204" pitchFamily="34" charset="0"/>
                <a:cs typeface="Helvetica" panose="020B0604020202020204" pitchFamily="34" charset="0"/>
              </a:rPr>
              <a:t>with</a:t>
            </a:r>
            <a:r>
              <a:rPr lang="en-GB" sz="2000" dirty="0">
                <a:latin typeface="Helvetica" panose="020B0604020202020204" pitchFamily="34" charset="0"/>
                <a:cs typeface="Helvetica" panose="020B0604020202020204" pitchFamily="34" charset="0"/>
              </a:rPr>
              <a:t> the initial referral letter &amp; posted/ emailed to central appointments (</a:t>
            </a:r>
            <a:r>
              <a:rPr lang="en-GB" sz="2000" dirty="0">
                <a:latin typeface="Helvetica" panose="020B0604020202020204" pitchFamily="34" charset="0"/>
                <a:cs typeface="Helvetica" panose="020B0604020202020204" pitchFamily="34" charset="0"/>
                <a:hlinkClick r:id="rId4"/>
              </a:rPr>
              <a:t>CUMH.CAppointments@hse.ie</a:t>
            </a:r>
            <a:r>
              <a:rPr lang="en-GB" sz="2000" dirty="0">
                <a:latin typeface="Helvetica" panose="020B0604020202020204" pitchFamily="34" charset="0"/>
                <a:cs typeface="Helvetica" panose="020B0604020202020204" pitchFamily="34" charset="0"/>
              </a:rPr>
              <a:t>) – ideal route ; or posted or emailed to Complex Menopause  ( additional info only)</a:t>
            </a:r>
          </a:p>
          <a:p>
            <a:pPr lvl="1">
              <a:lnSpc>
                <a:spcPct val="110000"/>
              </a:lnSpc>
              <a:buClr>
                <a:schemeClr val="accent6">
                  <a:lumMod val="75000"/>
                </a:schemeClr>
              </a:buClr>
              <a:buFont typeface="Wingdings" panose="05000000000000000000" pitchFamily="2" charset="2"/>
              <a:buChar char="v"/>
            </a:pPr>
            <a:endParaRPr lang="en-GB" sz="2000" dirty="0">
              <a:latin typeface="Helvetica" panose="020B0604020202020204" pitchFamily="34" charset="0"/>
              <a:cs typeface="Helvetica" panose="020B0604020202020204" pitchFamily="34" charset="0"/>
            </a:endParaRPr>
          </a:p>
          <a:p>
            <a:pPr lvl="1">
              <a:lnSpc>
                <a:spcPct val="110000"/>
              </a:lnSpc>
              <a:buClr>
                <a:schemeClr val="accent6">
                  <a:lumMod val="75000"/>
                </a:schemeClr>
              </a:buClr>
              <a:buFont typeface="Wingdings" panose="05000000000000000000" pitchFamily="2" charset="2"/>
              <a:buChar char="v"/>
            </a:pPr>
            <a:r>
              <a:rPr lang="en-GB" sz="2000" dirty="0">
                <a:latin typeface="Helvetica" panose="020B0604020202020204" pitchFamily="34" charset="0"/>
                <a:cs typeface="Helvetica" panose="020B0604020202020204" pitchFamily="34" charset="0"/>
              </a:rPr>
              <a:t>Hopefully in time, this information can be sent via </a:t>
            </a:r>
            <a:r>
              <a:rPr lang="en-GB" sz="2000" dirty="0" err="1">
                <a:latin typeface="Helvetica" panose="020B0604020202020204" pitchFamily="34" charset="0"/>
                <a:cs typeface="Helvetica" panose="020B0604020202020204" pitchFamily="34" charset="0"/>
              </a:rPr>
              <a:t>Healthlink</a:t>
            </a:r>
            <a:r>
              <a:rPr lang="en-GB" sz="2000" dirty="0">
                <a:latin typeface="Helvetica" panose="020B0604020202020204" pitchFamily="34" charset="0"/>
                <a:cs typeface="Helvetica" panose="020B0604020202020204" pitchFamily="34" charset="0"/>
              </a:rPr>
              <a:t> as attachments</a:t>
            </a:r>
          </a:p>
          <a:p>
            <a:endParaRPr lang="en-IE" dirty="0"/>
          </a:p>
        </p:txBody>
      </p:sp>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Additional Information Requests</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5"/>
          <a:stretch>
            <a:fillRect/>
          </a:stretch>
        </p:blipFill>
        <p:spPr>
          <a:xfrm>
            <a:off x="309854" y="6307038"/>
            <a:ext cx="599492" cy="497884"/>
          </a:xfrm>
          <a:prstGeom prst="rect">
            <a:avLst/>
          </a:prstGeom>
        </p:spPr>
      </p:pic>
    </p:spTree>
    <p:extLst>
      <p:ext uri="{BB962C8B-B14F-4D97-AF65-F5344CB8AC3E}">
        <p14:creationId xmlns:p14="http://schemas.microsoft.com/office/powerpoint/2010/main" val="2740342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accent6">
                    <a:lumMod val="75000"/>
                  </a:schemeClr>
                </a:solidFill>
                <a:latin typeface="Times New Roman" panose="02020603050405020304" pitchFamily="18" charset="0"/>
                <a:cs typeface="Times New Roman" panose="02020603050405020304" pitchFamily="18" charset="0"/>
              </a:rPr>
              <a:t>Pre-Clinic Questionnaire </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pic>
        <p:nvPicPr>
          <p:cNvPr id="8" name="Picture 7">
            <a:extLst>
              <a:ext uri="{FF2B5EF4-FFF2-40B4-BE49-F238E27FC236}">
                <a16:creationId xmlns:a16="http://schemas.microsoft.com/office/drawing/2014/main" id="{1D40F85E-FB93-407D-49EF-997C4FDFA0E0}"/>
              </a:ext>
            </a:extLst>
          </p:cNvPr>
          <p:cNvPicPr>
            <a:picLocks noChangeAspect="1"/>
          </p:cNvPicPr>
          <p:nvPr/>
        </p:nvPicPr>
        <p:blipFill>
          <a:blip r:embed="rId5"/>
          <a:stretch>
            <a:fillRect/>
          </a:stretch>
        </p:blipFill>
        <p:spPr>
          <a:xfrm>
            <a:off x="188333" y="1055272"/>
            <a:ext cx="7342997" cy="3636887"/>
          </a:xfrm>
          <a:prstGeom prst="rect">
            <a:avLst/>
          </a:prstGeom>
        </p:spPr>
      </p:pic>
      <p:pic>
        <p:nvPicPr>
          <p:cNvPr id="10" name="Picture 9">
            <a:extLst>
              <a:ext uri="{FF2B5EF4-FFF2-40B4-BE49-F238E27FC236}">
                <a16:creationId xmlns:a16="http://schemas.microsoft.com/office/drawing/2014/main" id="{815C0E07-D57C-49FF-DAE8-BC1920949FA8}"/>
              </a:ext>
            </a:extLst>
          </p:cNvPr>
          <p:cNvPicPr>
            <a:picLocks noChangeAspect="1"/>
          </p:cNvPicPr>
          <p:nvPr/>
        </p:nvPicPr>
        <p:blipFill>
          <a:blip r:embed="rId6"/>
          <a:stretch>
            <a:fillRect/>
          </a:stretch>
        </p:blipFill>
        <p:spPr>
          <a:xfrm>
            <a:off x="188334" y="4661885"/>
            <a:ext cx="2087155" cy="1972933"/>
          </a:xfrm>
          <a:prstGeom prst="rect">
            <a:avLst/>
          </a:prstGeom>
        </p:spPr>
      </p:pic>
      <p:pic>
        <p:nvPicPr>
          <p:cNvPr id="11" name="Picture 10">
            <a:extLst>
              <a:ext uri="{FF2B5EF4-FFF2-40B4-BE49-F238E27FC236}">
                <a16:creationId xmlns:a16="http://schemas.microsoft.com/office/drawing/2014/main" id="{7133493D-92CC-0C73-FDFD-2155D7D0173F}"/>
              </a:ext>
            </a:extLst>
          </p:cNvPr>
          <p:cNvPicPr>
            <a:picLocks noChangeAspect="1"/>
          </p:cNvPicPr>
          <p:nvPr/>
        </p:nvPicPr>
        <p:blipFill>
          <a:blip r:embed="rId7"/>
          <a:stretch>
            <a:fillRect/>
          </a:stretch>
        </p:blipFill>
        <p:spPr>
          <a:xfrm>
            <a:off x="2275489" y="4661885"/>
            <a:ext cx="2754132" cy="1696638"/>
          </a:xfrm>
          <a:prstGeom prst="rect">
            <a:avLst/>
          </a:prstGeom>
        </p:spPr>
      </p:pic>
      <p:pic>
        <p:nvPicPr>
          <p:cNvPr id="12" name="Picture 11">
            <a:extLst>
              <a:ext uri="{FF2B5EF4-FFF2-40B4-BE49-F238E27FC236}">
                <a16:creationId xmlns:a16="http://schemas.microsoft.com/office/drawing/2014/main" id="{10B88E29-4B2C-3033-DADD-3F4C5FF4A32C}"/>
              </a:ext>
            </a:extLst>
          </p:cNvPr>
          <p:cNvPicPr>
            <a:picLocks noChangeAspect="1"/>
          </p:cNvPicPr>
          <p:nvPr/>
        </p:nvPicPr>
        <p:blipFill>
          <a:blip r:embed="rId8"/>
          <a:stretch>
            <a:fillRect/>
          </a:stretch>
        </p:blipFill>
        <p:spPr>
          <a:xfrm>
            <a:off x="5029862" y="4722426"/>
            <a:ext cx="2132276" cy="1182830"/>
          </a:xfrm>
          <a:prstGeom prst="rect">
            <a:avLst/>
          </a:prstGeom>
        </p:spPr>
      </p:pic>
      <p:sp>
        <p:nvSpPr>
          <p:cNvPr id="14" name="TextBox 13">
            <a:extLst>
              <a:ext uri="{FF2B5EF4-FFF2-40B4-BE49-F238E27FC236}">
                <a16:creationId xmlns:a16="http://schemas.microsoft.com/office/drawing/2014/main" id="{4678D24E-71C0-5AEE-78CD-12A25B876AFB}"/>
              </a:ext>
            </a:extLst>
          </p:cNvPr>
          <p:cNvSpPr txBox="1"/>
          <p:nvPr/>
        </p:nvSpPr>
        <p:spPr>
          <a:xfrm>
            <a:off x="8096035" y="1660305"/>
            <a:ext cx="3907631" cy="4154984"/>
          </a:xfrm>
          <a:prstGeom prst="rect">
            <a:avLst/>
          </a:prstGeom>
          <a:noFill/>
        </p:spPr>
        <p:txBody>
          <a:bodyPr wrap="square">
            <a:spAutoFit/>
          </a:bodyPr>
          <a:lstStyle/>
          <a:p>
            <a:pPr marL="285750" indent="-285750">
              <a:buFont typeface="Arial" panose="020B0604020202020204" pitchFamily="34" charset="0"/>
              <a:buChar char="•"/>
            </a:pPr>
            <a:r>
              <a:rPr lang="en-GB" sz="2200" dirty="0">
                <a:latin typeface="Helvetica" panose="020B0604020202020204" pitchFamily="34" charset="0"/>
                <a:cs typeface="Helvetica" panose="020B0604020202020204" pitchFamily="34" charset="0"/>
              </a:rPr>
              <a:t>Modified version of the Greene Climacteric Scale</a:t>
            </a:r>
          </a:p>
          <a:p>
            <a:pPr marL="285750" indent="-285750">
              <a:buFont typeface="Arial" panose="020B0604020202020204" pitchFamily="34" charset="0"/>
              <a:buChar char="•"/>
            </a:pPr>
            <a:endParaRPr lang="en-GB" sz="22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200" dirty="0">
                <a:latin typeface="Helvetica" panose="020B0604020202020204" pitchFamily="34" charset="0"/>
                <a:cs typeface="Helvetica" panose="020B0604020202020204" pitchFamily="34" charset="0"/>
              </a:rPr>
              <a:t>“What is bothering you the most” – helps to focus the consult</a:t>
            </a:r>
          </a:p>
          <a:p>
            <a:pPr marL="285750" indent="-285750">
              <a:buFont typeface="Arial" panose="020B0604020202020204" pitchFamily="34" charset="0"/>
              <a:buChar char="•"/>
            </a:pPr>
            <a:endParaRPr lang="en-GB" sz="22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200" dirty="0">
                <a:latin typeface="Helvetica" panose="020B0604020202020204" pitchFamily="34" charset="0"/>
                <a:cs typeface="Helvetica" panose="020B0604020202020204" pitchFamily="34" charset="0"/>
              </a:rPr>
              <a:t>We can then refer to this over subsequent consultations  to assess response to treatment options.</a:t>
            </a:r>
          </a:p>
        </p:txBody>
      </p:sp>
    </p:spTree>
    <p:extLst>
      <p:ext uri="{BB962C8B-B14F-4D97-AF65-F5344CB8AC3E}">
        <p14:creationId xmlns:p14="http://schemas.microsoft.com/office/powerpoint/2010/main" val="3312581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The Consultation</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10" name="TextBox 9">
            <a:extLst>
              <a:ext uri="{FF2B5EF4-FFF2-40B4-BE49-F238E27FC236}">
                <a16:creationId xmlns:a16="http://schemas.microsoft.com/office/drawing/2014/main" id="{F343844A-243B-FCFD-DEFC-08AC792BCEDE}"/>
              </a:ext>
            </a:extLst>
          </p:cNvPr>
          <p:cNvSpPr txBox="1"/>
          <p:nvPr/>
        </p:nvSpPr>
        <p:spPr>
          <a:xfrm>
            <a:off x="554804" y="1063905"/>
            <a:ext cx="10515600" cy="461665"/>
          </a:xfrm>
          <a:prstGeom prst="rect">
            <a:avLst/>
          </a:prstGeom>
          <a:noFill/>
        </p:spPr>
        <p:txBody>
          <a:bodyPr wrap="square">
            <a:spAutoFit/>
          </a:bodyPr>
          <a:lstStyle/>
          <a:p>
            <a:r>
              <a:rPr lang="en-GB" sz="2400" b="1" dirty="0">
                <a:solidFill>
                  <a:schemeClr val="accent6">
                    <a:lumMod val="75000"/>
                  </a:schemeClr>
                </a:solidFill>
                <a:latin typeface="Times New Roman" panose="02020603050405020304" pitchFamily="18" charset="0"/>
                <a:cs typeface="Times New Roman" panose="02020603050405020304" pitchFamily="18" charset="0"/>
              </a:rPr>
              <a:t>We gather as much info as possible pre-consult; 45 mins to address the below</a:t>
            </a:r>
            <a:endParaRPr lang="en-IE" sz="2400" dirty="0">
              <a:solidFill>
                <a:schemeClr val="accent6">
                  <a:lumMod val="75000"/>
                </a:schemeClr>
              </a:solidFill>
            </a:endParaRPr>
          </a:p>
        </p:txBody>
      </p:sp>
      <p:graphicFrame>
        <p:nvGraphicFramePr>
          <p:cNvPr id="11" name="Content Placeholder 2">
            <a:extLst>
              <a:ext uri="{FF2B5EF4-FFF2-40B4-BE49-F238E27FC236}">
                <a16:creationId xmlns:a16="http://schemas.microsoft.com/office/drawing/2014/main" id="{7AD75283-5331-1748-7A23-7020C12E6995}"/>
              </a:ext>
            </a:extLst>
          </p:cNvPr>
          <p:cNvGraphicFramePr>
            <a:graphicFrameLocks noGrp="1"/>
          </p:cNvGraphicFramePr>
          <p:nvPr>
            <p:ph idx="1"/>
          </p:nvPr>
        </p:nvGraphicFramePr>
        <p:xfrm>
          <a:off x="1369395" y="1687991"/>
          <a:ext cx="9206630" cy="43966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a:extLst>
              <a:ext uri="{FF2B5EF4-FFF2-40B4-BE49-F238E27FC236}">
                <a16:creationId xmlns:a16="http://schemas.microsoft.com/office/drawing/2014/main" id="{8BE71A0B-A01D-460C-35FE-1F928895ADB2}"/>
              </a:ext>
            </a:extLst>
          </p:cNvPr>
          <p:cNvSpPr txBox="1"/>
          <p:nvPr/>
        </p:nvSpPr>
        <p:spPr>
          <a:xfrm>
            <a:off x="2307832" y="6159543"/>
            <a:ext cx="7009544" cy="738664"/>
          </a:xfrm>
          <a:prstGeom prst="rect">
            <a:avLst/>
          </a:prstGeom>
          <a:noFill/>
        </p:spPr>
        <p:txBody>
          <a:bodyPr wrap="square">
            <a:spAutoFit/>
          </a:bodyPr>
          <a:lstStyle/>
          <a:p>
            <a:pPr algn="ctr"/>
            <a:r>
              <a:rPr lang="en-GB" sz="1400" b="1" dirty="0">
                <a:solidFill>
                  <a:schemeClr val="tx1"/>
                </a:solidFill>
                <a:latin typeface="Times New Roman" panose="02020603050405020304" pitchFamily="18" charset="0"/>
                <a:cs typeface="Times New Roman" panose="02020603050405020304" pitchFamily="18" charset="0"/>
              </a:rPr>
              <a:t>ICGP Quick Reference Guide on Diagnosis &amp; Management of Menopause in GP</a:t>
            </a:r>
          </a:p>
          <a:p>
            <a:pPr algn="ctr"/>
            <a:r>
              <a:rPr lang="en-GB"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IMS Recommendations on women’s midlife health and menopause hormone therapy. Climacteric. 2016 Apr;19(2):109-150. </a:t>
            </a:r>
          </a:p>
        </p:txBody>
      </p:sp>
    </p:spTree>
    <p:extLst>
      <p:ext uri="{BB962C8B-B14F-4D97-AF65-F5344CB8AC3E}">
        <p14:creationId xmlns:p14="http://schemas.microsoft.com/office/powerpoint/2010/main" val="407936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grpSp>
        <p:nvGrpSpPr>
          <p:cNvPr id="2" name="Group 1">
            <a:extLst>
              <a:ext uri="{FF2B5EF4-FFF2-40B4-BE49-F238E27FC236}">
                <a16:creationId xmlns:a16="http://schemas.microsoft.com/office/drawing/2014/main" id="{4E41DBD8-9479-76C9-3AD5-AB8EB0E5F598}"/>
              </a:ext>
            </a:extLst>
          </p:cNvPr>
          <p:cNvGrpSpPr/>
          <p:nvPr/>
        </p:nvGrpSpPr>
        <p:grpSpPr>
          <a:xfrm>
            <a:off x="1286431" y="911776"/>
            <a:ext cx="9619137" cy="5340688"/>
            <a:chOff x="1367771" y="758656"/>
            <a:chExt cx="9619137" cy="5340688"/>
          </a:xfrm>
        </p:grpSpPr>
        <p:grpSp>
          <p:nvGrpSpPr>
            <p:cNvPr id="7" name="Group 6">
              <a:extLst>
                <a:ext uri="{FF2B5EF4-FFF2-40B4-BE49-F238E27FC236}">
                  <a16:creationId xmlns:a16="http://schemas.microsoft.com/office/drawing/2014/main" id="{452DD20F-5424-937B-F857-62F79E6AA6BD}"/>
                </a:ext>
              </a:extLst>
            </p:cNvPr>
            <p:cNvGrpSpPr/>
            <p:nvPr/>
          </p:nvGrpSpPr>
          <p:grpSpPr>
            <a:xfrm>
              <a:off x="1367771" y="758656"/>
              <a:ext cx="9456459" cy="5340688"/>
              <a:chOff x="1367707" y="968667"/>
              <a:chExt cx="9456459" cy="5340688"/>
            </a:xfrm>
          </p:grpSpPr>
          <p:grpSp>
            <p:nvGrpSpPr>
              <p:cNvPr id="10" name="Google Shape;125;p16">
                <a:extLst>
                  <a:ext uri="{FF2B5EF4-FFF2-40B4-BE49-F238E27FC236}">
                    <a16:creationId xmlns:a16="http://schemas.microsoft.com/office/drawing/2014/main" id="{E5501E87-6769-F2A8-C172-F27C58385D75}"/>
                  </a:ext>
                </a:extLst>
              </p:cNvPr>
              <p:cNvGrpSpPr/>
              <p:nvPr/>
            </p:nvGrpSpPr>
            <p:grpSpPr>
              <a:xfrm>
                <a:off x="6902674" y="2346153"/>
                <a:ext cx="3921492" cy="1178417"/>
                <a:chOff x="5177005" y="1759614"/>
                <a:chExt cx="2941119" cy="883813"/>
              </a:xfrm>
            </p:grpSpPr>
            <p:sp>
              <p:nvSpPr>
                <p:cNvPr id="51" name="Google Shape;126;p16">
                  <a:extLst>
                    <a:ext uri="{FF2B5EF4-FFF2-40B4-BE49-F238E27FC236}">
                      <a16:creationId xmlns:a16="http://schemas.microsoft.com/office/drawing/2014/main" id="{2EB29508-82AF-F53C-FBAC-0E0792FC90C9}"/>
                    </a:ext>
                  </a:extLst>
                </p:cNvPr>
                <p:cNvSpPr/>
                <p:nvPr/>
              </p:nvSpPr>
              <p:spPr>
                <a:xfrm>
                  <a:off x="5177005" y="2289185"/>
                  <a:ext cx="815917" cy="121746"/>
                </a:xfrm>
                <a:custGeom>
                  <a:avLst/>
                  <a:gdLst/>
                  <a:ahLst/>
                  <a:cxnLst/>
                  <a:rect l="l" t="t" r="r" b="b"/>
                  <a:pathLst>
                    <a:path w="6896" h="1029" fill="none" extrusionOk="0">
                      <a:moveTo>
                        <a:pt x="1" y="1029"/>
                      </a:moveTo>
                      <a:lnTo>
                        <a:pt x="6896" y="1"/>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sp>
              <p:nvSpPr>
                <p:cNvPr id="52" name="Google Shape;127;p16">
                  <a:extLst>
                    <a:ext uri="{FF2B5EF4-FFF2-40B4-BE49-F238E27FC236}">
                      <a16:creationId xmlns:a16="http://schemas.microsoft.com/office/drawing/2014/main" id="{4EC65DD1-BF3C-0F32-279C-95EA1B7CCBD8}"/>
                    </a:ext>
                  </a:extLst>
                </p:cNvPr>
                <p:cNvSpPr/>
                <p:nvPr/>
              </p:nvSpPr>
              <p:spPr>
                <a:xfrm>
                  <a:off x="5935763" y="2236772"/>
                  <a:ext cx="109325" cy="108613"/>
                </a:xfrm>
                <a:custGeom>
                  <a:avLst/>
                  <a:gdLst/>
                  <a:ahLst/>
                  <a:cxnLst/>
                  <a:rect l="l" t="t" r="r" b="b"/>
                  <a:pathLst>
                    <a:path w="924" h="918" extrusionOk="0">
                      <a:moveTo>
                        <a:pt x="462" y="0"/>
                      </a:moveTo>
                      <a:cubicBezTo>
                        <a:pt x="210" y="0"/>
                        <a:pt x="4" y="204"/>
                        <a:pt x="2" y="456"/>
                      </a:cubicBezTo>
                      <a:cubicBezTo>
                        <a:pt x="0" y="708"/>
                        <a:pt x="204" y="915"/>
                        <a:pt x="458" y="917"/>
                      </a:cubicBezTo>
                      <a:cubicBezTo>
                        <a:pt x="460" y="917"/>
                        <a:pt x="461" y="917"/>
                        <a:pt x="462" y="917"/>
                      </a:cubicBezTo>
                      <a:cubicBezTo>
                        <a:pt x="714" y="917"/>
                        <a:pt x="919" y="714"/>
                        <a:pt x="921" y="462"/>
                      </a:cubicBezTo>
                      <a:cubicBezTo>
                        <a:pt x="924" y="209"/>
                        <a:pt x="719" y="3"/>
                        <a:pt x="465" y="0"/>
                      </a:cubicBezTo>
                      <a:cubicBezTo>
                        <a:pt x="464" y="0"/>
                        <a:pt x="463" y="0"/>
                        <a:pt x="462" y="0"/>
                      </a:cubicBezTo>
                      <a:close/>
                    </a:path>
                  </a:pathLst>
                </a:custGeom>
                <a:solidFill>
                  <a:srgbClr val="196B24"/>
                </a:solidFill>
                <a:ln>
                  <a:noFill/>
                </a:ln>
              </p:spPr>
              <p:txBody>
                <a:bodyPr spcFirstLastPara="1" wrap="square" lIns="121900" tIns="121900" rIns="121900" bIns="121900" anchor="ctr" anchorCtr="0">
                  <a:noAutofit/>
                </a:bodyPr>
                <a:lstStyle/>
                <a:p>
                  <a:endParaRPr sz="2400"/>
                </a:p>
              </p:txBody>
            </p:sp>
            <p:sp>
              <p:nvSpPr>
                <p:cNvPr id="53" name="Google Shape;128;p16">
                  <a:extLst>
                    <a:ext uri="{FF2B5EF4-FFF2-40B4-BE49-F238E27FC236}">
                      <a16:creationId xmlns:a16="http://schemas.microsoft.com/office/drawing/2014/main" id="{263EB082-CC3E-9AA0-EF19-9D2596610732}"/>
                    </a:ext>
                  </a:extLst>
                </p:cNvPr>
                <p:cNvSpPr/>
                <p:nvPr/>
              </p:nvSpPr>
              <p:spPr>
                <a:xfrm>
                  <a:off x="6298519" y="1759614"/>
                  <a:ext cx="1819605" cy="883813"/>
                </a:xfrm>
                <a:custGeom>
                  <a:avLst/>
                  <a:gdLst/>
                  <a:ahLst/>
                  <a:cxnLst/>
                  <a:rect l="l" t="t" r="r" b="b"/>
                  <a:pathLst>
                    <a:path w="15379" h="7470" extrusionOk="0">
                      <a:moveTo>
                        <a:pt x="2226" y="0"/>
                      </a:moveTo>
                      <a:cubicBezTo>
                        <a:pt x="2173" y="0"/>
                        <a:pt x="2124" y="29"/>
                        <a:pt x="2097" y="74"/>
                      </a:cubicBezTo>
                      <a:lnTo>
                        <a:pt x="27" y="3660"/>
                      </a:lnTo>
                      <a:cubicBezTo>
                        <a:pt x="0" y="3707"/>
                        <a:pt x="0" y="3763"/>
                        <a:pt x="27" y="3809"/>
                      </a:cubicBezTo>
                      <a:lnTo>
                        <a:pt x="2097" y="7395"/>
                      </a:lnTo>
                      <a:cubicBezTo>
                        <a:pt x="2124" y="7441"/>
                        <a:pt x="2173" y="7469"/>
                        <a:pt x="2226" y="7469"/>
                      </a:cubicBezTo>
                      <a:lnTo>
                        <a:pt x="13223" y="7469"/>
                      </a:lnTo>
                      <a:lnTo>
                        <a:pt x="15379" y="3735"/>
                      </a:lnTo>
                      <a:lnTo>
                        <a:pt x="13223" y="0"/>
                      </a:lnTo>
                      <a:close/>
                    </a:path>
                  </a:pathLst>
                </a:custGeom>
                <a:solidFill>
                  <a:srgbClr val="196B24"/>
                </a:solidFill>
                <a:ln>
                  <a:noFill/>
                </a:ln>
              </p:spPr>
              <p:txBody>
                <a:bodyPr spcFirstLastPara="1" wrap="square" lIns="121900" tIns="121900" rIns="121900" bIns="121900" anchor="ctr" anchorCtr="0">
                  <a:noAutofit/>
                </a:bodyPr>
                <a:lstStyle/>
                <a:p>
                  <a:endParaRPr sz="2400"/>
                </a:p>
              </p:txBody>
            </p:sp>
          </p:grpSp>
          <p:grpSp>
            <p:nvGrpSpPr>
              <p:cNvPr id="11" name="Google Shape;130;p16">
                <a:extLst>
                  <a:ext uri="{FF2B5EF4-FFF2-40B4-BE49-F238E27FC236}">
                    <a16:creationId xmlns:a16="http://schemas.microsoft.com/office/drawing/2014/main" id="{FFF61891-E743-CB04-435F-3D6D2DD3146F}"/>
                  </a:ext>
                </a:extLst>
              </p:cNvPr>
              <p:cNvGrpSpPr/>
              <p:nvPr/>
            </p:nvGrpSpPr>
            <p:grpSpPr>
              <a:xfrm>
                <a:off x="6988963" y="968667"/>
                <a:ext cx="3459430" cy="1571528"/>
                <a:chOff x="5241723" y="726500"/>
                <a:chExt cx="2594573" cy="1178646"/>
              </a:xfrm>
            </p:grpSpPr>
            <p:sp>
              <p:nvSpPr>
                <p:cNvPr id="48" name="Google Shape;131;p16">
                  <a:extLst>
                    <a:ext uri="{FF2B5EF4-FFF2-40B4-BE49-F238E27FC236}">
                      <a16:creationId xmlns:a16="http://schemas.microsoft.com/office/drawing/2014/main" id="{BEB3FF9D-E1A5-A859-E15C-551C83153898}"/>
                    </a:ext>
                  </a:extLst>
                </p:cNvPr>
                <p:cNvSpPr/>
                <p:nvPr/>
              </p:nvSpPr>
              <p:spPr>
                <a:xfrm>
                  <a:off x="5241723" y="1353443"/>
                  <a:ext cx="613240" cy="551703"/>
                </a:xfrm>
                <a:custGeom>
                  <a:avLst/>
                  <a:gdLst/>
                  <a:ahLst/>
                  <a:cxnLst/>
                  <a:rect l="l" t="t" r="r" b="b"/>
                  <a:pathLst>
                    <a:path w="5183" h="4663" fill="none" extrusionOk="0">
                      <a:moveTo>
                        <a:pt x="0" y="4663"/>
                      </a:moveTo>
                      <a:lnTo>
                        <a:pt x="5182" y="0"/>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sp>
              <p:nvSpPr>
                <p:cNvPr id="49" name="Google Shape;132;p16">
                  <a:extLst>
                    <a:ext uri="{FF2B5EF4-FFF2-40B4-BE49-F238E27FC236}">
                      <a16:creationId xmlns:a16="http://schemas.microsoft.com/office/drawing/2014/main" id="{D6BA57D4-AF87-1AED-FAB0-BF895D506C91}"/>
                    </a:ext>
                  </a:extLst>
                </p:cNvPr>
                <p:cNvSpPr/>
                <p:nvPr/>
              </p:nvSpPr>
              <p:spPr>
                <a:xfrm>
                  <a:off x="5791773" y="1301977"/>
                  <a:ext cx="123997" cy="108731"/>
                </a:xfrm>
                <a:custGeom>
                  <a:avLst/>
                  <a:gdLst/>
                  <a:ahLst/>
                  <a:cxnLst/>
                  <a:rect l="l" t="t" r="r" b="b"/>
                  <a:pathLst>
                    <a:path w="1048" h="919" extrusionOk="0">
                      <a:moveTo>
                        <a:pt x="525" y="0"/>
                      </a:moveTo>
                      <a:cubicBezTo>
                        <a:pt x="439" y="0"/>
                        <a:pt x="352" y="25"/>
                        <a:pt x="274" y="75"/>
                      </a:cubicBezTo>
                      <a:cubicBezTo>
                        <a:pt x="61" y="214"/>
                        <a:pt x="1" y="498"/>
                        <a:pt x="139" y="710"/>
                      </a:cubicBezTo>
                      <a:cubicBezTo>
                        <a:pt x="226" y="845"/>
                        <a:pt x="373" y="918"/>
                        <a:pt x="523" y="918"/>
                      </a:cubicBezTo>
                      <a:cubicBezTo>
                        <a:pt x="610" y="918"/>
                        <a:pt x="697" y="894"/>
                        <a:pt x="774" y="844"/>
                      </a:cubicBezTo>
                      <a:cubicBezTo>
                        <a:pt x="987" y="705"/>
                        <a:pt x="1048" y="420"/>
                        <a:pt x="910" y="208"/>
                      </a:cubicBezTo>
                      <a:cubicBezTo>
                        <a:pt x="822" y="73"/>
                        <a:pt x="675" y="0"/>
                        <a:pt x="525" y="0"/>
                      </a:cubicBezTo>
                      <a:close/>
                    </a:path>
                  </a:pathLst>
                </a:custGeom>
                <a:solidFill>
                  <a:srgbClr val="E97132"/>
                </a:solidFill>
                <a:ln>
                  <a:noFill/>
                </a:ln>
              </p:spPr>
              <p:txBody>
                <a:bodyPr spcFirstLastPara="1" wrap="square" lIns="121900" tIns="121900" rIns="121900" bIns="121900" anchor="ctr" anchorCtr="0">
                  <a:noAutofit/>
                </a:bodyPr>
                <a:lstStyle/>
                <a:p>
                  <a:endParaRPr sz="2400"/>
                </a:p>
              </p:txBody>
            </p:sp>
            <p:sp>
              <p:nvSpPr>
                <p:cNvPr id="50" name="Google Shape;133;p16">
                  <a:extLst>
                    <a:ext uri="{FF2B5EF4-FFF2-40B4-BE49-F238E27FC236}">
                      <a16:creationId xmlns:a16="http://schemas.microsoft.com/office/drawing/2014/main" id="{B54D1691-028E-B770-7469-97F5F51F2945}"/>
                    </a:ext>
                  </a:extLst>
                </p:cNvPr>
                <p:cNvSpPr/>
                <p:nvPr/>
              </p:nvSpPr>
              <p:spPr>
                <a:xfrm>
                  <a:off x="6016573" y="726500"/>
                  <a:ext cx="1819723" cy="883813"/>
                </a:xfrm>
                <a:custGeom>
                  <a:avLst/>
                  <a:gdLst/>
                  <a:ahLst/>
                  <a:cxnLst/>
                  <a:rect l="l" t="t" r="r" b="b"/>
                  <a:pathLst>
                    <a:path w="15380" h="7470" extrusionOk="0">
                      <a:moveTo>
                        <a:pt x="2226" y="1"/>
                      </a:moveTo>
                      <a:cubicBezTo>
                        <a:pt x="2173" y="1"/>
                        <a:pt x="2124" y="30"/>
                        <a:pt x="2098" y="75"/>
                      </a:cubicBezTo>
                      <a:lnTo>
                        <a:pt x="27" y="3661"/>
                      </a:lnTo>
                      <a:cubicBezTo>
                        <a:pt x="1" y="3707"/>
                        <a:pt x="1" y="3763"/>
                        <a:pt x="27" y="3810"/>
                      </a:cubicBezTo>
                      <a:lnTo>
                        <a:pt x="2098" y="7396"/>
                      </a:lnTo>
                      <a:cubicBezTo>
                        <a:pt x="2124" y="7441"/>
                        <a:pt x="2173" y="7470"/>
                        <a:pt x="2226" y="7470"/>
                      </a:cubicBezTo>
                      <a:lnTo>
                        <a:pt x="13223" y="7470"/>
                      </a:lnTo>
                      <a:lnTo>
                        <a:pt x="15379" y="3735"/>
                      </a:lnTo>
                      <a:lnTo>
                        <a:pt x="13223" y="1"/>
                      </a:lnTo>
                      <a:close/>
                    </a:path>
                  </a:pathLst>
                </a:custGeom>
                <a:solidFill>
                  <a:srgbClr val="CC5500"/>
                </a:solidFill>
                <a:ln>
                  <a:noFill/>
                </a:ln>
              </p:spPr>
              <p:txBody>
                <a:bodyPr spcFirstLastPara="1" wrap="square" lIns="121900" tIns="121900" rIns="121900" bIns="121900" anchor="ctr" anchorCtr="0">
                  <a:noAutofit/>
                </a:bodyPr>
                <a:lstStyle/>
                <a:p>
                  <a:endParaRPr sz="2400"/>
                </a:p>
              </p:txBody>
            </p:sp>
          </p:grpSp>
          <p:grpSp>
            <p:nvGrpSpPr>
              <p:cNvPr id="12" name="Google Shape;136;p16">
                <a:extLst>
                  <a:ext uri="{FF2B5EF4-FFF2-40B4-BE49-F238E27FC236}">
                    <a16:creationId xmlns:a16="http://schemas.microsoft.com/office/drawing/2014/main" id="{469AA0CE-3149-3E12-9E04-8488B4C533AF}"/>
                  </a:ext>
                </a:extLst>
              </p:cNvPr>
              <p:cNvGrpSpPr/>
              <p:nvPr/>
            </p:nvGrpSpPr>
            <p:grpSpPr>
              <a:xfrm>
                <a:off x="6902674" y="3753610"/>
                <a:ext cx="3921492" cy="1178260"/>
                <a:chOff x="5177005" y="2815207"/>
                <a:chExt cx="2941119" cy="883695"/>
              </a:xfrm>
            </p:grpSpPr>
            <p:sp>
              <p:nvSpPr>
                <p:cNvPr id="45" name="Google Shape;137;p16">
                  <a:extLst>
                    <a:ext uri="{FF2B5EF4-FFF2-40B4-BE49-F238E27FC236}">
                      <a16:creationId xmlns:a16="http://schemas.microsoft.com/office/drawing/2014/main" id="{A775E09C-62DF-BE81-FFE3-00ECE11E146C}"/>
                    </a:ext>
                  </a:extLst>
                </p:cNvPr>
                <p:cNvSpPr/>
                <p:nvPr/>
              </p:nvSpPr>
              <p:spPr>
                <a:xfrm>
                  <a:off x="5177005" y="3142818"/>
                  <a:ext cx="815917" cy="121864"/>
                </a:xfrm>
                <a:custGeom>
                  <a:avLst/>
                  <a:gdLst/>
                  <a:ahLst/>
                  <a:cxnLst/>
                  <a:rect l="l" t="t" r="r" b="b"/>
                  <a:pathLst>
                    <a:path w="6896" h="1030" fill="none" extrusionOk="0">
                      <a:moveTo>
                        <a:pt x="1" y="1"/>
                      </a:moveTo>
                      <a:lnTo>
                        <a:pt x="6896" y="1029"/>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sp>
              <p:nvSpPr>
                <p:cNvPr id="46" name="Google Shape;138;p16">
                  <a:extLst>
                    <a:ext uri="{FF2B5EF4-FFF2-40B4-BE49-F238E27FC236}">
                      <a16:creationId xmlns:a16="http://schemas.microsoft.com/office/drawing/2014/main" id="{72AC4EBC-9153-011F-538C-FB7058BF12A3}"/>
                    </a:ext>
                  </a:extLst>
                </p:cNvPr>
                <p:cNvSpPr/>
                <p:nvPr/>
              </p:nvSpPr>
              <p:spPr>
                <a:xfrm>
                  <a:off x="5935763" y="3208363"/>
                  <a:ext cx="109325" cy="108613"/>
                </a:xfrm>
                <a:custGeom>
                  <a:avLst/>
                  <a:gdLst/>
                  <a:ahLst/>
                  <a:cxnLst/>
                  <a:rect l="l" t="t" r="r" b="b"/>
                  <a:pathLst>
                    <a:path w="924" h="918" extrusionOk="0">
                      <a:moveTo>
                        <a:pt x="462" y="1"/>
                      </a:moveTo>
                      <a:cubicBezTo>
                        <a:pt x="461" y="1"/>
                        <a:pt x="460" y="1"/>
                        <a:pt x="458" y="1"/>
                      </a:cubicBezTo>
                      <a:cubicBezTo>
                        <a:pt x="204" y="3"/>
                        <a:pt x="0" y="210"/>
                        <a:pt x="2" y="463"/>
                      </a:cubicBezTo>
                      <a:cubicBezTo>
                        <a:pt x="4" y="715"/>
                        <a:pt x="210" y="918"/>
                        <a:pt x="462" y="918"/>
                      </a:cubicBezTo>
                      <a:cubicBezTo>
                        <a:pt x="463" y="918"/>
                        <a:pt x="464" y="918"/>
                        <a:pt x="465" y="918"/>
                      </a:cubicBezTo>
                      <a:cubicBezTo>
                        <a:pt x="719" y="916"/>
                        <a:pt x="924" y="709"/>
                        <a:pt x="921" y="456"/>
                      </a:cubicBezTo>
                      <a:cubicBezTo>
                        <a:pt x="919" y="205"/>
                        <a:pt x="714" y="1"/>
                        <a:pt x="462" y="1"/>
                      </a:cubicBezTo>
                      <a:close/>
                    </a:path>
                  </a:pathLst>
                </a:custGeom>
                <a:solidFill>
                  <a:srgbClr val="E97132"/>
                </a:solidFill>
                <a:ln>
                  <a:noFill/>
                </a:ln>
              </p:spPr>
              <p:txBody>
                <a:bodyPr spcFirstLastPara="1" wrap="square" lIns="121900" tIns="121900" rIns="121900" bIns="121900" anchor="ctr" anchorCtr="0">
                  <a:noAutofit/>
                </a:bodyPr>
                <a:lstStyle/>
                <a:p>
                  <a:endParaRPr sz="2400"/>
                </a:p>
              </p:txBody>
            </p:sp>
            <p:sp>
              <p:nvSpPr>
                <p:cNvPr id="47" name="Google Shape;139;p16">
                  <a:extLst>
                    <a:ext uri="{FF2B5EF4-FFF2-40B4-BE49-F238E27FC236}">
                      <a16:creationId xmlns:a16="http://schemas.microsoft.com/office/drawing/2014/main" id="{D9F4079B-D46C-C9E1-D575-7192E76B8A49}"/>
                    </a:ext>
                  </a:extLst>
                </p:cNvPr>
                <p:cNvSpPr/>
                <p:nvPr/>
              </p:nvSpPr>
              <p:spPr>
                <a:xfrm>
                  <a:off x="6298519" y="2815207"/>
                  <a:ext cx="1819605" cy="883695"/>
                </a:xfrm>
                <a:custGeom>
                  <a:avLst/>
                  <a:gdLst/>
                  <a:ahLst/>
                  <a:cxnLst/>
                  <a:rect l="l" t="t" r="r" b="b"/>
                  <a:pathLst>
                    <a:path w="15379" h="7469" extrusionOk="0">
                      <a:moveTo>
                        <a:pt x="2226" y="1"/>
                      </a:moveTo>
                      <a:cubicBezTo>
                        <a:pt x="2173" y="1"/>
                        <a:pt x="2124" y="29"/>
                        <a:pt x="2097" y="75"/>
                      </a:cubicBezTo>
                      <a:lnTo>
                        <a:pt x="27" y="3661"/>
                      </a:lnTo>
                      <a:cubicBezTo>
                        <a:pt x="0" y="3706"/>
                        <a:pt x="0" y="3763"/>
                        <a:pt x="27" y="3809"/>
                      </a:cubicBezTo>
                      <a:lnTo>
                        <a:pt x="2097" y="7395"/>
                      </a:lnTo>
                      <a:cubicBezTo>
                        <a:pt x="2124" y="7441"/>
                        <a:pt x="2173" y="7469"/>
                        <a:pt x="2226" y="7469"/>
                      </a:cubicBezTo>
                      <a:lnTo>
                        <a:pt x="13223" y="7469"/>
                      </a:lnTo>
                      <a:lnTo>
                        <a:pt x="15379" y="3735"/>
                      </a:lnTo>
                      <a:lnTo>
                        <a:pt x="13223" y="1"/>
                      </a:lnTo>
                      <a:close/>
                    </a:path>
                  </a:pathLst>
                </a:custGeom>
                <a:solidFill>
                  <a:srgbClr val="CC5500"/>
                </a:solidFill>
                <a:ln>
                  <a:noFill/>
                </a:ln>
              </p:spPr>
              <p:txBody>
                <a:bodyPr spcFirstLastPara="1" wrap="square" lIns="121900" tIns="121900" rIns="121900" bIns="121900" anchor="ctr" anchorCtr="0">
                  <a:noAutofit/>
                </a:bodyPr>
                <a:lstStyle/>
                <a:p>
                  <a:endParaRPr sz="2400"/>
                </a:p>
              </p:txBody>
            </p:sp>
          </p:grpSp>
          <p:grpSp>
            <p:nvGrpSpPr>
              <p:cNvPr id="13" name="Google Shape;142;p16">
                <a:extLst>
                  <a:ext uri="{FF2B5EF4-FFF2-40B4-BE49-F238E27FC236}">
                    <a16:creationId xmlns:a16="http://schemas.microsoft.com/office/drawing/2014/main" id="{F94DBF46-19CE-FEF8-D559-83532D283F16}"/>
                  </a:ext>
                </a:extLst>
              </p:cNvPr>
              <p:cNvGrpSpPr/>
              <p:nvPr/>
            </p:nvGrpSpPr>
            <p:grpSpPr>
              <a:xfrm>
                <a:off x="1367707" y="2346153"/>
                <a:ext cx="3945135" cy="1178417"/>
                <a:chOff x="1025780" y="1759614"/>
                <a:chExt cx="2958851" cy="883813"/>
              </a:xfrm>
            </p:grpSpPr>
            <p:sp>
              <p:nvSpPr>
                <p:cNvPr id="42" name="Google Shape;143;p16">
                  <a:extLst>
                    <a:ext uri="{FF2B5EF4-FFF2-40B4-BE49-F238E27FC236}">
                      <a16:creationId xmlns:a16="http://schemas.microsoft.com/office/drawing/2014/main" id="{5C3D6990-37C3-8FB8-5066-076D4E1336F2}"/>
                    </a:ext>
                  </a:extLst>
                </p:cNvPr>
                <p:cNvSpPr/>
                <p:nvPr/>
              </p:nvSpPr>
              <p:spPr>
                <a:xfrm>
                  <a:off x="3168714" y="2289185"/>
                  <a:ext cx="815917" cy="121746"/>
                </a:xfrm>
                <a:custGeom>
                  <a:avLst/>
                  <a:gdLst/>
                  <a:ahLst/>
                  <a:cxnLst/>
                  <a:rect l="l" t="t" r="r" b="b"/>
                  <a:pathLst>
                    <a:path w="6896" h="1029" fill="none" extrusionOk="0">
                      <a:moveTo>
                        <a:pt x="6895" y="1029"/>
                      </a:moveTo>
                      <a:lnTo>
                        <a:pt x="0" y="1"/>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144;p16">
                  <a:extLst>
                    <a:ext uri="{FF2B5EF4-FFF2-40B4-BE49-F238E27FC236}">
                      <a16:creationId xmlns:a16="http://schemas.microsoft.com/office/drawing/2014/main" id="{4E473F9B-1D0B-75FD-D1ED-9310EAAD9AA9}"/>
                    </a:ext>
                  </a:extLst>
                </p:cNvPr>
                <p:cNvSpPr/>
                <p:nvPr/>
              </p:nvSpPr>
              <p:spPr>
                <a:xfrm>
                  <a:off x="3116655" y="2236772"/>
                  <a:ext cx="109325" cy="108613"/>
                </a:xfrm>
                <a:custGeom>
                  <a:avLst/>
                  <a:gdLst/>
                  <a:ahLst/>
                  <a:cxnLst/>
                  <a:rect l="l" t="t" r="r" b="b"/>
                  <a:pathLst>
                    <a:path w="924" h="918" extrusionOk="0">
                      <a:moveTo>
                        <a:pt x="462" y="0"/>
                      </a:moveTo>
                      <a:cubicBezTo>
                        <a:pt x="461" y="0"/>
                        <a:pt x="460" y="0"/>
                        <a:pt x="459" y="0"/>
                      </a:cubicBezTo>
                      <a:cubicBezTo>
                        <a:pt x="204" y="3"/>
                        <a:pt x="0" y="209"/>
                        <a:pt x="2" y="462"/>
                      </a:cubicBezTo>
                      <a:cubicBezTo>
                        <a:pt x="4" y="714"/>
                        <a:pt x="210" y="917"/>
                        <a:pt x="462" y="917"/>
                      </a:cubicBezTo>
                      <a:cubicBezTo>
                        <a:pt x="463" y="917"/>
                        <a:pt x="464" y="917"/>
                        <a:pt x="466" y="917"/>
                      </a:cubicBezTo>
                      <a:cubicBezTo>
                        <a:pt x="719" y="915"/>
                        <a:pt x="923" y="708"/>
                        <a:pt x="921" y="456"/>
                      </a:cubicBezTo>
                      <a:cubicBezTo>
                        <a:pt x="920" y="204"/>
                        <a:pt x="714" y="0"/>
                        <a:pt x="462" y="0"/>
                      </a:cubicBezTo>
                      <a:close/>
                    </a:path>
                  </a:pathLst>
                </a:custGeom>
                <a:solidFill>
                  <a:srgbClr val="E97132"/>
                </a:solidFill>
                <a:ln>
                  <a:noFill/>
                </a:ln>
              </p:spPr>
              <p:txBody>
                <a:bodyPr spcFirstLastPara="1" wrap="square" lIns="121900" tIns="121900" rIns="121900" bIns="121900" anchor="ctr" anchorCtr="0">
                  <a:noAutofit/>
                </a:bodyPr>
                <a:lstStyle/>
                <a:p>
                  <a:endParaRPr sz="2400"/>
                </a:p>
              </p:txBody>
            </p:sp>
            <p:sp>
              <p:nvSpPr>
                <p:cNvPr id="44" name="Google Shape;145;p16">
                  <a:extLst>
                    <a:ext uri="{FF2B5EF4-FFF2-40B4-BE49-F238E27FC236}">
                      <a16:creationId xmlns:a16="http://schemas.microsoft.com/office/drawing/2014/main" id="{55FA7D11-317E-E83C-8990-FE5EB9D7EEF5}"/>
                    </a:ext>
                  </a:extLst>
                </p:cNvPr>
                <p:cNvSpPr/>
                <p:nvPr/>
              </p:nvSpPr>
              <p:spPr>
                <a:xfrm>
                  <a:off x="1025780" y="1759614"/>
                  <a:ext cx="1837471" cy="883813"/>
                </a:xfrm>
                <a:custGeom>
                  <a:avLst/>
                  <a:gdLst/>
                  <a:ahLst/>
                  <a:cxnLst/>
                  <a:rect l="l" t="t" r="r" b="b"/>
                  <a:pathLst>
                    <a:path w="15530" h="7470" extrusionOk="0">
                      <a:moveTo>
                        <a:pt x="2157" y="0"/>
                      </a:moveTo>
                      <a:lnTo>
                        <a:pt x="1" y="3735"/>
                      </a:lnTo>
                      <a:lnTo>
                        <a:pt x="2157" y="7469"/>
                      </a:lnTo>
                      <a:lnTo>
                        <a:pt x="13304" y="7469"/>
                      </a:lnTo>
                      <a:cubicBezTo>
                        <a:pt x="13357" y="7469"/>
                        <a:pt x="13406" y="7441"/>
                        <a:pt x="13432" y="7395"/>
                      </a:cubicBezTo>
                      <a:lnTo>
                        <a:pt x="15502" y="3809"/>
                      </a:lnTo>
                      <a:cubicBezTo>
                        <a:pt x="15529" y="3763"/>
                        <a:pt x="15529" y="3707"/>
                        <a:pt x="15502" y="3660"/>
                      </a:cubicBezTo>
                      <a:lnTo>
                        <a:pt x="13432" y="74"/>
                      </a:lnTo>
                      <a:cubicBezTo>
                        <a:pt x="13406" y="29"/>
                        <a:pt x="13357" y="0"/>
                        <a:pt x="13304" y="0"/>
                      </a:cubicBezTo>
                      <a:close/>
                    </a:path>
                  </a:pathLst>
                </a:custGeom>
                <a:solidFill>
                  <a:srgbClr val="CC5500"/>
                </a:solidFill>
                <a:ln>
                  <a:noFill/>
                </a:ln>
              </p:spPr>
              <p:txBody>
                <a:bodyPr spcFirstLastPara="1" wrap="square" lIns="121900" tIns="121900" rIns="121900" bIns="121900" anchor="ctr" anchorCtr="0">
                  <a:noAutofit/>
                </a:bodyPr>
                <a:lstStyle/>
                <a:p>
                  <a:endParaRPr sz="2400"/>
                </a:p>
              </p:txBody>
            </p:sp>
          </p:grpSp>
          <p:grpSp>
            <p:nvGrpSpPr>
              <p:cNvPr id="14" name="Google Shape;148;p16">
                <a:extLst>
                  <a:ext uri="{FF2B5EF4-FFF2-40B4-BE49-F238E27FC236}">
                    <a16:creationId xmlns:a16="http://schemas.microsoft.com/office/drawing/2014/main" id="{FDED4812-6F1D-1354-96CD-8FEB6CFE389C}"/>
                  </a:ext>
                </a:extLst>
              </p:cNvPr>
              <p:cNvGrpSpPr/>
              <p:nvPr/>
            </p:nvGrpSpPr>
            <p:grpSpPr>
              <a:xfrm>
                <a:off x="1367707" y="3753610"/>
                <a:ext cx="3945135" cy="1178260"/>
                <a:chOff x="1025780" y="2815207"/>
                <a:chExt cx="2958851" cy="883695"/>
              </a:xfrm>
            </p:grpSpPr>
            <p:sp>
              <p:nvSpPr>
                <p:cNvPr id="39" name="Google Shape;149;p16">
                  <a:extLst>
                    <a:ext uri="{FF2B5EF4-FFF2-40B4-BE49-F238E27FC236}">
                      <a16:creationId xmlns:a16="http://schemas.microsoft.com/office/drawing/2014/main" id="{CE6F3984-2F23-EF3C-019B-CB63C74C4FAF}"/>
                    </a:ext>
                  </a:extLst>
                </p:cNvPr>
                <p:cNvSpPr/>
                <p:nvPr/>
              </p:nvSpPr>
              <p:spPr>
                <a:xfrm>
                  <a:off x="3168714" y="3142818"/>
                  <a:ext cx="815917" cy="121864"/>
                </a:xfrm>
                <a:custGeom>
                  <a:avLst/>
                  <a:gdLst/>
                  <a:ahLst/>
                  <a:cxnLst/>
                  <a:rect l="l" t="t" r="r" b="b"/>
                  <a:pathLst>
                    <a:path w="6896" h="1030" fill="none" extrusionOk="0">
                      <a:moveTo>
                        <a:pt x="6895" y="1"/>
                      </a:moveTo>
                      <a:lnTo>
                        <a:pt x="0" y="1029"/>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150;p16">
                  <a:extLst>
                    <a:ext uri="{FF2B5EF4-FFF2-40B4-BE49-F238E27FC236}">
                      <a16:creationId xmlns:a16="http://schemas.microsoft.com/office/drawing/2014/main" id="{8AED5F2B-FCAC-6FF9-852E-90B751955EBF}"/>
                    </a:ext>
                  </a:extLst>
                </p:cNvPr>
                <p:cNvSpPr/>
                <p:nvPr/>
              </p:nvSpPr>
              <p:spPr>
                <a:xfrm>
                  <a:off x="3116655" y="3208363"/>
                  <a:ext cx="109325" cy="108613"/>
                </a:xfrm>
                <a:custGeom>
                  <a:avLst/>
                  <a:gdLst/>
                  <a:ahLst/>
                  <a:cxnLst/>
                  <a:rect l="l" t="t" r="r" b="b"/>
                  <a:pathLst>
                    <a:path w="924" h="918" extrusionOk="0">
                      <a:moveTo>
                        <a:pt x="462" y="1"/>
                      </a:moveTo>
                      <a:cubicBezTo>
                        <a:pt x="210" y="1"/>
                        <a:pt x="4" y="205"/>
                        <a:pt x="2" y="456"/>
                      </a:cubicBezTo>
                      <a:cubicBezTo>
                        <a:pt x="0" y="709"/>
                        <a:pt x="204" y="916"/>
                        <a:pt x="459" y="918"/>
                      </a:cubicBezTo>
                      <a:cubicBezTo>
                        <a:pt x="460" y="918"/>
                        <a:pt x="461" y="918"/>
                        <a:pt x="462" y="918"/>
                      </a:cubicBezTo>
                      <a:cubicBezTo>
                        <a:pt x="714" y="918"/>
                        <a:pt x="920" y="715"/>
                        <a:pt x="921" y="463"/>
                      </a:cubicBezTo>
                      <a:cubicBezTo>
                        <a:pt x="923" y="210"/>
                        <a:pt x="719" y="3"/>
                        <a:pt x="466" y="1"/>
                      </a:cubicBezTo>
                      <a:cubicBezTo>
                        <a:pt x="464" y="1"/>
                        <a:pt x="463" y="1"/>
                        <a:pt x="462" y="1"/>
                      </a:cubicBezTo>
                      <a:close/>
                    </a:path>
                  </a:pathLst>
                </a:custGeom>
                <a:solidFill>
                  <a:srgbClr val="196B24"/>
                </a:solidFill>
                <a:ln>
                  <a:noFill/>
                </a:ln>
              </p:spPr>
              <p:txBody>
                <a:bodyPr spcFirstLastPara="1" wrap="square" lIns="121900" tIns="121900" rIns="121900" bIns="121900" anchor="ctr" anchorCtr="0">
                  <a:noAutofit/>
                </a:bodyPr>
                <a:lstStyle/>
                <a:p>
                  <a:endParaRPr sz="2400"/>
                </a:p>
              </p:txBody>
            </p:sp>
            <p:sp>
              <p:nvSpPr>
                <p:cNvPr id="41" name="Google Shape;151;p16">
                  <a:extLst>
                    <a:ext uri="{FF2B5EF4-FFF2-40B4-BE49-F238E27FC236}">
                      <a16:creationId xmlns:a16="http://schemas.microsoft.com/office/drawing/2014/main" id="{8A621637-8411-8F81-ADAA-D823FD1E59D0}"/>
                    </a:ext>
                  </a:extLst>
                </p:cNvPr>
                <p:cNvSpPr/>
                <p:nvPr/>
              </p:nvSpPr>
              <p:spPr>
                <a:xfrm>
                  <a:off x="1025780" y="2815207"/>
                  <a:ext cx="1837471" cy="883695"/>
                </a:xfrm>
                <a:custGeom>
                  <a:avLst/>
                  <a:gdLst/>
                  <a:ahLst/>
                  <a:cxnLst/>
                  <a:rect l="l" t="t" r="r" b="b"/>
                  <a:pathLst>
                    <a:path w="15530" h="7469" extrusionOk="0">
                      <a:moveTo>
                        <a:pt x="2157" y="1"/>
                      </a:moveTo>
                      <a:lnTo>
                        <a:pt x="1" y="3735"/>
                      </a:lnTo>
                      <a:lnTo>
                        <a:pt x="2157" y="7469"/>
                      </a:lnTo>
                      <a:lnTo>
                        <a:pt x="13304" y="7469"/>
                      </a:lnTo>
                      <a:cubicBezTo>
                        <a:pt x="13357" y="7469"/>
                        <a:pt x="13406" y="7441"/>
                        <a:pt x="13432" y="7395"/>
                      </a:cubicBezTo>
                      <a:lnTo>
                        <a:pt x="15502" y="3809"/>
                      </a:lnTo>
                      <a:cubicBezTo>
                        <a:pt x="15529" y="3763"/>
                        <a:pt x="15529" y="3706"/>
                        <a:pt x="15502" y="3661"/>
                      </a:cubicBezTo>
                      <a:lnTo>
                        <a:pt x="13432" y="75"/>
                      </a:lnTo>
                      <a:cubicBezTo>
                        <a:pt x="13406" y="29"/>
                        <a:pt x="13357" y="1"/>
                        <a:pt x="13304" y="1"/>
                      </a:cubicBezTo>
                      <a:close/>
                    </a:path>
                  </a:pathLst>
                </a:custGeom>
                <a:solidFill>
                  <a:srgbClr val="196B24"/>
                </a:solidFill>
                <a:ln>
                  <a:noFill/>
                </a:ln>
              </p:spPr>
              <p:txBody>
                <a:bodyPr spcFirstLastPara="1" wrap="square" lIns="121900" tIns="121900" rIns="121900" bIns="121900" anchor="ctr" anchorCtr="0">
                  <a:noAutofit/>
                </a:bodyPr>
                <a:lstStyle/>
                <a:p>
                  <a:endParaRPr sz="2400"/>
                </a:p>
              </p:txBody>
            </p:sp>
          </p:grpSp>
          <p:grpSp>
            <p:nvGrpSpPr>
              <p:cNvPr id="15" name="Google Shape;154;p16">
                <a:extLst>
                  <a:ext uri="{FF2B5EF4-FFF2-40B4-BE49-F238E27FC236}">
                    <a16:creationId xmlns:a16="http://schemas.microsoft.com/office/drawing/2014/main" id="{8AC5096E-0A9A-F647-1298-F273FE202A02}"/>
                  </a:ext>
                </a:extLst>
              </p:cNvPr>
              <p:cNvGrpSpPr/>
              <p:nvPr/>
            </p:nvGrpSpPr>
            <p:grpSpPr>
              <a:xfrm>
                <a:off x="1743635" y="4864811"/>
                <a:ext cx="3483069" cy="1444544"/>
                <a:chOff x="1307726" y="3648608"/>
                <a:chExt cx="2612302" cy="1083408"/>
              </a:xfrm>
            </p:grpSpPr>
            <p:sp>
              <p:nvSpPr>
                <p:cNvPr id="36" name="Google Shape;155;p16">
                  <a:extLst>
                    <a:ext uri="{FF2B5EF4-FFF2-40B4-BE49-F238E27FC236}">
                      <a16:creationId xmlns:a16="http://schemas.microsoft.com/office/drawing/2014/main" id="{3E2BFDB6-E0DA-C331-56B8-4C46816F5F43}"/>
                    </a:ext>
                  </a:extLst>
                </p:cNvPr>
                <p:cNvSpPr/>
                <p:nvPr/>
              </p:nvSpPr>
              <p:spPr>
                <a:xfrm>
                  <a:off x="3306670" y="3648608"/>
                  <a:ext cx="613358" cy="551821"/>
                </a:xfrm>
                <a:custGeom>
                  <a:avLst/>
                  <a:gdLst/>
                  <a:ahLst/>
                  <a:cxnLst/>
                  <a:rect l="l" t="t" r="r" b="b"/>
                  <a:pathLst>
                    <a:path w="5184" h="4664" fill="none" extrusionOk="0">
                      <a:moveTo>
                        <a:pt x="5184" y="0"/>
                      </a:moveTo>
                      <a:lnTo>
                        <a:pt x="1" y="4664"/>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sp>
              <p:nvSpPr>
                <p:cNvPr id="37" name="Google Shape;156;p16">
                  <a:extLst>
                    <a:ext uri="{FF2B5EF4-FFF2-40B4-BE49-F238E27FC236}">
                      <a16:creationId xmlns:a16="http://schemas.microsoft.com/office/drawing/2014/main" id="{57A901A8-B0C0-669C-E259-CAAF577683CB}"/>
                    </a:ext>
                  </a:extLst>
                </p:cNvPr>
                <p:cNvSpPr/>
                <p:nvPr/>
              </p:nvSpPr>
              <p:spPr>
                <a:xfrm>
                  <a:off x="3245974" y="4143159"/>
                  <a:ext cx="123997" cy="108613"/>
                </a:xfrm>
                <a:custGeom>
                  <a:avLst/>
                  <a:gdLst/>
                  <a:ahLst/>
                  <a:cxnLst/>
                  <a:rect l="l" t="t" r="r" b="b"/>
                  <a:pathLst>
                    <a:path w="1048" h="918" extrusionOk="0">
                      <a:moveTo>
                        <a:pt x="525" y="0"/>
                      </a:moveTo>
                      <a:cubicBezTo>
                        <a:pt x="438" y="0"/>
                        <a:pt x="351" y="24"/>
                        <a:pt x="274" y="75"/>
                      </a:cubicBezTo>
                      <a:cubicBezTo>
                        <a:pt x="61" y="214"/>
                        <a:pt x="0" y="498"/>
                        <a:pt x="138" y="710"/>
                      </a:cubicBezTo>
                      <a:cubicBezTo>
                        <a:pt x="226" y="845"/>
                        <a:pt x="372" y="918"/>
                        <a:pt x="522" y="918"/>
                      </a:cubicBezTo>
                      <a:cubicBezTo>
                        <a:pt x="609" y="918"/>
                        <a:pt x="696" y="893"/>
                        <a:pt x="774" y="843"/>
                      </a:cubicBezTo>
                      <a:cubicBezTo>
                        <a:pt x="987" y="705"/>
                        <a:pt x="1047" y="420"/>
                        <a:pt x="908" y="208"/>
                      </a:cubicBezTo>
                      <a:cubicBezTo>
                        <a:pt x="821" y="73"/>
                        <a:pt x="674" y="0"/>
                        <a:pt x="525" y="0"/>
                      </a:cubicBezTo>
                      <a:close/>
                    </a:path>
                  </a:pathLst>
                </a:custGeom>
                <a:solidFill>
                  <a:srgbClr val="E97132"/>
                </a:solidFill>
                <a:ln>
                  <a:noFill/>
                </a:ln>
              </p:spPr>
              <p:txBody>
                <a:bodyPr spcFirstLastPara="1" wrap="square" lIns="121900" tIns="121900" rIns="121900" bIns="121900" anchor="ctr" anchorCtr="0">
                  <a:noAutofit/>
                </a:bodyPr>
                <a:lstStyle/>
                <a:p>
                  <a:endParaRPr sz="2400"/>
                </a:p>
              </p:txBody>
            </p:sp>
            <p:sp>
              <p:nvSpPr>
                <p:cNvPr id="38" name="Google Shape;157;p16">
                  <a:extLst>
                    <a:ext uri="{FF2B5EF4-FFF2-40B4-BE49-F238E27FC236}">
                      <a16:creationId xmlns:a16="http://schemas.microsoft.com/office/drawing/2014/main" id="{DC2FFF4A-7B36-6259-38F6-1F3ACFCEDD8B}"/>
                    </a:ext>
                  </a:extLst>
                </p:cNvPr>
                <p:cNvSpPr/>
                <p:nvPr/>
              </p:nvSpPr>
              <p:spPr>
                <a:xfrm>
                  <a:off x="1307726" y="3848321"/>
                  <a:ext cx="1837352" cy="883695"/>
                </a:xfrm>
                <a:custGeom>
                  <a:avLst/>
                  <a:gdLst/>
                  <a:ahLst/>
                  <a:cxnLst/>
                  <a:rect l="l" t="t" r="r" b="b"/>
                  <a:pathLst>
                    <a:path w="15529" h="7469" extrusionOk="0">
                      <a:moveTo>
                        <a:pt x="2156" y="0"/>
                      </a:moveTo>
                      <a:lnTo>
                        <a:pt x="1" y="3735"/>
                      </a:lnTo>
                      <a:lnTo>
                        <a:pt x="2156" y="7468"/>
                      </a:lnTo>
                      <a:lnTo>
                        <a:pt x="13304" y="7468"/>
                      </a:lnTo>
                      <a:cubicBezTo>
                        <a:pt x="13357" y="7468"/>
                        <a:pt x="13406" y="7440"/>
                        <a:pt x="13432" y="7394"/>
                      </a:cubicBezTo>
                      <a:lnTo>
                        <a:pt x="15502" y="3809"/>
                      </a:lnTo>
                      <a:cubicBezTo>
                        <a:pt x="15528" y="3763"/>
                        <a:pt x="15528" y="3706"/>
                        <a:pt x="15502" y="3660"/>
                      </a:cubicBezTo>
                      <a:lnTo>
                        <a:pt x="13432" y="74"/>
                      </a:lnTo>
                      <a:cubicBezTo>
                        <a:pt x="13406" y="28"/>
                        <a:pt x="13357" y="0"/>
                        <a:pt x="13304" y="0"/>
                      </a:cubicBezTo>
                      <a:close/>
                    </a:path>
                  </a:pathLst>
                </a:custGeom>
                <a:solidFill>
                  <a:srgbClr val="CC5500"/>
                </a:solidFill>
                <a:ln>
                  <a:noFill/>
                </a:ln>
              </p:spPr>
              <p:txBody>
                <a:bodyPr spcFirstLastPara="1" wrap="square" lIns="121900" tIns="121900" rIns="121900" bIns="121900" anchor="ctr" anchorCtr="0">
                  <a:noAutofit/>
                </a:bodyPr>
                <a:lstStyle/>
                <a:p>
                  <a:endParaRPr sz="2400"/>
                </a:p>
              </p:txBody>
            </p:sp>
          </p:grpSp>
          <p:sp>
            <p:nvSpPr>
              <p:cNvPr id="16" name="Google Shape;161;p16">
                <a:extLst>
                  <a:ext uri="{FF2B5EF4-FFF2-40B4-BE49-F238E27FC236}">
                    <a16:creationId xmlns:a16="http://schemas.microsoft.com/office/drawing/2014/main" id="{42965383-0D0B-66E4-E28D-93F9F09C7E10}"/>
                  </a:ext>
                </a:extLst>
              </p:cNvPr>
              <p:cNvSpPr/>
              <p:nvPr/>
            </p:nvSpPr>
            <p:spPr>
              <a:xfrm>
                <a:off x="1743635" y="968668"/>
                <a:ext cx="2449803" cy="1178417"/>
              </a:xfrm>
              <a:custGeom>
                <a:avLst/>
                <a:gdLst/>
                <a:ahLst/>
                <a:cxnLst/>
                <a:rect l="l" t="t" r="r" b="b"/>
                <a:pathLst>
                  <a:path w="15529" h="7470" extrusionOk="0">
                    <a:moveTo>
                      <a:pt x="2156" y="1"/>
                    </a:moveTo>
                    <a:lnTo>
                      <a:pt x="1" y="3735"/>
                    </a:lnTo>
                    <a:lnTo>
                      <a:pt x="2156" y="7470"/>
                    </a:lnTo>
                    <a:lnTo>
                      <a:pt x="13304" y="7470"/>
                    </a:lnTo>
                    <a:cubicBezTo>
                      <a:pt x="13357" y="7470"/>
                      <a:pt x="13406" y="7441"/>
                      <a:pt x="13432" y="7396"/>
                    </a:cubicBezTo>
                    <a:lnTo>
                      <a:pt x="15502" y="3810"/>
                    </a:lnTo>
                    <a:cubicBezTo>
                      <a:pt x="15528" y="3763"/>
                      <a:pt x="15528" y="3707"/>
                      <a:pt x="15502" y="3661"/>
                    </a:cubicBezTo>
                    <a:lnTo>
                      <a:pt x="13432" y="75"/>
                    </a:lnTo>
                    <a:cubicBezTo>
                      <a:pt x="13406" y="30"/>
                      <a:pt x="13357" y="1"/>
                      <a:pt x="1330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17" name="Google Shape;165;p16">
                <a:extLst>
                  <a:ext uri="{FF2B5EF4-FFF2-40B4-BE49-F238E27FC236}">
                    <a16:creationId xmlns:a16="http://schemas.microsoft.com/office/drawing/2014/main" id="{DC569BA4-08D9-DEE3-7A2B-580651459868}"/>
                  </a:ext>
                </a:extLst>
              </p:cNvPr>
              <p:cNvGrpSpPr/>
              <p:nvPr/>
            </p:nvGrpSpPr>
            <p:grpSpPr>
              <a:xfrm>
                <a:off x="4833568" y="2427552"/>
                <a:ext cx="2549979" cy="2549925"/>
                <a:chOff x="3625176" y="1820664"/>
                <a:chExt cx="1912484" cy="1912444"/>
              </a:xfrm>
              <a:effectLst>
                <a:outerShdw blurRad="63500" sx="102000" sy="102000" algn="ctr" rotWithShape="0">
                  <a:prstClr val="black">
                    <a:alpha val="40000"/>
                  </a:prstClr>
                </a:outerShdw>
              </a:effectLst>
            </p:grpSpPr>
            <p:sp>
              <p:nvSpPr>
                <p:cNvPr id="34" name="Google Shape;166;p16">
                  <a:extLst>
                    <a:ext uri="{FF2B5EF4-FFF2-40B4-BE49-F238E27FC236}">
                      <a16:creationId xmlns:a16="http://schemas.microsoft.com/office/drawing/2014/main" id="{FB6CCB58-1E3C-9AE7-5368-E59599060D62}"/>
                    </a:ext>
                  </a:extLst>
                </p:cNvPr>
                <p:cNvSpPr/>
                <p:nvPr/>
              </p:nvSpPr>
              <p:spPr>
                <a:xfrm>
                  <a:off x="3625176" y="1820664"/>
                  <a:ext cx="1912484" cy="1912444"/>
                </a:xfrm>
                <a:custGeom>
                  <a:avLst/>
                  <a:gdLst/>
                  <a:ahLst/>
                  <a:cxnLst/>
                  <a:rect l="l" t="t" r="r" b="b"/>
                  <a:pathLst>
                    <a:path w="16164" h="16164" extrusionOk="0">
                      <a:moveTo>
                        <a:pt x="8082" y="0"/>
                      </a:moveTo>
                      <a:cubicBezTo>
                        <a:pt x="3619" y="0"/>
                        <a:pt x="1" y="3619"/>
                        <a:pt x="1" y="8082"/>
                      </a:cubicBezTo>
                      <a:cubicBezTo>
                        <a:pt x="1" y="12546"/>
                        <a:pt x="3619" y="16164"/>
                        <a:pt x="8082" y="16164"/>
                      </a:cubicBezTo>
                      <a:cubicBezTo>
                        <a:pt x="12546" y="16164"/>
                        <a:pt x="16164" y="12546"/>
                        <a:pt x="16164" y="8082"/>
                      </a:cubicBezTo>
                      <a:cubicBezTo>
                        <a:pt x="16164" y="3619"/>
                        <a:pt x="12546" y="0"/>
                        <a:pt x="8082" y="0"/>
                      </a:cubicBezTo>
                      <a:close/>
                    </a:path>
                  </a:pathLst>
                </a:custGeom>
                <a:solidFill>
                  <a:srgbClr val="F5F5F5"/>
                </a:solidFill>
                <a:ln>
                  <a:noFill/>
                </a:ln>
              </p:spPr>
              <p:txBody>
                <a:bodyPr spcFirstLastPara="1" wrap="square" lIns="121900" tIns="121900" rIns="121900" bIns="121900" anchor="ctr" anchorCtr="0">
                  <a:noAutofit/>
                </a:bodyPr>
                <a:lstStyle/>
                <a:p>
                  <a:endParaRPr sz="2400"/>
                </a:p>
              </p:txBody>
            </p:sp>
            <p:sp>
              <p:nvSpPr>
                <p:cNvPr id="35" name="Google Shape;167;p16">
                  <a:extLst>
                    <a:ext uri="{FF2B5EF4-FFF2-40B4-BE49-F238E27FC236}">
                      <a16:creationId xmlns:a16="http://schemas.microsoft.com/office/drawing/2014/main" id="{F9B6E484-8A2A-9032-8B9A-F2102AA761D1}"/>
                    </a:ext>
                  </a:extLst>
                </p:cNvPr>
                <p:cNvSpPr/>
                <p:nvPr/>
              </p:nvSpPr>
              <p:spPr>
                <a:xfrm>
                  <a:off x="3728821" y="1924306"/>
                  <a:ext cx="1705192" cy="1705274"/>
                </a:xfrm>
                <a:custGeom>
                  <a:avLst/>
                  <a:gdLst/>
                  <a:ahLst/>
                  <a:cxnLst/>
                  <a:rect l="l" t="t" r="r" b="b"/>
                  <a:pathLst>
                    <a:path w="14412" h="14413" fill="none" extrusionOk="0">
                      <a:moveTo>
                        <a:pt x="14411" y="7206"/>
                      </a:moveTo>
                      <a:cubicBezTo>
                        <a:pt x="14411" y="11186"/>
                        <a:pt x="11185" y="14412"/>
                        <a:pt x="7206" y="14412"/>
                      </a:cubicBezTo>
                      <a:cubicBezTo>
                        <a:pt x="3227" y="14412"/>
                        <a:pt x="0" y="11186"/>
                        <a:pt x="0" y="7206"/>
                      </a:cubicBezTo>
                      <a:cubicBezTo>
                        <a:pt x="0" y="3226"/>
                        <a:pt x="3227" y="1"/>
                        <a:pt x="7206" y="1"/>
                      </a:cubicBezTo>
                      <a:cubicBezTo>
                        <a:pt x="11185" y="1"/>
                        <a:pt x="14411" y="3226"/>
                        <a:pt x="14411" y="7206"/>
                      </a:cubicBezTo>
                      <a:close/>
                    </a:path>
                  </a:pathLst>
                </a:custGeom>
                <a:noFill/>
                <a:ln w="2525" cap="flat" cmpd="sng">
                  <a:solidFill>
                    <a:srgbClr val="CACBC9"/>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grpSp>
          <p:grpSp>
            <p:nvGrpSpPr>
              <p:cNvPr id="18" name="Google Shape;168;p16">
                <a:extLst>
                  <a:ext uri="{FF2B5EF4-FFF2-40B4-BE49-F238E27FC236}">
                    <a16:creationId xmlns:a16="http://schemas.microsoft.com/office/drawing/2014/main" id="{896C03DD-8D94-3EDD-02CF-F8B50456A462}"/>
                  </a:ext>
                </a:extLst>
              </p:cNvPr>
              <p:cNvGrpSpPr/>
              <p:nvPr/>
            </p:nvGrpSpPr>
            <p:grpSpPr>
              <a:xfrm>
                <a:off x="1655136" y="968667"/>
                <a:ext cx="3571569" cy="1571528"/>
                <a:chOff x="1241351" y="726500"/>
                <a:chExt cx="2678677" cy="1178646"/>
              </a:xfrm>
            </p:grpSpPr>
            <p:sp>
              <p:nvSpPr>
                <p:cNvPr id="31" name="Google Shape;169;p16">
                  <a:extLst>
                    <a:ext uri="{FF2B5EF4-FFF2-40B4-BE49-F238E27FC236}">
                      <a16:creationId xmlns:a16="http://schemas.microsoft.com/office/drawing/2014/main" id="{11EF3E25-E300-B254-110D-9D9E50058EF3}"/>
                    </a:ext>
                  </a:extLst>
                </p:cNvPr>
                <p:cNvSpPr/>
                <p:nvPr/>
              </p:nvSpPr>
              <p:spPr>
                <a:xfrm>
                  <a:off x="3306670" y="1353443"/>
                  <a:ext cx="613358" cy="551703"/>
                </a:xfrm>
                <a:custGeom>
                  <a:avLst/>
                  <a:gdLst/>
                  <a:ahLst/>
                  <a:cxnLst/>
                  <a:rect l="l" t="t" r="r" b="b"/>
                  <a:pathLst>
                    <a:path w="5184" h="4663" fill="none" extrusionOk="0">
                      <a:moveTo>
                        <a:pt x="5184" y="4663"/>
                      </a:moveTo>
                      <a:lnTo>
                        <a:pt x="1" y="0"/>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pPr algn="ctr"/>
                  <a:endParaRPr sz="2400"/>
                </a:p>
              </p:txBody>
            </p:sp>
            <p:sp>
              <p:nvSpPr>
                <p:cNvPr id="32" name="Google Shape;170;p16">
                  <a:extLst>
                    <a:ext uri="{FF2B5EF4-FFF2-40B4-BE49-F238E27FC236}">
                      <a16:creationId xmlns:a16="http://schemas.microsoft.com/office/drawing/2014/main" id="{EFAF9738-BAF8-FB6F-BD81-14A7D4556EC7}"/>
                    </a:ext>
                  </a:extLst>
                </p:cNvPr>
                <p:cNvSpPr/>
                <p:nvPr/>
              </p:nvSpPr>
              <p:spPr>
                <a:xfrm>
                  <a:off x="3245974" y="1301977"/>
                  <a:ext cx="123997" cy="108731"/>
                </a:xfrm>
                <a:custGeom>
                  <a:avLst/>
                  <a:gdLst/>
                  <a:ahLst/>
                  <a:cxnLst/>
                  <a:rect l="l" t="t" r="r" b="b"/>
                  <a:pathLst>
                    <a:path w="1048" h="919" extrusionOk="0">
                      <a:moveTo>
                        <a:pt x="522" y="0"/>
                      </a:moveTo>
                      <a:cubicBezTo>
                        <a:pt x="372" y="0"/>
                        <a:pt x="226" y="73"/>
                        <a:pt x="138" y="208"/>
                      </a:cubicBezTo>
                      <a:cubicBezTo>
                        <a:pt x="0" y="420"/>
                        <a:pt x="61" y="705"/>
                        <a:pt x="274" y="844"/>
                      </a:cubicBezTo>
                      <a:cubicBezTo>
                        <a:pt x="351" y="894"/>
                        <a:pt x="438" y="918"/>
                        <a:pt x="524" y="918"/>
                      </a:cubicBezTo>
                      <a:cubicBezTo>
                        <a:pt x="674" y="918"/>
                        <a:pt x="821" y="845"/>
                        <a:pt x="908" y="710"/>
                      </a:cubicBezTo>
                      <a:cubicBezTo>
                        <a:pt x="1047" y="498"/>
                        <a:pt x="987" y="214"/>
                        <a:pt x="774" y="75"/>
                      </a:cubicBezTo>
                      <a:cubicBezTo>
                        <a:pt x="696" y="25"/>
                        <a:pt x="609" y="0"/>
                        <a:pt x="522" y="0"/>
                      </a:cubicBezTo>
                      <a:close/>
                    </a:path>
                  </a:pathLst>
                </a:custGeom>
                <a:solidFill>
                  <a:srgbClr val="196B24"/>
                </a:solidFill>
                <a:ln>
                  <a:noFill/>
                </a:ln>
              </p:spPr>
              <p:txBody>
                <a:bodyPr spcFirstLastPara="1" wrap="square" lIns="121900" tIns="121900" rIns="121900" bIns="121900" anchor="ctr" anchorCtr="0">
                  <a:noAutofit/>
                </a:bodyPr>
                <a:lstStyle/>
                <a:p>
                  <a:pPr algn="ctr"/>
                  <a:endParaRPr sz="2400"/>
                </a:p>
              </p:txBody>
            </p:sp>
            <p:sp>
              <p:nvSpPr>
                <p:cNvPr id="33" name="Google Shape;171;p16">
                  <a:extLst>
                    <a:ext uri="{FF2B5EF4-FFF2-40B4-BE49-F238E27FC236}">
                      <a16:creationId xmlns:a16="http://schemas.microsoft.com/office/drawing/2014/main" id="{194AD0ED-63F0-8537-112A-FFC6D5AE764E}"/>
                    </a:ext>
                  </a:extLst>
                </p:cNvPr>
                <p:cNvSpPr/>
                <p:nvPr/>
              </p:nvSpPr>
              <p:spPr>
                <a:xfrm>
                  <a:off x="1241351" y="726500"/>
                  <a:ext cx="1837352" cy="883813"/>
                </a:xfrm>
                <a:custGeom>
                  <a:avLst/>
                  <a:gdLst/>
                  <a:ahLst/>
                  <a:cxnLst/>
                  <a:rect l="l" t="t" r="r" b="b"/>
                  <a:pathLst>
                    <a:path w="15529" h="7470" extrusionOk="0">
                      <a:moveTo>
                        <a:pt x="2156" y="1"/>
                      </a:moveTo>
                      <a:lnTo>
                        <a:pt x="0" y="3735"/>
                      </a:lnTo>
                      <a:lnTo>
                        <a:pt x="2156" y="7470"/>
                      </a:lnTo>
                      <a:lnTo>
                        <a:pt x="13303" y="7470"/>
                      </a:lnTo>
                      <a:cubicBezTo>
                        <a:pt x="13356" y="7470"/>
                        <a:pt x="13405" y="7441"/>
                        <a:pt x="13432" y="7396"/>
                      </a:cubicBezTo>
                      <a:lnTo>
                        <a:pt x="15503" y="3810"/>
                      </a:lnTo>
                      <a:cubicBezTo>
                        <a:pt x="15529" y="3763"/>
                        <a:pt x="15529" y="3707"/>
                        <a:pt x="15503" y="3661"/>
                      </a:cubicBezTo>
                      <a:lnTo>
                        <a:pt x="13432" y="75"/>
                      </a:lnTo>
                      <a:cubicBezTo>
                        <a:pt x="13405" y="30"/>
                        <a:pt x="13356" y="1"/>
                        <a:pt x="13303" y="1"/>
                      </a:cubicBezTo>
                      <a:close/>
                    </a:path>
                  </a:pathLst>
                </a:custGeom>
                <a:solidFill>
                  <a:srgbClr val="196B24"/>
                </a:solidFill>
                <a:ln>
                  <a:noFill/>
                </a:ln>
              </p:spPr>
              <p:txBody>
                <a:bodyPr spcFirstLastPara="1" wrap="square" lIns="121900" tIns="121900" rIns="121900" bIns="121900" anchor="ctr" anchorCtr="0">
                  <a:noAutofit/>
                </a:bodyPr>
                <a:lstStyle/>
                <a:p>
                  <a:pPr algn="ctr"/>
                  <a:endParaRPr sz="2400"/>
                </a:p>
              </p:txBody>
            </p:sp>
          </p:grpSp>
          <p:grpSp>
            <p:nvGrpSpPr>
              <p:cNvPr id="19" name="Google Shape;174;p16">
                <a:extLst>
                  <a:ext uri="{FF2B5EF4-FFF2-40B4-BE49-F238E27FC236}">
                    <a16:creationId xmlns:a16="http://schemas.microsoft.com/office/drawing/2014/main" id="{AC4098E8-F0ED-BFB1-8438-CF2CE5BFC9EC}"/>
                  </a:ext>
                </a:extLst>
              </p:cNvPr>
              <p:cNvGrpSpPr/>
              <p:nvPr/>
            </p:nvGrpSpPr>
            <p:grpSpPr>
              <a:xfrm>
                <a:off x="6988963" y="4864811"/>
                <a:ext cx="3459430" cy="1444544"/>
                <a:chOff x="5241723" y="3648608"/>
                <a:chExt cx="2594573" cy="1083408"/>
              </a:xfrm>
            </p:grpSpPr>
            <p:sp>
              <p:nvSpPr>
                <p:cNvPr id="28" name="Google Shape;175;p16">
                  <a:extLst>
                    <a:ext uri="{FF2B5EF4-FFF2-40B4-BE49-F238E27FC236}">
                      <a16:creationId xmlns:a16="http://schemas.microsoft.com/office/drawing/2014/main" id="{51CEF1A7-6F97-3DCB-7885-16CF79912209}"/>
                    </a:ext>
                  </a:extLst>
                </p:cNvPr>
                <p:cNvSpPr/>
                <p:nvPr/>
              </p:nvSpPr>
              <p:spPr>
                <a:xfrm>
                  <a:off x="5241723" y="3648608"/>
                  <a:ext cx="613240" cy="551821"/>
                </a:xfrm>
                <a:custGeom>
                  <a:avLst/>
                  <a:gdLst/>
                  <a:ahLst/>
                  <a:cxnLst/>
                  <a:rect l="l" t="t" r="r" b="b"/>
                  <a:pathLst>
                    <a:path w="5183" h="4664" fill="none" extrusionOk="0">
                      <a:moveTo>
                        <a:pt x="0" y="0"/>
                      </a:moveTo>
                      <a:lnTo>
                        <a:pt x="5182" y="4664"/>
                      </a:lnTo>
                    </a:path>
                  </a:pathLst>
                </a:custGeom>
                <a:noFill/>
                <a:ln w="4450" cap="rnd" cmpd="sng">
                  <a:solidFill>
                    <a:srgbClr val="828181"/>
                  </a:solidFill>
                  <a:prstDash val="solid"/>
                  <a:miter lim="873"/>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176;p16">
                  <a:extLst>
                    <a:ext uri="{FF2B5EF4-FFF2-40B4-BE49-F238E27FC236}">
                      <a16:creationId xmlns:a16="http://schemas.microsoft.com/office/drawing/2014/main" id="{080CA6F1-18C6-9D85-91E0-672846EF5B46}"/>
                    </a:ext>
                  </a:extLst>
                </p:cNvPr>
                <p:cNvSpPr/>
                <p:nvPr/>
              </p:nvSpPr>
              <p:spPr>
                <a:xfrm>
                  <a:off x="5791773" y="4143159"/>
                  <a:ext cx="123997" cy="108613"/>
                </a:xfrm>
                <a:custGeom>
                  <a:avLst/>
                  <a:gdLst/>
                  <a:ahLst/>
                  <a:cxnLst/>
                  <a:rect l="l" t="t" r="r" b="b"/>
                  <a:pathLst>
                    <a:path w="1048" h="918" extrusionOk="0">
                      <a:moveTo>
                        <a:pt x="523" y="0"/>
                      </a:moveTo>
                      <a:cubicBezTo>
                        <a:pt x="373" y="0"/>
                        <a:pt x="226" y="73"/>
                        <a:pt x="139" y="208"/>
                      </a:cubicBezTo>
                      <a:cubicBezTo>
                        <a:pt x="1" y="420"/>
                        <a:pt x="61" y="705"/>
                        <a:pt x="274" y="843"/>
                      </a:cubicBezTo>
                      <a:cubicBezTo>
                        <a:pt x="352" y="893"/>
                        <a:pt x="439" y="918"/>
                        <a:pt x="525" y="918"/>
                      </a:cubicBezTo>
                      <a:cubicBezTo>
                        <a:pt x="675" y="918"/>
                        <a:pt x="822" y="845"/>
                        <a:pt x="910" y="710"/>
                      </a:cubicBezTo>
                      <a:cubicBezTo>
                        <a:pt x="1048" y="498"/>
                        <a:pt x="987" y="214"/>
                        <a:pt x="774" y="75"/>
                      </a:cubicBezTo>
                      <a:cubicBezTo>
                        <a:pt x="696" y="24"/>
                        <a:pt x="609" y="0"/>
                        <a:pt x="523" y="0"/>
                      </a:cubicBezTo>
                      <a:close/>
                    </a:path>
                  </a:pathLst>
                </a:custGeom>
                <a:solidFill>
                  <a:srgbClr val="196B24"/>
                </a:solidFill>
                <a:ln>
                  <a:noFill/>
                </a:ln>
              </p:spPr>
              <p:txBody>
                <a:bodyPr spcFirstLastPara="1" wrap="square" lIns="121900" tIns="121900" rIns="121900" bIns="121900" anchor="ctr" anchorCtr="0">
                  <a:noAutofit/>
                </a:bodyPr>
                <a:lstStyle/>
                <a:p>
                  <a:endParaRPr sz="2400"/>
                </a:p>
              </p:txBody>
            </p:sp>
            <p:sp>
              <p:nvSpPr>
                <p:cNvPr id="30" name="Google Shape;177;p16">
                  <a:extLst>
                    <a:ext uri="{FF2B5EF4-FFF2-40B4-BE49-F238E27FC236}">
                      <a16:creationId xmlns:a16="http://schemas.microsoft.com/office/drawing/2014/main" id="{7B514A6C-2F7A-28F1-B121-54DBEFEED650}"/>
                    </a:ext>
                  </a:extLst>
                </p:cNvPr>
                <p:cNvSpPr/>
                <p:nvPr/>
              </p:nvSpPr>
              <p:spPr>
                <a:xfrm>
                  <a:off x="6016573" y="3848321"/>
                  <a:ext cx="1819723" cy="883695"/>
                </a:xfrm>
                <a:custGeom>
                  <a:avLst/>
                  <a:gdLst/>
                  <a:ahLst/>
                  <a:cxnLst/>
                  <a:rect l="l" t="t" r="r" b="b"/>
                  <a:pathLst>
                    <a:path w="15380" h="7469" extrusionOk="0">
                      <a:moveTo>
                        <a:pt x="2226" y="0"/>
                      </a:moveTo>
                      <a:cubicBezTo>
                        <a:pt x="2173" y="0"/>
                        <a:pt x="2124" y="28"/>
                        <a:pt x="2098" y="74"/>
                      </a:cubicBezTo>
                      <a:lnTo>
                        <a:pt x="27" y="3660"/>
                      </a:lnTo>
                      <a:cubicBezTo>
                        <a:pt x="1" y="3706"/>
                        <a:pt x="1" y="3763"/>
                        <a:pt x="27" y="3809"/>
                      </a:cubicBezTo>
                      <a:lnTo>
                        <a:pt x="2098" y="7394"/>
                      </a:lnTo>
                      <a:cubicBezTo>
                        <a:pt x="2124" y="7440"/>
                        <a:pt x="2173" y="7468"/>
                        <a:pt x="2226" y="7468"/>
                      </a:cubicBezTo>
                      <a:lnTo>
                        <a:pt x="13223" y="7468"/>
                      </a:lnTo>
                      <a:lnTo>
                        <a:pt x="15379" y="3735"/>
                      </a:lnTo>
                      <a:lnTo>
                        <a:pt x="13223" y="0"/>
                      </a:lnTo>
                      <a:close/>
                    </a:path>
                  </a:pathLst>
                </a:custGeom>
                <a:solidFill>
                  <a:srgbClr val="196B24"/>
                </a:solidFill>
                <a:ln>
                  <a:noFill/>
                </a:ln>
              </p:spPr>
              <p:txBody>
                <a:bodyPr spcFirstLastPara="1" wrap="square" lIns="121900" tIns="121900" rIns="121900" bIns="121900" anchor="ctr" anchorCtr="0">
                  <a:noAutofit/>
                </a:bodyPr>
                <a:lstStyle/>
                <a:p>
                  <a:endParaRPr sz="2400"/>
                </a:p>
              </p:txBody>
            </p:sp>
          </p:grpSp>
          <p:sp>
            <p:nvSpPr>
              <p:cNvPr id="20" name="Google Shape;238;p16">
                <a:extLst>
                  <a:ext uri="{FF2B5EF4-FFF2-40B4-BE49-F238E27FC236}">
                    <a16:creationId xmlns:a16="http://schemas.microsoft.com/office/drawing/2014/main" id="{A024F8BB-9E76-B9F0-339B-DB3F932B0E45}"/>
                  </a:ext>
                </a:extLst>
              </p:cNvPr>
              <p:cNvSpPr txBox="1"/>
              <p:nvPr/>
            </p:nvSpPr>
            <p:spPr>
              <a:xfrm>
                <a:off x="1865204" y="1096300"/>
                <a:ext cx="2178678" cy="926400"/>
              </a:xfrm>
              <a:prstGeom prst="rect">
                <a:avLst/>
              </a:prstGeom>
              <a:noFill/>
              <a:ln>
                <a:noFill/>
              </a:ln>
            </p:spPr>
            <p:txBody>
              <a:bodyPr spcFirstLastPara="1" wrap="square" lIns="121900" tIns="121900" rIns="121900" bIns="121900" anchor="ctr" anchorCtr="0">
                <a:noAutofit/>
              </a:bodyPr>
              <a:lstStyle/>
              <a:p>
                <a:pPr algn="ctr"/>
                <a:r>
                  <a:rPr lang="en-US" sz="2000" dirty="0">
                    <a:solidFill>
                      <a:schemeClr val="bg1"/>
                    </a:solidFill>
                    <a:latin typeface="Arial" panose="020B0604020202020204" pitchFamily="34" charset="0"/>
                    <a:ea typeface="Roboto"/>
                    <a:cs typeface="Arial" panose="020B0604020202020204" pitchFamily="34" charset="0"/>
                    <a:sym typeface="Roboto"/>
                  </a:rPr>
                  <a:t>Exercise</a:t>
                </a:r>
              </a:p>
            </p:txBody>
          </p:sp>
          <p:sp>
            <p:nvSpPr>
              <p:cNvPr id="21" name="Google Shape;239;p16">
                <a:extLst>
                  <a:ext uri="{FF2B5EF4-FFF2-40B4-BE49-F238E27FC236}">
                    <a16:creationId xmlns:a16="http://schemas.microsoft.com/office/drawing/2014/main" id="{0E818FC1-550E-D0C9-CC8D-2E1CFC694483}"/>
                  </a:ext>
                </a:extLst>
              </p:cNvPr>
              <p:cNvSpPr txBox="1"/>
              <p:nvPr/>
            </p:nvSpPr>
            <p:spPr>
              <a:xfrm>
                <a:off x="1729527" y="2472172"/>
                <a:ext cx="2178678" cy="926400"/>
              </a:xfrm>
              <a:prstGeom prst="rect">
                <a:avLst/>
              </a:prstGeom>
              <a:noFill/>
              <a:ln>
                <a:noFill/>
              </a:ln>
            </p:spPr>
            <p:txBody>
              <a:bodyPr spcFirstLastPara="1" wrap="square" lIns="121900" tIns="121900" rIns="121900" bIns="121900" anchor="ctr" anchorCtr="0">
                <a:noAutofit/>
              </a:bodyPr>
              <a:lstStyle/>
              <a:p>
                <a:r>
                  <a:rPr lang="en-US" sz="2000" dirty="0">
                    <a:solidFill>
                      <a:schemeClr val="bg1"/>
                    </a:solidFill>
                    <a:latin typeface="Arial" panose="020B0604020202020204" pitchFamily="34" charset="0"/>
                    <a:ea typeface="Roboto"/>
                    <a:cs typeface="Arial" panose="020B0604020202020204" pitchFamily="34" charset="0"/>
                    <a:sym typeface="Roboto"/>
                  </a:rPr>
                  <a:t>Acupuncture</a:t>
                </a:r>
              </a:p>
            </p:txBody>
          </p:sp>
          <p:sp>
            <p:nvSpPr>
              <p:cNvPr id="22" name="Google Shape;240;p16">
                <a:extLst>
                  <a:ext uri="{FF2B5EF4-FFF2-40B4-BE49-F238E27FC236}">
                    <a16:creationId xmlns:a16="http://schemas.microsoft.com/office/drawing/2014/main" id="{9F1A4892-ACAD-E698-3408-CA47B98084E6}"/>
                  </a:ext>
                </a:extLst>
              </p:cNvPr>
              <p:cNvSpPr txBox="1"/>
              <p:nvPr/>
            </p:nvSpPr>
            <p:spPr>
              <a:xfrm>
                <a:off x="1431452" y="3864633"/>
                <a:ext cx="2314142" cy="926400"/>
              </a:xfrm>
              <a:prstGeom prst="rect">
                <a:avLst/>
              </a:prstGeom>
              <a:noFill/>
              <a:ln>
                <a:noFill/>
              </a:ln>
            </p:spPr>
            <p:txBody>
              <a:bodyPr spcFirstLastPara="1" wrap="square" lIns="121900" tIns="121900" rIns="121900" bIns="121900" anchor="ctr" anchorCtr="0">
                <a:noAutofit/>
              </a:bodyPr>
              <a:lstStyle/>
              <a:p>
                <a:pPr algn="ctr"/>
                <a:r>
                  <a:rPr lang="en-US" sz="2000" dirty="0">
                    <a:solidFill>
                      <a:schemeClr val="bg1"/>
                    </a:solidFill>
                    <a:latin typeface="Arial" panose="020B0604020202020204" pitchFamily="34" charset="0"/>
                    <a:ea typeface="Roboto"/>
                    <a:cs typeface="Arial" panose="020B0604020202020204" pitchFamily="34" charset="0"/>
                    <a:sym typeface="Roboto"/>
                  </a:rPr>
                  <a:t>Vaginal </a:t>
                </a:r>
                <a:r>
                  <a:rPr lang="en-US" sz="2000" dirty="0" err="1">
                    <a:solidFill>
                      <a:schemeClr val="bg1"/>
                    </a:solidFill>
                    <a:latin typeface="Arial" panose="020B0604020202020204" pitchFamily="34" charset="0"/>
                    <a:ea typeface="Roboto"/>
                    <a:cs typeface="Arial" panose="020B0604020202020204" pitchFamily="34" charset="0"/>
                    <a:sym typeface="Roboto"/>
                  </a:rPr>
                  <a:t>moisturiser</a:t>
                </a:r>
                <a:r>
                  <a:rPr lang="en-US" sz="2000" dirty="0">
                    <a:solidFill>
                      <a:schemeClr val="bg1"/>
                    </a:solidFill>
                    <a:latin typeface="Arial" panose="020B0604020202020204" pitchFamily="34" charset="0"/>
                    <a:ea typeface="Roboto"/>
                    <a:cs typeface="Arial" panose="020B0604020202020204" pitchFamily="34" charset="0"/>
                    <a:sym typeface="Roboto"/>
                  </a:rPr>
                  <a:t> +/- vaginal estrogen</a:t>
                </a:r>
              </a:p>
            </p:txBody>
          </p:sp>
          <p:sp>
            <p:nvSpPr>
              <p:cNvPr id="23" name="Google Shape;241;p16">
                <a:extLst>
                  <a:ext uri="{FF2B5EF4-FFF2-40B4-BE49-F238E27FC236}">
                    <a16:creationId xmlns:a16="http://schemas.microsoft.com/office/drawing/2014/main" id="{782F58F3-E926-DBB6-1CEA-38A524FE143A}"/>
                  </a:ext>
                </a:extLst>
              </p:cNvPr>
              <p:cNvSpPr txBox="1"/>
              <p:nvPr/>
            </p:nvSpPr>
            <p:spPr>
              <a:xfrm>
                <a:off x="1879197" y="5271933"/>
                <a:ext cx="2178678" cy="926400"/>
              </a:xfrm>
              <a:prstGeom prst="rect">
                <a:avLst/>
              </a:prstGeom>
              <a:noFill/>
              <a:ln>
                <a:noFill/>
              </a:ln>
            </p:spPr>
            <p:txBody>
              <a:bodyPr spcFirstLastPara="1" wrap="square" lIns="121900" tIns="121900" rIns="121900" bIns="121900" anchor="ctr" anchorCtr="0">
                <a:noAutofit/>
              </a:bodyPr>
              <a:lstStyle/>
              <a:p>
                <a:pPr algn="ctr"/>
                <a:r>
                  <a:rPr lang="en-US" sz="2000" dirty="0">
                    <a:solidFill>
                      <a:schemeClr val="bg1"/>
                    </a:solidFill>
                    <a:latin typeface="Arial" panose="020B0604020202020204" pitchFamily="34" charset="0"/>
                    <a:ea typeface="Roboto"/>
                    <a:cs typeface="Arial" panose="020B0604020202020204" pitchFamily="34" charset="0"/>
                    <a:sym typeface="Roboto"/>
                  </a:rPr>
                  <a:t>Prescribed </a:t>
                </a:r>
              </a:p>
              <a:p>
                <a:pPr algn="ctr"/>
                <a:r>
                  <a:rPr lang="en-US" sz="2000" dirty="0">
                    <a:solidFill>
                      <a:schemeClr val="bg1"/>
                    </a:solidFill>
                    <a:latin typeface="Arial" panose="020B0604020202020204" pitchFamily="34" charset="0"/>
                    <a:ea typeface="Roboto"/>
                    <a:cs typeface="Arial" panose="020B0604020202020204" pitchFamily="34" charset="0"/>
                    <a:sym typeface="Roboto"/>
                  </a:rPr>
                  <a:t>non-hormonal therapy</a:t>
                </a:r>
              </a:p>
            </p:txBody>
          </p:sp>
          <p:sp>
            <p:nvSpPr>
              <p:cNvPr id="24" name="Google Shape;242;p16">
                <a:extLst>
                  <a:ext uri="{FF2B5EF4-FFF2-40B4-BE49-F238E27FC236}">
                    <a16:creationId xmlns:a16="http://schemas.microsoft.com/office/drawing/2014/main" id="{EB012B5E-AFEA-6E73-8E41-4E68CA287521}"/>
                  </a:ext>
                </a:extLst>
              </p:cNvPr>
              <p:cNvSpPr txBox="1"/>
              <p:nvPr/>
            </p:nvSpPr>
            <p:spPr>
              <a:xfrm>
                <a:off x="8491044" y="1096300"/>
                <a:ext cx="1488400" cy="926400"/>
              </a:xfrm>
              <a:prstGeom prst="rect">
                <a:avLst/>
              </a:prstGeom>
              <a:noFill/>
              <a:ln>
                <a:noFill/>
              </a:ln>
            </p:spPr>
            <p:txBody>
              <a:bodyPr spcFirstLastPara="1" wrap="square" lIns="121900" tIns="121900" rIns="121900" bIns="121900" anchor="ctr" anchorCtr="0">
                <a:noAutofit/>
              </a:bodyPr>
              <a:lstStyle/>
              <a:p>
                <a:pPr algn="ctr"/>
                <a:r>
                  <a:rPr lang="en-US" sz="2000" dirty="0">
                    <a:solidFill>
                      <a:schemeClr val="bg1"/>
                    </a:solidFill>
                    <a:latin typeface="Arial" panose="020B0604020202020204" pitchFamily="34" charset="0"/>
                    <a:ea typeface="Roboto"/>
                    <a:cs typeface="Arial" panose="020B0604020202020204" pitchFamily="34" charset="0"/>
                    <a:sym typeface="Roboto"/>
                  </a:rPr>
                  <a:t>Healthy diet</a:t>
                </a:r>
              </a:p>
            </p:txBody>
          </p:sp>
          <p:sp>
            <p:nvSpPr>
              <p:cNvPr id="25" name="Google Shape;243;p16">
                <a:extLst>
                  <a:ext uri="{FF2B5EF4-FFF2-40B4-BE49-F238E27FC236}">
                    <a16:creationId xmlns:a16="http://schemas.microsoft.com/office/drawing/2014/main" id="{7B3A34F0-ACA1-2AC4-3068-C21EF142B98C}"/>
                  </a:ext>
                </a:extLst>
              </p:cNvPr>
              <p:cNvSpPr txBox="1"/>
              <p:nvPr/>
            </p:nvSpPr>
            <p:spPr>
              <a:xfrm>
                <a:off x="8750492" y="2472172"/>
                <a:ext cx="1892603" cy="926400"/>
              </a:xfrm>
              <a:prstGeom prst="rect">
                <a:avLst/>
              </a:prstGeom>
              <a:noFill/>
              <a:ln>
                <a:noFill/>
              </a:ln>
            </p:spPr>
            <p:txBody>
              <a:bodyPr spcFirstLastPara="1" wrap="square" lIns="121900" tIns="121900" rIns="121900" bIns="121900" anchor="ctr" anchorCtr="0">
                <a:noAutofit/>
              </a:bodyPr>
              <a:lstStyle/>
              <a:p>
                <a:pPr algn="ctr"/>
                <a:r>
                  <a:rPr lang="en-US" sz="2000" dirty="0">
                    <a:solidFill>
                      <a:schemeClr val="bg1"/>
                    </a:solidFill>
                    <a:latin typeface="Arial" panose="020B0604020202020204" pitchFamily="34" charset="0"/>
                    <a:ea typeface="Roboto"/>
                    <a:cs typeface="Arial" panose="020B0604020202020204" pitchFamily="34" charset="0"/>
                    <a:sym typeface="Roboto"/>
                  </a:rPr>
                  <a:t>Pelvic physiotherapy</a:t>
                </a:r>
                <a:endParaRPr sz="2000" dirty="0">
                  <a:solidFill>
                    <a:schemeClr val="bg1"/>
                  </a:solidFill>
                  <a:latin typeface="Arial" panose="020B0604020202020204" pitchFamily="34" charset="0"/>
                  <a:ea typeface="Roboto"/>
                  <a:cs typeface="Arial" panose="020B0604020202020204" pitchFamily="34" charset="0"/>
                  <a:sym typeface="Roboto"/>
                </a:endParaRPr>
              </a:p>
            </p:txBody>
          </p:sp>
          <p:sp>
            <p:nvSpPr>
              <p:cNvPr id="26" name="Google Shape;245;p16">
                <a:extLst>
                  <a:ext uri="{FF2B5EF4-FFF2-40B4-BE49-F238E27FC236}">
                    <a16:creationId xmlns:a16="http://schemas.microsoft.com/office/drawing/2014/main" id="{5795B902-106E-E902-579E-1676E2710318}"/>
                  </a:ext>
                </a:extLst>
              </p:cNvPr>
              <p:cNvSpPr txBox="1"/>
              <p:nvPr/>
            </p:nvSpPr>
            <p:spPr>
              <a:xfrm>
                <a:off x="8130741" y="5259879"/>
                <a:ext cx="2260845" cy="926400"/>
              </a:xfrm>
              <a:prstGeom prst="rect">
                <a:avLst/>
              </a:prstGeom>
              <a:noFill/>
              <a:ln>
                <a:noFill/>
              </a:ln>
            </p:spPr>
            <p:txBody>
              <a:bodyPr spcFirstLastPara="1" wrap="square" lIns="121900" tIns="121900" rIns="121900" bIns="121900" anchor="ctr" anchorCtr="0">
                <a:noAutofit/>
              </a:bodyPr>
              <a:lstStyle/>
              <a:p>
                <a:pPr algn="ctr"/>
                <a:r>
                  <a:rPr lang="en-US" sz="2000" dirty="0">
                    <a:solidFill>
                      <a:schemeClr val="bg1"/>
                    </a:solidFill>
                    <a:latin typeface="Arial" panose="020B0604020202020204" pitchFamily="34" charset="0"/>
                    <a:ea typeface="Roboto"/>
                    <a:cs typeface="Arial" panose="020B0604020202020204" pitchFamily="34" charset="0"/>
                    <a:sym typeface="Roboto"/>
                  </a:rPr>
                  <a:t>Yoga +/- </a:t>
                </a:r>
                <a:r>
                  <a:rPr lang="en-US" sz="2000" dirty="0" err="1">
                    <a:solidFill>
                      <a:schemeClr val="bg1"/>
                    </a:solidFill>
                    <a:latin typeface="Arial" panose="020B0604020202020204" pitchFamily="34" charset="0"/>
                    <a:ea typeface="Roboto"/>
                    <a:cs typeface="Arial" panose="020B0604020202020204" pitchFamily="34" charset="0"/>
                    <a:sym typeface="Roboto"/>
                  </a:rPr>
                  <a:t>pilates</a:t>
                </a:r>
                <a:endParaRPr lang="en-US" sz="2000" dirty="0">
                  <a:solidFill>
                    <a:schemeClr val="bg1"/>
                  </a:solidFill>
                  <a:latin typeface="Arial" panose="020B0604020202020204" pitchFamily="34" charset="0"/>
                  <a:ea typeface="Roboto"/>
                  <a:cs typeface="Arial" panose="020B0604020202020204" pitchFamily="34" charset="0"/>
                  <a:sym typeface="Roboto"/>
                </a:endParaRPr>
              </a:p>
            </p:txBody>
          </p:sp>
          <p:sp>
            <p:nvSpPr>
              <p:cNvPr id="27" name="Google Shape;246;p16">
                <a:extLst>
                  <a:ext uri="{FF2B5EF4-FFF2-40B4-BE49-F238E27FC236}">
                    <a16:creationId xmlns:a16="http://schemas.microsoft.com/office/drawing/2014/main" id="{FFB4D28A-E1E4-AC95-7FD8-8F4A847816AB}"/>
                  </a:ext>
                </a:extLst>
              </p:cNvPr>
              <p:cNvSpPr txBox="1"/>
              <p:nvPr/>
            </p:nvSpPr>
            <p:spPr>
              <a:xfrm>
                <a:off x="5139060" y="2982238"/>
                <a:ext cx="2021600" cy="1647819"/>
              </a:xfrm>
              <a:prstGeom prst="rect">
                <a:avLst/>
              </a:prstGeom>
              <a:noFill/>
              <a:ln>
                <a:noFill/>
              </a:ln>
            </p:spPr>
            <p:txBody>
              <a:bodyPr spcFirstLastPara="1" wrap="square" lIns="121900" tIns="121900" rIns="121900" bIns="121900" anchor="t" anchorCtr="0">
                <a:noAutofit/>
              </a:bodyPr>
              <a:lstStyle/>
              <a:p>
                <a:pPr algn="ctr"/>
                <a:r>
                  <a:rPr lang="en-US" sz="2133" b="1" dirty="0">
                    <a:solidFill>
                      <a:schemeClr val="dk1"/>
                    </a:solidFill>
                    <a:latin typeface="Fira Sans"/>
                    <a:ea typeface="Fira Sans"/>
                    <a:cs typeface="Fira Sans"/>
                    <a:sym typeface="Fira Sans"/>
                  </a:rPr>
                  <a:t>What could multimodal therapy look like for me?</a:t>
                </a:r>
              </a:p>
            </p:txBody>
          </p:sp>
        </p:grpSp>
        <p:sp>
          <p:nvSpPr>
            <p:cNvPr id="8" name="Google Shape;244;p16">
              <a:extLst>
                <a:ext uri="{FF2B5EF4-FFF2-40B4-BE49-F238E27FC236}">
                  <a16:creationId xmlns:a16="http://schemas.microsoft.com/office/drawing/2014/main" id="{F0F49AC1-C315-0976-BFAD-5B8D7C6C9F1C}"/>
                </a:ext>
              </a:extLst>
            </p:cNvPr>
            <p:cNvSpPr txBox="1"/>
            <p:nvPr/>
          </p:nvSpPr>
          <p:spPr>
            <a:xfrm>
              <a:off x="8406806" y="3677015"/>
              <a:ext cx="2580102" cy="926400"/>
            </a:xfrm>
            <a:prstGeom prst="rect">
              <a:avLst/>
            </a:prstGeom>
            <a:noFill/>
            <a:ln>
              <a:noFill/>
            </a:ln>
          </p:spPr>
          <p:txBody>
            <a:bodyPr spcFirstLastPara="1" wrap="square" lIns="121900" tIns="121900" rIns="121900" bIns="121900" anchor="ctr" anchorCtr="0">
              <a:noAutofit/>
            </a:bodyPr>
            <a:lstStyle/>
            <a:p>
              <a:pPr algn="ctr"/>
              <a:r>
                <a:rPr lang="en-US" sz="2000" dirty="0">
                  <a:solidFill>
                    <a:schemeClr val="bg1"/>
                  </a:solidFill>
                  <a:latin typeface="Arial" panose="020B0604020202020204" pitchFamily="34" charset="0"/>
                  <a:ea typeface="Roboto"/>
                  <a:cs typeface="Arial" panose="020B0604020202020204" pitchFamily="34" charset="0"/>
                  <a:sym typeface="Roboto"/>
                </a:rPr>
                <a:t>CBT +/- </a:t>
              </a:r>
            </a:p>
            <a:p>
              <a:pPr algn="ctr"/>
              <a:r>
                <a:rPr lang="en-US" sz="2000" dirty="0">
                  <a:solidFill>
                    <a:schemeClr val="bg1"/>
                  </a:solidFill>
                  <a:latin typeface="Arial" panose="020B0604020202020204" pitchFamily="34" charset="0"/>
                  <a:ea typeface="Roboto"/>
                  <a:cs typeface="Arial" panose="020B0604020202020204" pitchFamily="34" charset="0"/>
                  <a:sym typeface="Roboto"/>
                </a:rPr>
                <a:t>mindfulness +/- coaching +/-</a:t>
              </a:r>
            </a:p>
          </p:txBody>
        </p:sp>
      </p:grpSp>
    </p:spTree>
    <p:extLst>
      <p:ext uri="{BB962C8B-B14F-4D97-AF65-F5344CB8AC3E}">
        <p14:creationId xmlns:p14="http://schemas.microsoft.com/office/powerpoint/2010/main" val="768885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5" name="Title 1">
            <a:extLst>
              <a:ext uri="{FF2B5EF4-FFF2-40B4-BE49-F238E27FC236}">
                <a16:creationId xmlns:a16="http://schemas.microsoft.com/office/drawing/2014/main" id="{FD6312ED-A0D0-3137-BFA0-27E53E2BAFC3}"/>
              </a:ext>
            </a:extLst>
          </p:cNvPr>
          <p:cNvSpPr txBox="1">
            <a:spLocks/>
          </p:cNvSpPr>
          <p:nvPr/>
        </p:nvSpPr>
        <p:spPr>
          <a:xfrm>
            <a:off x="211476" y="806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HRT</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fontScale="62500" lnSpcReduction="20000"/>
          </a:bodyPr>
          <a:lstStyle/>
          <a:p>
            <a:pPr>
              <a:lnSpc>
                <a:spcPct val="120000"/>
              </a:lnSpc>
              <a:buClr>
                <a:schemeClr val="accent6">
                  <a:lumMod val="75000"/>
                </a:schemeClr>
              </a:buClr>
              <a:buFont typeface="Wingdings" panose="05000000000000000000" pitchFamily="2" charset="2"/>
              <a:buChar char="v"/>
            </a:pPr>
            <a:r>
              <a:rPr lang="en-GB" sz="2900" dirty="0">
                <a:latin typeface="Helvetica" panose="020B0604020202020204" pitchFamily="34" charset="0"/>
                <a:cs typeface="Helvetica" panose="020B0604020202020204" pitchFamily="34" charset="0"/>
              </a:rPr>
              <a:t>Tend to use </a:t>
            </a:r>
            <a:r>
              <a:rPr lang="en-GB" sz="2900" b="1" dirty="0">
                <a:latin typeface="Helvetica" panose="020B0604020202020204" pitchFamily="34" charset="0"/>
                <a:cs typeface="Helvetica" panose="020B0604020202020204" pitchFamily="34" charset="0"/>
              </a:rPr>
              <a:t>low-standard dose transdermal oestrogen</a:t>
            </a:r>
            <a:r>
              <a:rPr lang="en-GB" sz="2900" dirty="0">
                <a:latin typeface="Helvetica" panose="020B0604020202020204" pitchFamily="34" charset="0"/>
                <a:cs typeface="Helvetica" panose="020B0604020202020204" pitchFamily="34" charset="0"/>
              </a:rPr>
              <a:t> in those with medical comorbidities</a:t>
            </a:r>
          </a:p>
          <a:p>
            <a:pPr>
              <a:lnSpc>
                <a:spcPct val="120000"/>
              </a:lnSpc>
              <a:buClr>
                <a:schemeClr val="accent6">
                  <a:lumMod val="75000"/>
                </a:schemeClr>
              </a:buClr>
              <a:buFont typeface="Wingdings" panose="05000000000000000000" pitchFamily="2" charset="2"/>
              <a:buChar char="v"/>
            </a:pPr>
            <a:endParaRPr lang="en-GB" sz="2900" dirty="0">
              <a:latin typeface="Helvetica" panose="020B0604020202020204" pitchFamily="34" charset="0"/>
              <a:cs typeface="Helvetica" panose="020B0604020202020204" pitchFamily="34" charset="0"/>
            </a:endParaRPr>
          </a:p>
          <a:p>
            <a:pPr>
              <a:lnSpc>
                <a:spcPct val="120000"/>
              </a:lnSpc>
              <a:buClr>
                <a:schemeClr val="accent6">
                  <a:lumMod val="75000"/>
                </a:schemeClr>
              </a:buClr>
              <a:buFont typeface="Wingdings" panose="05000000000000000000" pitchFamily="2" charset="2"/>
              <a:buChar char="v"/>
            </a:pPr>
            <a:r>
              <a:rPr lang="en-GB" sz="2900" dirty="0">
                <a:solidFill>
                  <a:schemeClr val="tx1"/>
                </a:solidFill>
                <a:latin typeface="Helvetica" panose="020B0604020202020204" pitchFamily="34" charset="0"/>
                <a:cs typeface="Helvetica" panose="020B0604020202020204" pitchFamily="34" charset="0"/>
              </a:rPr>
              <a:t>“Low and slow”; individualised approach</a:t>
            </a:r>
            <a:endParaRPr lang="en-GB" sz="2900" dirty="0">
              <a:latin typeface="Helvetica" panose="020B0604020202020204" pitchFamily="34" charset="0"/>
              <a:cs typeface="Helvetica" panose="020B0604020202020204" pitchFamily="34" charset="0"/>
            </a:endParaRPr>
          </a:p>
          <a:p>
            <a:pPr>
              <a:lnSpc>
                <a:spcPct val="120000"/>
              </a:lnSpc>
              <a:buClr>
                <a:schemeClr val="accent6">
                  <a:lumMod val="75000"/>
                </a:schemeClr>
              </a:buClr>
              <a:buFont typeface="Wingdings" panose="05000000000000000000" pitchFamily="2" charset="2"/>
              <a:buChar char="v"/>
            </a:pPr>
            <a:endParaRPr lang="en-GB" sz="2900" dirty="0">
              <a:latin typeface="Helvetica" panose="020B0604020202020204" pitchFamily="34" charset="0"/>
              <a:cs typeface="Helvetica" panose="020B0604020202020204" pitchFamily="34" charset="0"/>
            </a:endParaRPr>
          </a:p>
          <a:p>
            <a:pPr>
              <a:lnSpc>
                <a:spcPct val="120000"/>
              </a:lnSpc>
              <a:buClr>
                <a:schemeClr val="accent6">
                  <a:lumMod val="75000"/>
                </a:schemeClr>
              </a:buClr>
              <a:buFont typeface="Wingdings" panose="05000000000000000000" pitchFamily="2" charset="2"/>
              <a:buChar char="v"/>
            </a:pPr>
            <a:r>
              <a:rPr lang="en-GB" sz="2900" dirty="0">
                <a:latin typeface="Helvetica" panose="020B0604020202020204" pitchFamily="34" charset="0"/>
                <a:cs typeface="Helvetica" panose="020B0604020202020204" pitchFamily="34" charset="0"/>
              </a:rPr>
              <a:t>“Body-identical oestradiol &amp;“ </a:t>
            </a:r>
            <a:r>
              <a:rPr lang="en-GB" sz="2900" dirty="0" err="1">
                <a:latin typeface="Helvetica" panose="020B0604020202020204" pitchFamily="34" charset="0"/>
                <a:cs typeface="Helvetica" panose="020B0604020202020204" pitchFamily="34" charset="0"/>
              </a:rPr>
              <a:t>micronised</a:t>
            </a:r>
            <a:r>
              <a:rPr lang="en-GB" sz="2900" dirty="0">
                <a:latin typeface="Helvetica" panose="020B0604020202020204" pitchFamily="34" charset="0"/>
                <a:cs typeface="Helvetica" panose="020B0604020202020204" pitchFamily="34" charset="0"/>
              </a:rPr>
              <a:t> progesterone/ “body-similar” </a:t>
            </a:r>
            <a:r>
              <a:rPr lang="en-GB" sz="2900" dirty="0" err="1">
                <a:latin typeface="Helvetica" panose="020B0604020202020204" pitchFamily="34" charset="0"/>
                <a:cs typeface="Helvetica" panose="020B0604020202020204" pitchFamily="34" charset="0"/>
              </a:rPr>
              <a:t>dydrogesterone</a:t>
            </a:r>
            <a:r>
              <a:rPr lang="en-GB" sz="2900" dirty="0">
                <a:latin typeface="Helvetica" panose="020B0604020202020204" pitchFamily="34" charset="0"/>
                <a:cs typeface="Helvetica" panose="020B0604020202020204" pitchFamily="34" charset="0"/>
              </a:rPr>
              <a:t>. Appears to be clot   neutral and assoc. with less cardiac, breast risk</a:t>
            </a:r>
          </a:p>
          <a:p>
            <a:pPr lvl="1">
              <a:lnSpc>
                <a:spcPct val="120000"/>
              </a:lnSpc>
              <a:buClr>
                <a:schemeClr val="accent6">
                  <a:lumMod val="75000"/>
                </a:schemeClr>
              </a:buClr>
              <a:buFont typeface="Wingdings" panose="05000000000000000000" pitchFamily="2" charset="2"/>
              <a:buChar char="v"/>
            </a:pPr>
            <a:endParaRPr lang="en-GB" sz="2900" dirty="0">
              <a:latin typeface="Helvetica" panose="020B0604020202020204" pitchFamily="34" charset="0"/>
              <a:cs typeface="Helvetica" panose="020B0604020202020204" pitchFamily="34" charset="0"/>
            </a:endParaRPr>
          </a:p>
          <a:p>
            <a:pPr>
              <a:lnSpc>
                <a:spcPct val="120000"/>
              </a:lnSpc>
              <a:buClr>
                <a:schemeClr val="accent6">
                  <a:lumMod val="75000"/>
                </a:schemeClr>
              </a:buClr>
              <a:buFont typeface="Wingdings" panose="05000000000000000000" pitchFamily="2" charset="2"/>
              <a:buChar char="v"/>
            </a:pPr>
            <a:r>
              <a:rPr lang="en-GB" sz="2900" dirty="0">
                <a:latin typeface="Helvetica" panose="020B0604020202020204" pitchFamily="34" charset="0"/>
                <a:cs typeface="Helvetica" panose="020B0604020202020204" pitchFamily="34" charset="0"/>
              </a:rPr>
              <a:t>“Body-identical” – similar in structure to our own ovarian hormones ( </a:t>
            </a:r>
            <a:r>
              <a:rPr lang="en-GB" sz="2900" b="1" dirty="0">
                <a:solidFill>
                  <a:schemeClr val="tx1"/>
                </a:solidFill>
                <a:latin typeface="Helvetica" panose="020B0604020202020204" pitchFamily="34" charset="0"/>
                <a:cs typeface="Helvetica" panose="020B0604020202020204" pitchFamily="34" charset="0"/>
              </a:rPr>
              <a:t>essentially labelling</a:t>
            </a:r>
            <a:r>
              <a:rPr lang="en-GB" sz="2900" dirty="0">
                <a:latin typeface="Helvetica" panose="020B0604020202020204" pitchFamily="34" charset="0"/>
                <a:cs typeface="Helvetica" panose="020B0604020202020204" pitchFamily="34" charset="0"/>
              </a:rPr>
              <a:t>)</a:t>
            </a:r>
          </a:p>
          <a:p>
            <a:pPr>
              <a:lnSpc>
                <a:spcPct val="120000"/>
              </a:lnSpc>
              <a:buClr>
                <a:schemeClr val="accent6">
                  <a:lumMod val="75000"/>
                </a:schemeClr>
              </a:buClr>
              <a:buFont typeface="Wingdings" panose="05000000000000000000" pitchFamily="2" charset="2"/>
              <a:buChar char="v"/>
            </a:pPr>
            <a:endParaRPr lang="en-GB" sz="2900" dirty="0">
              <a:solidFill>
                <a:schemeClr val="tx1"/>
              </a:solidFill>
              <a:latin typeface="Helvetica" panose="020B0604020202020204" pitchFamily="34" charset="0"/>
              <a:cs typeface="Helvetica" panose="020B0604020202020204" pitchFamily="34" charset="0"/>
            </a:endParaRPr>
          </a:p>
          <a:p>
            <a:pPr>
              <a:lnSpc>
                <a:spcPct val="120000"/>
              </a:lnSpc>
              <a:buClr>
                <a:schemeClr val="accent6">
                  <a:lumMod val="75000"/>
                </a:schemeClr>
              </a:buClr>
              <a:buFont typeface="Wingdings" panose="05000000000000000000" pitchFamily="2" charset="2"/>
              <a:buChar char="v"/>
            </a:pPr>
            <a:r>
              <a:rPr lang="en-GB" sz="2900" dirty="0">
                <a:latin typeface="Helvetica" panose="020B0604020202020204" pitchFamily="34" charset="0"/>
                <a:cs typeface="Helvetica" panose="020B0604020202020204" pitchFamily="34" charset="0"/>
              </a:rPr>
              <a:t>LNG-52mg IUD </a:t>
            </a:r>
            <a:r>
              <a:rPr lang="en-GB" sz="2900" dirty="0">
                <a:solidFill>
                  <a:srgbClr val="FF0000"/>
                </a:solidFill>
                <a:latin typeface="Helvetica" panose="020B0604020202020204" pitchFamily="34" charset="0"/>
                <a:cs typeface="Helvetica" panose="020B0604020202020204" pitchFamily="34" charset="0"/>
              </a:rPr>
              <a:t>(MEC 2 following VTE; cardiac) </a:t>
            </a:r>
            <a:r>
              <a:rPr lang="en-GB" sz="2900" dirty="0">
                <a:latin typeface="Helvetica" panose="020B0604020202020204" pitchFamily="34" charset="0"/>
                <a:cs typeface="Helvetica" panose="020B0604020202020204" pitchFamily="34" charset="0"/>
              </a:rPr>
              <a:t>(good option for HMB &amp; perimenopause)</a:t>
            </a: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241FC63-F63F-0A7E-CCC0-9DC4924EB761}"/>
              </a:ext>
            </a:extLst>
          </p:cNvPr>
          <p:cNvPicPr>
            <a:picLocks noChangeAspect="1"/>
          </p:cNvPicPr>
          <p:nvPr/>
        </p:nvPicPr>
        <p:blipFill rotWithShape="1">
          <a:blip r:embed="rId5"/>
          <a:srcRect l="25737" r="23349"/>
          <a:stretch/>
        </p:blipFill>
        <p:spPr>
          <a:xfrm>
            <a:off x="7502125" y="1399800"/>
            <a:ext cx="2118167" cy="1744313"/>
          </a:xfrm>
          <a:prstGeom prst="rect">
            <a:avLst/>
          </a:prstGeom>
        </p:spPr>
      </p:pic>
      <p:pic>
        <p:nvPicPr>
          <p:cNvPr id="8" name="Picture 8" descr="A close-up of a pack of pills&#10;&#10;Description automatically generated">
            <a:extLst>
              <a:ext uri="{FF2B5EF4-FFF2-40B4-BE49-F238E27FC236}">
                <a16:creationId xmlns:a16="http://schemas.microsoft.com/office/drawing/2014/main" id="{2BD4AF28-D888-B6AA-3028-850FE625D67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855005" y="1399801"/>
            <a:ext cx="1795183" cy="17443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0963A44-8497-6296-B5B5-FA5ECC86100D}"/>
              </a:ext>
            </a:extLst>
          </p:cNvPr>
          <p:cNvPicPr>
            <a:picLocks noChangeAspect="1"/>
          </p:cNvPicPr>
          <p:nvPr/>
        </p:nvPicPr>
        <p:blipFill>
          <a:blip r:embed="rId7"/>
          <a:stretch>
            <a:fillRect/>
          </a:stretch>
        </p:blipFill>
        <p:spPr>
          <a:xfrm>
            <a:off x="7488016" y="3749677"/>
            <a:ext cx="2125556" cy="1700445"/>
          </a:xfrm>
          <a:prstGeom prst="rect">
            <a:avLst/>
          </a:prstGeom>
        </p:spPr>
      </p:pic>
      <p:pic>
        <p:nvPicPr>
          <p:cNvPr id="11" name="Picture 4" descr="A blue box with a label&#10;&#10;Description automatically generated">
            <a:extLst>
              <a:ext uri="{FF2B5EF4-FFF2-40B4-BE49-F238E27FC236}">
                <a16:creationId xmlns:a16="http://schemas.microsoft.com/office/drawing/2014/main" id="{DB5A86AF-8597-2CCD-0488-18B138C8FC06}"/>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964315" y="3749677"/>
            <a:ext cx="1795183" cy="137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527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sp>
        <p:nvSpPr>
          <p:cNvPr id="5" name="Title 1">
            <a:extLst>
              <a:ext uri="{FF2B5EF4-FFF2-40B4-BE49-F238E27FC236}">
                <a16:creationId xmlns:a16="http://schemas.microsoft.com/office/drawing/2014/main" id="{FD6312ED-A0D0-3137-BFA0-27E53E2BAFC3}"/>
              </a:ext>
            </a:extLst>
          </p:cNvPr>
          <p:cNvSpPr txBox="1">
            <a:spLocks/>
          </p:cNvSpPr>
          <p:nvPr/>
        </p:nvSpPr>
        <p:spPr>
          <a:xfrm>
            <a:off x="232024" y="424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6">
                    <a:lumMod val="75000"/>
                  </a:schemeClr>
                </a:solidFill>
                <a:latin typeface="Helvetica" panose="020B0604020202020204" pitchFamily="34" charset="0"/>
                <a:cs typeface="Helvetica" panose="020B0604020202020204" pitchFamily="34" charset="0"/>
              </a:rPr>
              <a:t>Tips for tricky cases that don’t meet the criteria</a:t>
            </a:r>
            <a:endParaRPr lang="en-IE"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F6B86E-2283-D375-7AFE-59DFAE768C9A}"/>
              </a:ext>
            </a:extLst>
          </p:cNvPr>
          <p:cNvSpPr txBox="1"/>
          <p:nvPr/>
        </p:nvSpPr>
        <p:spPr>
          <a:xfrm>
            <a:off x="838200" y="2578893"/>
            <a:ext cx="10515600" cy="1815882"/>
          </a:xfrm>
          <a:prstGeom prst="rect">
            <a:avLst/>
          </a:prstGeom>
          <a:noFill/>
        </p:spPr>
        <p:txBody>
          <a:bodyPr wrap="square">
            <a:spAutoFit/>
          </a:bodyPr>
          <a:lstStyle/>
          <a:p>
            <a:r>
              <a:rPr lang="en-GB" sz="2800" dirty="0">
                <a:latin typeface="Helvetica" panose="020B0604020202020204" pitchFamily="34" charset="0"/>
                <a:cs typeface="Helvetica" panose="020B0604020202020204" pitchFamily="34" charset="0"/>
              </a:rPr>
              <a:t>Where possible, we write a letter of advice which is either a template reply or individualised.</a:t>
            </a:r>
          </a:p>
          <a:p>
            <a:pPr marL="0" indent="0">
              <a:buNone/>
            </a:pPr>
            <a:endParaRPr lang="en-GB" sz="2800" dirty="0">
              <a:latin typeface="Helvetica" panose="020B0604020202020204" pitchFamily="34" charset="0"/>
              <a:cs typeface="Helvetica" panose="020B0604020202020204" pitchFamily="34" charset="0"/>
            </a:endParaRPr>
          </a:p>
          <a:p>
            <a:r>
              <a:rPr lang="en-IE" sz="2800" dirty="0">
                <a:latin typeface="Helvetica" panose="020B0604020202020204" pitchFamily="34" charset="0"/>
                <a:cs typeface="Helvetica" panose="020B0604020202020204" pitchFamily="34" charset="0"/>
              </a:rPr>
              <a:t>Often, we have no magic answers either…..</a:t>
            </a:r>
          </a:p>
        </p:txBody>
      </p:sp>
    </p:spTree>
    <p:extLst>
      <p:ext uri="{BB962C8B-B14F-4D97-AF65-F5344CB8AC3E}">
        <p14:creationId xmlns:p14="http://schemas.microsoft.com/office/powerpoint/2010/main" val="2397499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F6B86E-2283-D375-7AFE-59DFAE768C9A}"/>
              </a:ext>
            </a:extLst>
          </p:cNvPr>
          <p:cNvSpPr txBox="1"/>
          <p:nvPr/>
        </p:nvSpPr>
        <p:spPr>
          <a:xfrm>
            <a:off x="838200" y="2548070"/>
            <a:ext cx="10515600" cy="523220"/>
          </a:xfrm>
          <a:prstGeom prst="rect">
            <a:avLst/>
          </a:prstGeom>
          <a:noFill/>
        </p:spPr>
        <p:txBody>
          <a:bodyPr wrap="square">
            <a:spAutoFit/>
          </a:bodyPr>
          <a:lstStyle/>
          <a:p>
            <a:endParaRPr lang="en-IE" sz="28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FAD5E440-071A-31E4-7023-E02753DFC0D5}"/>
              </a:ext>
            </a:extLst>
          </p:cNvPr>
          <p:cNvSpPr txBox="1"/>
          <p:nvPr/>
        </p:nvSpPr>
        <p:spPr>
          <a:xfrm>
            <a:off x="739739" y="962197"/>
            <a:ext cx="9822095" cy="5262979"/>
          </a:xfrm>
          <a:prstGeom prst="rect">
            <a:avLst/>
          </a:prstGeom>
          <a:noFill/>
        </p:spPr>
        <p:txBody>
          <a:bodyPr wrap="square">
            <a:spAutoFit/>
          </a:bodyPr>
          <a:lstStyle/>
          <a:p>
            <a:pPr marL="0" indent="0" algn="ctr">
              <a:buNone/>
            </a:pPr>
            <a:r>
              <a:rPr lang="en-IE" sz="2400" b="1" dirty="0">
                <a:solidFill>
                  <a:schemeClr val="accent6">
                    <a:lumMod val="75000"/>
                  </a:schemeClr>
                </a:solidFill>
                <a:latin typeface="Helvetica" panose="020B0604020202020204" pitchFamily="34" charset="0"/>
                <a:cs typeface="Helvetica" panose="020B0604020202020204" pitchFamily="34" charset="0"/>
              </a:rPr>
              <a:t>In vast majority of cases a patient’s own GP is best placed to manage their menopause but some can be tricky……….</a:t>
            </a:r>
          </a:p>
          <a:p>
            <a:pPr marL="342900" indent="-342900" algn="ctr">
              <a:buClr>
                <a:schemeClr val="accent6">
                  <a:lumMod val="75000"/>
                </a:schemeClr>
              </a:buClr>
              <a:buFont typeface="Wingdings" panose="05000000000000000000" pitchFamily="2" charset="2"/>
              <a:buChar char="v"/>
            </a:pPr>
            <a:endParaRPr lang="en-IE" sz="2400" b="1" dirty="0">
              <a:solidFill>
                <a:schemeClr val="accent1"/>
              </a:solidFill>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Strong family </a:t>
            </a:r>
            <a:r>
              <a:rPr lang="en-IE" sz="2400" dirty="0" err="1">
                <a:latin typeface="Helvetica" panose="020B0604020202020204" pitchFamily="34" charset="0"/>
                <a:cs typeface="Helvetica" panose="020B0604020202020204" pitchFamily="34" charset="0"/>
              </a:rPr>
              <a:t>Hx</a:t>
            </a:r>
            <a:r>
              <a:rPr lang="en-IE" sz="2400" dirty="0">
                <a:latin typeface="Helvetica" panose="020B0604020202020204" pitchFamily="34" charset="0"/>
                <a:cs typeface="Helvetica" panose="020B0604020202020204" pitchFamily="34" charset="0"/>
              </a:rPr>
              <a:t> hormone dependant cancers</a:t>
            </a:r>
          </a:p>
          <a:p>
            <a:pPr marL="342900" indent="-342900">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Lots of Cardiovascular risk factors</a:t>
            </a:r>
          </a:p>
          <a:p>
            <a:pPr marL="342900" indent="-342900">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Personal history of non-hormone dependant cancers</a:t>
            </a:r>
          </a:p>
          <a:p>
            <a:pPr marL="342900" indent="-342900">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Progestogen intolerance</a:t>
            </a:r>
          </a:p>
          <a:p>
            <a:pPr marL="342900" indent="-342900">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Poor symptom control</a:t>
            </a:r>
          </a:p>
          <a:p>
            <a:pPr marL="342900" indent="-342900">
              <a:buClr>
                <a:schemeClr val="accent6">
                  <a:lumMod val="75000"/>
                </a:schemeClr>
              </a:buClr>
              <a:buFont typeface="Wingdings" panose="05000000000000000000" pitchFamily="2" charset="2"/>
              <a:buChar char="v"/>
            </a:pPr>
            <a:endParaRPr lang="en-IE" sz="2400" dirty="0">
              <a:latin typeface="Helvetica" panose="020B0604020202020204" pitchFamily="34" charset="0"/>
              <a:cs typeface="Helvetica" panose="020B0604020202020204" pitchFamily="34" charset="0"/>
            </a:endParaRPr>
          </a:p>
          <a:p>
            <a:pPr marL="342900" indent="-342900">
              <a:buClr>
                <a:schemeClr val="accent6">
                  <a:lumMod val="75000"/>
                </a:schemeClr>
              </a:buClr>
              <a:buFont typeface="Wingdings" panose="05000000000000000000" pitchFamily="2" charset="2"/>
              <a:buChar char="v"/>
            </a:pPr>
            <a:r>
              <a:rPr lang="en-IE" sz="2400" dirty="0">
                <a:latin typeface="Helvetica" panose="020B0604020202020204" pitchFamily="34" charset="0"/>
                <a:cs typeface="Helvetica" panose="020B0604020202020204" pitchFamily="34" charset="0"/>
              </a:rPr>
              <a:t>Where to get help?</a:t>
            </a:r>
          </a:p>
        </p:txBody>
      </p:sp>
    </p:spTree>
    <p:extLst>
      <p:ext uri="{BB962C8B-B14F-4D97-AF65-F5344CB8AC3E}">
        <p14:creationId xmlns:p14="http://schemas.microsoft.com/office/powerpoint/2010/main" val="600096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F6B86E-2283-D375-7AFE-59DFAE768C9A}"/>
              </a:ext>
            </a:extLst>
          </p:cNvPr>
          <p:cNvSpPr txBox="1"/>
          <p:nvPr/>
        </p:nvSpPr>
        <p:spPr>
          <a:xfrm>
            <a:off x="838200" y="2548070"/>
            <a:ext cx="10515600" cy="523220"/>
          </a:xfrm>
          <a:prstGeom prst="rect">
            <a:avLst/>
          </a:prstGeom>
          <a:noFill/>
        </p:spPr>
        <p:txBody>
          <a:bodyPr wrap="square">
            <a:spAutoFit/>
          </a:bodyPr>
          <a:lstStyle/>
          <a:p>
            <a:endParaRPr lang="en-IE" sz="2800" dirty="0">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C2506710-27E5-996A-F656-62293642ECA3}"/>
              </a:ext>
            </a:extLst>
          </p:cNvPr>
          <p:cNvSpPr txBox="1"/>
          <p:nvPr/>
        </p:nvSpPr>
        <p:spPr>
          <a:xfrm>
            <a:off x="500063" y="586573"/>
            <a:ext cx="7822004" cy="584775"/>
          </a:xfrm>
          <a:prstGeom prst="rect">
            <a:avLst/>
          </a:prstGeom>
          <a:noFill/>
        </p:spPr>
        <p:txBody>
          <a:bodyPr wrap="square" rtlCol="0">
            <a:sp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Strong Family History of Breast Cancer</a:t>
            </a:r>
            <a:endParaRPr lang="en-IE" sz="3200" dirty="0">
              <a:solidFill>
                <a:schemeClr val="accent6">
                  <a:lumMod val="75000"/>
                </a:schemeClr>
              </a:solidFill>
            </a:endParaRPr>
          </a:p>
        </p:txBody>
      </p:sp>
      <p:sp>
        <p:nvSpPr>
          <p:cNvPr id="8" name="TextBox 7">
            <a:extLst>
              <a:ext uri="{FF2B5EF4-FFF2-40B4-BE49-F238E27FC236}">
                <a16:creationId xmlns:a16="http://schemas.microsoft.com/office/drawing/2014/main" id="{409EFA59-A5E2-21B3-49F3-6B5A421C0865}"/>
              </a:ext>
            </a:extLst>
          </p:cNvPr>
          <p:cNvSpPr txBox="1"/>
          <p:nvPr/>
        </p:nvSpPr>
        <p:spPr>
          <a:xfrm>
            <a:off x="500063" y="1474946"/>
            <a:ext cx="10760413" cy="4832092"/>
          </a:xfrm>
          <a:prstGeom prst="rect">
            <a:avLst/>
          </a:prstGeom>
          <a:noFill/>
        </p:spPr>
        <p:txBody>
          <a:bodyPr wrap="square">
            <a:spAutoFit/>
          </a:bodyPr>
          <a:lstStyle/>
          <a:p>
            <a:pPr marL="285750" indent="-285750">
              <a:buClr>
                <a:schemeClr val="accent6">
                  <a:lumMod val="75000"/>
                </a:schemeClr>
              </a:buClr>
              <a:buFont typeface="Wingdings" panose="05000000000000000000" pitchFamily="2" charset="2"/>
              <a:buChar char="v"/>
            </a:pPr>
            <a:r>
              <a:rPr lang="en-IE" sz="2200" dirty="0">
                <a:latin typeface="Helvetica" panose="020B0604020202020204" pitchFamily="34" charset="0"/>
                <a:cs typeface="Helvetica" panose="020B0604020202020204" pitchFamily="34" charset="0"/>
              </a:rPr>
              <a:t>Always trying to establish, what is the risk? IBIS score sometimes helpful</a:t>
            </a:r>
          </a:p>
          <a:p>
            <a:pPr marL="285750" indent="-285750">
              <a:buClr>
                <a:schemeClr val="accent6">
                  <a:lumMod val="75000"/>
                </a:schemeClr>
              </a:buClr>
              <a:buFont typeface="Wingdings" panose="05000000000000000000" pitchFamily="2" charset="2"/>
              <a:buChar char="v"/>
            </a:pPr>
            <a:endParaRPr lang="en-IE" sz="2200" dirty="0">
              <a:latin typeface="Helvetica" panose="020B0604020202020204" pitchFamily="34" charset="0"/>
              <a:cs typeface="Helvetica" panose="020B0604020202020204" pitchFamily="34" charset="0"/>
            </a:endParaRPr>
          </a:p>
          <a:p>
            <a:pPr marL="285750" indent="-285750">
              <a:buClr>
                <a:schemeClr val="accent6">
                  <a:lumMod val="75000"/>
                </a:schemeClr>
              </a:buClr>
              <a:buFont typeface="Wingdings" panose="05000000000000000000" pitchFamily="2" charset="2"/>
              <a:buChar char="v"/>
            </a:pPr>
            <a:r>
              <a:rPr lang="en-IE" sz="2200" dirty="0">
                <a:latin typeface="Helvetica" panose="020B0604020202020204" pitchFamily="34" charset="0"/>
                <a:cs typeface="Helvetica" panose="020B0604020202020204" pitchFamily="34" charset="0"/>
              </a:rPr>
              <a:t>Do we need assistance to delineate this further? </a:t>
            </a:r>
            <a:r>
              <a:rPr lang="en-IE" sz="2200" dirty="0" err="1">
                <a:latin typeface="Helvetica" panose="020B0604020202020204" pitchFamily="34" charset="0"/>
                <a:cs typeface="Helvetica" panose="020B0604020202020204" pitchFamily="34" charset="0"/>
              </a:rPr>
              <a:t>e.g</a:t>
            </a:r>
            <a:r>
              <a:rPr lang="en-IE" sz="2200" dirty="0">
                <a:latin typeface="Helvetica" panose="020B0604020202020204" pitchFamily="34" charset="0"/>
                <a:cs typeface="Helvetica" panose="020B0604020202020204" pitchFamily="34" charset="0"/>
              </a:rPr>
              <a:t> family History clinic, BRCA testing.</a:t>
            </a:r>
          </a:p>
          <a:p>
            <a:pPr marL="285750" indent="-285750">
              <a:buClr>
                <a:schemeClr val="accent6">
                  <a:lumMod val="75000"/>
                </a:schemeClr>
              </a:buClr>
              <a:buFont typeface="Wingdings" panose="05000000000000000000" pitchFamily="2" charset="2"/>
              <a:buChar char="v"/>
            </a:pPr>
            <a:endParaRPr lang="en-IE" sz="2200" dirty="0">
              <a:latin typeface="Helvetica" panose="020B0604020202020204" pitchFamily="34" charset="0"/>
              <a:cs typeface="Helvetica" panose="020B0604020202020204" pitchFamily="34" charset="0"/>
            </a:endParaRPr>
          </a:p>
          <a:p>
            <a:pPr marL="285750" indent="-285750">
              <a:buClr>
                <a:schemeClr val="accent6">
                  <a:lumMod val="75000"/>
                </a:schemeClr>
              </a:buClr>
              <a:buFont typeface="Wingdings" panose="05000000000000000000" pitchFamily="2" charset="2"/>
              <a:buChar char="v"/>
            </a:pPr>
            <a:r>
              <a:rPr lang="en-IE" sz="2200" dirty="0">
                <a:latin typeface="Helvetica" panose="020B0604020202020204" pitchFamily="34" charset="0"/>
                <a:cs typeface="Helvetica" panose="020B0604020202020204" pitchFamily="34" charset="0"/>
              </a:rPr>
              <a:t>What can we do to reduce the risk? Risk reducing surgery or extra screening, weight management.</a:t>
            </a:r>
          </a:p>
          <a:p>
            <a:pPr>
              <a:buClr>
                <a:schemeClr val="accent6">
                  <a:lumMod val="75000"/>
                </a:schemeClr>
              </a:buClr>
            </a:pPr>
            <a:endParaRPr lang="en-IE" sz="2200" dirty="0">
              <a:latin typeface="Helvetica" panose="020B0604020202020204" pitchFamily="34" charset="0"/>
              <a:cs typeface="Helvetica" panose="020B0604020202020204" pitchFamily="34" charset="0"/>
            </a:endParaRPr>
          </a:p>
          <a:p>
            <a:pPr marL="285750" indent="-285750">
              <a:buClr>
                <a:schemeClr val="accent6">
                  <a:lumMod val="75000"/>
                </a:schemeClr>
              </a:buClr>
              <a:buFont typeface="Wingdings" panose="05000000000000000000" pitchFamily="2" charset="2"/>
              <a:buChar char="v"/>
            </a:pPr>
            <a:r>
              <a:rPr lang="en-IE" sz="2200" dirty="0">
                <a:latin typeface="Helvetica" panose="020B0604020202020204" pitchFamily="34" charset="0"/>
                <a:cs typeface="Helvetica" panose="020B0604020202020204" pitchFamily="34" charset="0"/>
              </a:rPr>
              <a:t>What impact would HRT have on the risk? Are statistics reliable?</a:t>
            </a:r>
          </a:p>
          <a:p>
            <a:pPr>
              <a:buClr>
                <a:schemeClr val="accent6">
                  <a:lumMod val="75000"/>
                </a:schemeClr>
              </a:buClr>
            </a:pPr>
            <a:endParaRPr lang="en-IE" sz="2200" dirty="0">
              <a:latin typeface="Helvetica" panose="020B0604020202020204" pitchFamily="34" charset="0"/>
              <a:cs typeface="Helvetica" panose="020B0604020202020204" pitchFamily="34" charset="0"/>
            </a:endParaRPr>
          </a:p>
          <a:p>
            <a:pPr marL="285750" indent="-285750">
              <a:buClr>
                <a:schemeClr val="accent6">
                  <a:lumMod val="75000"/>
                </a:schemeClr>
              </a:buClr>
              <a:buFont typeface="Wingdings" panose="05000000000000000000" pitchFamily="2" charset="2"/>
              <a:buChar char="v"/>
            </a:pPr>
            <a:r>
              <a:rPr lang="en-IE" sz="2200" dirty="0">
                <a:latin typeface="Helvetica" panose="020B0604020202020204" pitchFamily="34" charset="0"/>
                <a:cs typeface="Helvetica" panose="020B0604020202020204" pitchFamily="34" charset="0"/>
              </a:rPr>
              <a:t>A women at “ normal risk” 23/1000 ? HRT adds 8-17%, woman with increased risk </a:t>
            </a:r>
            <a:r>
              <a:rPr lang="en-IE" sz="2200" dirty="0" err="1">
                <a:latin typeface="Helvetica" panose="020B0604020202020204" pitchFamily="34" charset="0"/>
                <a:cs typeface="Helvetica" panose="020B0604020202020204" pitchFamily="34" charset="0"/>
              </a:rPr>
              <a:t>eg</a:t>
            </a:r>
            <a:r>
              <a:rPr lang="en-IE" sz="2200" dirty="0">
                <a:latin typeface="Helvetica" panose="020B0604020202020204" pitchFamily="34" charset="0"/>
                <a:cs typeface="Helvetica" panose="020B0604020202020204" pitchFamily="34" charset="0"/>
              </a:rPr>
              <a:t> 100/1000 the additional 2-4 extra cancers that HRT provides is 2-4% of her risk </a:t>
            </a:r>
          </a:p>
          <a:p>
            <a:pPr>
              <a:buClr>
                <a:schemeClr val="accent6">
                  <a:lumMod val="75000"/>
                </a:schemeClr>
              </a:buClr>
            </a:pPr>
            <a:endParaRPr lang="en-IE" sz="2200" dirty="0">
              <a:latin typeface="Helvetica" panose="020B0604020202020204" pitchFamily="34" charset="0"/>
              <a:cs typeface="Helvetica" panose="020B0604020202020204" pitchFamily="34" charset="0"/>
            </a:endParaRPr>
          </a:p>
          <a:p>
            <a:pPr marL="285750" indent="-285750">
              <a:buClr>
                <a:schemeClr val="accent6">
                  <a:lumMod val="75000"/>
                </a:schemeClr>
              </a:buClr>
              <a:buFont typeface="Wingdings" panose="05000000000000000000" pitchFamily="2" charset="2"/>
              <a:buChar char="v"/>
            </a:pPr>
            <a:r>
              <a:rPr lang="en-IE" sz="2200" dirty="0">
                <a:latin typeface="Helvetica" panose="020B0604020202020204" pitchFamily="34" charset="0"/>
                <a:cs typeface="Helvetica" panose="020B0604020202020204" pitchFamily="34" charset="0"/>
              </a:rPr>
              <a:t>Will that matter if they end up being one of the 2-4?</a:t>
            </a:r>
          </a:p>
        </p:txBody>
      </p:sp>
    </p:spTree>
    <p:extLst>
      <p:ext uri="{BB962C8B-B14F-4D97-AF65-F5344CB8AC3E}">
        <p14:creationId xmlns:p14="http://schemas.microsoft.com/office/powerpoint/2010/main" val="958094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F6B86E-2283-D375-7AFE-59DFAE768C9A}"/>
              </a:ext>
            </a:extLst>
          </p:cNvPr>
          <p:cNvSpPr txBox="1"/>
          <p:nvPr/>
        </p:nvSpPr>
        <p:spPr>
          <a:xfrm>
            <a:off x="909346" y="1543283"/>
            <a:ext cx="10515600" cy="5011949"/>
          </a:xfrm>
          <a:prstGeom prst="rect">
            <a:avLst/>
          </a:prstGeom>
          <a:noFill/>
        </p:spPr>
        <p:txBody>
          <a:bodyPr wrap="square">
            <a:spAutoFit/>
          </a:bodyPr>
          <a:lstStyle/>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Self-examination + whatever screening is deemed necessary</a:t>
            </a:r>
          </a:p>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 The progestogen type is key</a:t>
            </a:r>
          </a:p>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It is </a:t>
            </a:r>
            <a:r>
              <a:rPr lang="en-IE" sz="2400" b="1" dirty="0">
                <a:latin typeface="Times New Roman" panose="02020603050405020304" pitchFamily="18" charset="0"/>
                <a:cs typeface="Times New Roman" panose="02020603050405020304" pitchFamily="18" charset="0"/>
              </a:rPr>
              <a:t>DURATION</a:t>
            </a:r>
            <a:r>
              <a:rPr lang="en-IE" sz="2400" dirty="0">
                <a:latin typeface="Times New Roman" panose="02020603050405020304" pitchFamily="18" charset="0"/>
                <a:cs typeface="Times New Roman" panose="02020603050405020304" pitchFamily="18" charset="0"/>
              </a:rPr>
              <a:t> and not </a:t>
            </a:r>
            <a:r>
              <a:rPr lang="en-IE" sz="2400" b="1" dirty="0">
                <a:latin typeface="Times New Roman" panose="02020603050405020304" pitchFamily="18" charset="0"/>
                <a:cs typeface="Times New Roman" panose="02020603050405020304" pitchFamily="18" charset="0"/>
              </a:rPr>
              <a:t>DOSE</a:t>
            </a:r>
            <a:r>
              <a:rPr lang="en-IE" sz="2400" dirty="0">
                <a:latin typeface="Times New Roman" panose="02020603050405020304" pitchFamily="18" charset="0"/>
                <a:cs typeface="Times New Roman" panose="02020603050405020304" pitchFamily="18" charset="0"/>
              </a:rPr>
              <a:t> dependent</a:t>
            </a:r>
          </a:p>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Consider what benefits are they likely to get- not always clear….</a:t>
            </a:r>
          </a:p>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What are the alternative options to HRT?</a:t>
            </a:r>
          </a:p>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Ultimately once fully informed of the likely benefits v risks - then the decision is up to the patient.</a:t>
            </a:r>
          </a:p>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Annual reviews </a:t>
            </a:r>
          </a:p>
          <a:p>
            <a:pPr marL="342900" indent="-342900">
              <a:lnSpc>
                <a:spcPct val="150000"/>
              </a:lnSpc>
              <a:buClr>
                <a:schemeClr val="accent6">
                  <a:lumMod val="75000"/>
                </a:schemeClr>
              </a:buClr>
              <a:buFont typeface="Wingdings" panose="05000000000000000000" pitchFamily="2" charset="2"/>
              <a:buChar char="ü"/>
            </a:pPr>
            <a:r>
              <a:rPr lang="en-IE" sz="2400" dirty="0">
                <a:latin typeface="Times New Roman" panose="02020603050405020304" pitchFamily="18" charset="0"/>
                <a:cs typeface="Times New Roman" panose="02020603050405020304" pitchFamily="18" charset="0"/>
              </a:rPr>
              <a:t>What about testosterone??</a:t>
            </a:r>
          </a:p>
        </p:txBody>
      </p:sp>
      <p:sp>
        <p:nvSpPr>
          <p:cNvPr id="4" name="TextBox 3">
            <a:extLst>
              <a:ext uri="{FF2B5EF4-FFF2-40B4-BE49-F238E27FC236}">
                <a16:creationId xmlns:a16="http://schemas.microsoft.com/office/drawing/2014/main" id="{C2506710-27E5-996A-F656-62293642ECA3}"/>
              </a:ext>
            </a:extLst>
          </p:cNvPr>
          <p:cNvSpPr txBox="1"/>
          <p:nvPr/>
        </p:nvSpPr>
        <p:spPr>
          <a:xfrm>
            <a:off x="309854" y="375674"/>
            <a:ext cx="7822004" cy="1077218"/>
          </a:xfrm>
          <a:prstGeom prst="rect">
            <a:avLst/>
          </a:prstGeom>
          <a:noFill/>
        </p:spPr>
        <p:txBody>
          <a:bodyPr wrap="square" rtlCol="0">
            <a:sp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Minimising the impact of HRT on the breast and maximise early detection</a:t>
            </a:r>
            <a:endParaRPr lang="en-IE" sz="3200" dirty="0">
              <a:solidFill>
                <a:schemeClr val="accent6">
                  <a:lumMod val="7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61069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2506710-27E5-996A-F656-62293642ECA3}"/>
              </a:ext>
            </a:extLst>
          </p:cNvPr>
          <p:cNvSpPr txBox="1"/>
          <p:nvPr/>
        </p:nvSpPr>
        <p:spPr>
          <a:xfrm>
            <a:off x="309854" y="375674"/>
            <a:ext cx="7822004" cy="584775"/>
          </a:xfrm>
          <a:prstGeom prst="rect">
            <a:avLst/>
          </a:prstGeom>
          <a:noFill/>
        </p:spPr>
        <p:txBody>
          <a:bodyPr wrap="square" rtlCol="0">
            <a:sp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High Cardiovascular Risk</a:t>
            </a:r>
            <a:endParaRPr lang="en-IE" sz="3200" dirty="0">
              <a:solidFill>
                <a:schemeClr val="accent6">
                  <a:lumMod val="75000"/>
                </a:schemeClr>
              </a:solidFill>
              <a:latin typeface="Helvetica" panose="020B0604020202020204" pitchFamily="34" charset="0"/>
              <a:cs typeface="Helvetica" panose="020B0604020202020204" pitchFamily="34" charset="0"/>
            </a:endParaRPr>
          </a:p>
        </p:txBody>
      </p:sp>
      <p:sp>
        <p:nvSpPr>
          <p:cNvPr id="5" name="Content Placeholder 2">
            <a:extLst>
              <a:ext uri="{FF2B5EF4-FFF2-40B4-BE49-F238E27FC236}">
                <a16:creationId xmlns:a16="http://schemas.microsoft.com/office/drawing/2014/main" id="{1EC2194B-E7EB-3353-657B-ADE226C62AAE}"/>
              </a:ext>
            </a:extLst>
          </p:cNvPr>
          <p:cNvSpPr txBox="1">
            <a:spLocks/>
          </p:cNvSpPr>
          <p:nvPr/>
        </p:nvSpPr>
        <p:spPr>
          <a:xfrm>
            <a:off x="714910" y="1461610"/>
            <a:ext cx="3429000" cy="43442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IE" dirty="0">
                <a:latin typeface="Helvetica" panose="020B0604020202020204" pitchFamily="34" charset="0"/>
                <a:cs typeface="Helvetica" panose="020B0604020202020204" pitchFamily="34" charset="0"/>
              </a:rPr>
              <a:t>Confusion historically as COCP guidelines around BP/cholesterol/ diabetes etc</a:t>
            </a:r>
          </a:p>
          <a:p>
            <a:pPr>
              <a:lnSpc>
                <a:spcPct val="110000"/>
              </a:lnSpc>
            </a:pPr>
            <a:r>
              <a:rPr lang="en-IE" dirty="0">
                <a:latin typeface="Helvetica" panose="020B0604020202020204" pitchFamily="34" charset="0"/>
                <a:cs typeface="Helvetica" panose="020B0604020202020204" pitchFamily="34" charset="0"/>
              </a:rPr>
              <a:t>Real Q. is around where the patient is in the development of disease</a:t>
            </a:r>
          </a:p>
          <a:p>
            <a:endParaRPr lang="en-IE" dirty="0"/>
          </a:p>
        </p:txBody>
      </p:sp>
      <p:pic>
        <p:nvPicPr>
          <p:cNvPr id="7" name="Content Placeholder 4" descr="A picture containing graphical user interface&#10;&#10;Description automatically generated">
            <a:extLst>
              <a:ext uri="{FF2B5EF4-FFF2-40B4-BE49-F238E27FC236}">
                <a16:creationId xmlns:a16="http://schemas.microsoft.com/office/drawing/2014/main" id="{23A16851-CBE9-41D6-8B10-5B464D801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0954" y="1288228"/>
            <a:ext cx="6361807" cy="4834674"/>
          </a:xfrm>
          <a:prstGeom prst="rect">
            <a:avLst/>
          </a:prstGeom>
        </p:spPr>
      </p:pic>
    </p:spTree>
    <p:extLst>
      <p:ext uri="{BB962C8B-B14F-4D97-AF65-F5344CB8AC3E}">
        <p14:creationId xmlns:p14="http://schemas.microsoft.com/office/powerpoint/2010/main" val="2372070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4673" y="915497"/>
            <a:ext cx="5513751" cy="5942503"/>
          </a:xfrm>
          <a:prstGeom prst="rect">
            <a:avLst/>
          </a:prstGeom>
        </p:spPr>
      </p:pic>
      <p:sp>
        <p:nvSpPr>
          <p:cNvPr id="4" name="TextBox 3"/>
          <p:cNvSpPr txBox="1"/>
          <p:nvPr/>
        </p:nvSpPr>
        <p:spPr>
          <a:xfrm>
            <a:off x="233203" y="239452"/>
            <a:ext cx="6009335" cy="913199"/>
          </a:xfrm>
          <a:prstGeom prst="rect">
            <a:avLst/>
          </a:prstGeom>
          <a:noFill/>
        </p:spPr>
        <p:txBody>
          <a:bodyPr wrap="square" rtlCol="0">
            <a:spAutoFit/>
          </a:bodyPr>
          <a:lstStyle>
            <a:defPPr>
              <a:defRPr lang="en-US"/>
            </a:defPPr>
            <a:lvl1pPr>
              <a:defRPr sz="3733" b="1">
                <a:solidFill>
                  <a:srgbClr val="19452B"/>
                </a:solidFill>
                <a:latin typeface="Helvetica"/>
                <a:cs typeface="Helvetica"/>
              </a:defRPr>
            </a:lvl1pPr>
          </a:lstStyle>
          <a:p>
            <a:pPr algn="ctr"/>
            <a:r>
              <a:rPr lang="en-GB" sz="2667" dirty="0">
                <a:solidFill>
                  <a:schemeClr val="accent6">
                    <a:lumMod val="75000"/>
                  </a:schemeClr>
                </a:solidFill>
              </a:rPr>
              <a:t>CUMH-Postnatal Physiotherapy Service</a:t>
            </a:r>
          </a:p>
        </p:txBody>
      </p:sp>
      <p:sp>
        <p:nvSpPr>
          <p:cNvPr id="5" name="TextBox 4"/>
          <p:cNvSpPr txBox="1"/>
          <p:nvPr/>
        </p:nvSpPr>
        <p:spPr>
          <a:xfrm>
            <a:off x="363832" y="1152651"/>
            <a:ext cx="5615728" cy="3693319"/>
          </a:xfrm>
          <a:prstGeom prst="rect">
            <a:avLst/>
          </a:prstGeom>
          <a:noFill/>
        </p:spPr>
        <p:txBody>
          <a:bodyPr wrap="square" rtlCol="0">
            <a:spAutoFit/>
          </a:bodyPr>
          <a:lstStyle/>
          <a:p>
            <a:r>
              <a:rPr lang="en-IE" dirty="0"/>
              <a:t>On the website we have pre-recorded postnatal physiotherapy education class which has very useful information for women who have given birth.</a:t>
            </a:r>
          </a:p>
          <a:p>
            <a:r>
              <a:rPr lang="en-IE" dirty="0"/>
              <a:t> </a:t>
            </a:r>
          </a:p>
          <a:p>
            <a:r>
              <a:rPr lang="en-IE" dirty="0"/>
              <a:t>It covers all they need to know for the first 6 weeks- including</a:t>
            </a:r>
          </a:p>
          <a:p>
            <a:pPr marL="285750" indent="-285750">
              <a:buClr>
                <a:schemeClr val="accent6">
                  <a:lumMod val="75000"/>
                </a:schemeClr>
              </a:buClr>
              <a:buFont typeface="Wingdings" panose="05000000000000000000" pitchFamily="2" charset="2"/>
              <a:buChar char="v"/>
            </a:pPr>
            <a:r>
              <a:rPr lang="en-IE" dirty="0"/>
              <a:t>Caesarean Section advice, </a:t>
            </a:r>
          </a:p>
          <a:p>
            <a:pPr marL="285750" indent="-285750">
              <a:buClr>
                <a:schemeClr val="accent6">
                  <a:lumMod val="75000"/>
                </a:schemeClr>
              </a:buClr>
              <a:buFont typeface="Wingdings" panose="05000000000000000000" pitchFamily="2" charset="2"/>
              <a:buChar char="v"/>
            </a:pPr>
            <a:r>
              <a:rPr lang="en-IE" dirty="0"/>
              <a:t>Gentle tummy exercises, </a:t>
            </a:r>
          </a:p>
          <a:p>
            <a:pPr marL="285750" indent="-285750">
              <a:buClr>
                <a:schemeClr val="accent6">
                  <a:lumMod val="75000"/>
                </a:schemeClr>
              </a:buClr>
              <a:buFont typeface="Wingdings" panose="05000000000000000000" pitchFamily="2" charset="2"/>
              <a:buChar char="v"/>
            </a:pPr>
            <a:r>
              <a:rPr lang="en-IE" dirty="0"/>
              <a:t>Bladder &amp; bowel care, </a:t>
            </a:r>
          </a:p>
          <a:p>
            <a:pPr marL="285750" indent="-285750">
              <a:buClr>
                <a:schemeClr val="accent6">
                  <a:lumMod val="75000"/>
                </a:schemeClr>
              </a:buClr>
              <a:buFont typeface="Wingdings" panose="05000000000000000000" pitchFamily="2" charset="2"/>
              <a:buChar char="v"/>
            </a:pPr>
            <a:r>
              <a:rPr lang="en-IE" dirty="0"/>
              <a:t>Perineal care, </a:t>
            </a:r>
          </a:p>
          <a:p>
            <a:pPr marL="285750" indent="-285750">
              <a:buClr>
                <a:schemeClr val="accent6">
                  <a:lumMod val="75000"/>
                </a:schemeClr>
              </a:buClr>
              <a:buFont typeface="Wingdings" panose="05000000000000000000" pitchFamily="2" charset="2"/>
              <a:buChar char="v"/>
            </a:pPr>
            <a:r>
              <a:rPr lang="en-IE" dirty="0"/>
              <a:t>PFM exercises, </a:t>
            </a:r>
          </a:p>
          <a:p>
            <a:pPr marL="285750" indent="-285750">
              <a:buClr>
                <a:schemeClr val="accent6">
                  <a:lumMod val="75000"/>
                </a:schemeClr>
              </a:buClr>
              <a:buFont typeface="Wingdings" panose="05000000000000000000" pitchFamily="2" charset="2"/>
              <a:buChar char="v"/>
            </a:pPr>
            <a:r>
              <a:rPr lang="en-IE" dirty="0"/>
              <a:t>How to return to fitness, </a:t>
            </a:r>
          </a:p>
          <a:p>
            <a:pPr marL="285750" indent="-285750">
              <a:buClr>
                <a:schemeClr val="accent6">
                  <a:lumMod val="75000"/>
                </a:schemeClr>
              </a:buClr>
              <a:buFont typeface="Wingdings" panose="05000000000000000000" pitchFamily="2" charset="2"/>
              <a:buChar char="v"/>
            </a:pPr>
            <a:r>
              <a:rPr lang="en-IE" dirty="0"/>
              <a:t>DRAM. </a:t>
            </a:r>
          </a:p>
        </p:txBody>
      </p:sp>
      <p:pic>
        <p:nvPicPr>
          <p:cNvPr id="6" name="Picture 5" descr="C:\Users\liz.barry1\Downloads\fram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453" y="5068038"/>
            <a:ext cx="1162050" cy="1162050"/>
          </a:xfrm>
          <a:prstGeom prst="rect">
            <a:avLst/>
          </a:prstGeom>
          <a:noFill/>
          <a:ln>
            <a:noFill/>
          </a:ln>
        </p:spPr>
      </p:pic>
      <p:pic>
        <p:nvPicPr>
          <p:cNvPr id="7" name="Picture 6" descr="C:\Users\liz.barry1\Downloads\fram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2267" y="5068038"/>
            <a:ext cx="1162050" cy="1162050"/>
          </a:xfrm>
          <a:prstGeom prst="rect">
            <a:avLst/>
          </a:prstGeom>
          <a:noFill/>
          <a:ln>
            <a:noFill/>
          </a:ln>
        </p:spPr>
      </p:pic>
      <p:pic>
        <p:nvPicPr>
          <p:cNvPr id="8" name="Picture 7" descr="C:\Users\liz.barry1\Downloads\fram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5741" y="5068038"/>
            <a:ext cx="1162050" cy="1162050"/>
          </a:xfrm>
          <a:prstGeom prst="rect">
            <a:avLst/>
          </a:prstGeom>
          <a:noFill/>
          <a:ln>
            <a:noFill/>
          </a:ln>
        </p:spPr>
      </p:pic>
      <p:pic>
        <p:nvPicPr>
          <p:cNvPr id="9" name="Picture 8" descr="C:\Users\liz.barry1\Downloads\fram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884" y="5068038"/>
            <a:ext cx="1162050" cy="1162050"/>
          </a:xfrm>
          <a:prstGeom prst="rect">
            <a:avLst/>
          </a:prstGeom>
          <a:noFill/>
          <a:ln>
            <a:noFill/>
          </a:ln>
        </p:spPr>
      </p:pic>
    </p:spTree>
    <p:extLst>
      <p:ext uri="{BB962C8B-B14F-4D97-AF65-F5344CB8AC3E}">
        <p14:creationId xmlns:p14="http://schemas.microsoft.com/office/powerpoint/2010/main" val="510726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2506710-27E5-996A-F656-62293642ECA3}"/>
              </a:ext>
            </a:extLst>
          </p:cNvPr>
          <p:cNvSpPr txBox="1"/>
          <p:nvPr/>
        </p:nvSpPr>
        <p:spPr>
          <a:xfrm>
            <a:off x="309854" y="375674"/>
            <a:ext cx="7822004" cy="584775"/>
          </a:xfrm>
          <a:prstGeom prst="rect">
            <a:avLst/>
          </a:prstGeom>
          <a:noFill/>
        </p:spPr>
        <p:txBody>
          <a:bodyPr wrap="square" rtlCol="0">
            <a:sp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High Cardiovascular Risk</a:t>
            </a:r>
            <a:endParaRPr lang="en-IE" sz="3200" dirty="0">
              <a:solidFill>
                <a:schemeClr val="accent6">
                  <a:lumMod val="75000"/>
                </a:schemeClr>
              </a:solidFill>
              <a:latin typeface="Helvetica" panose="020B0604020202020204" pitchFamily="34" charset="0"/>
              <a:cs typeface="Helvetica" panose="020B0604020202020204" pitchFamily="34" charset="0"/>
            </a:endParaRPr>
          </a:p>
        </p:txBody>
      </p:sp>
      <p:sp>
        <p:nvSpPr>
          <p:cNvPr id="8" name="Content Placeholder 2">
            <a:extLst>
              <a:ext uri="{FF2B5EF4-FFF2-40B4-BE49-F238E27FC236}">
                <a16:creationId xmlns:a16="http://schemas.microsoft.com/office/drawing/2014/main" id="{9101C8E4-B79C-5D6F-C7EC-B1B898D5DF24}"/>
              </a:ext>
            </a:extLst>
          </p:cNvPr>
          <p:cNvSpPr txBox="1">
            <a:spLocks/>
          </p:cNvSpPr>
          <p:nvPr/>
        </p:nvSpPr>
        <p:spPr>
          <a:xfrm>
            <a:off x="1002586" y="1692061"/>
            <a:ext cx="105156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Ultimately further investigations may be required to give you more information</a:t>
            </a:r>
          </a:p>
          <a:p>
            <a:pPr>
              <a:lnSpc>
                <a:spcPct val="110000"/>
              </a:lnSpc>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lnSpc>
                <a:spcPct val="110000"/>
              </a:lnSpc>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HRT is not licenced for primary prevention of CV disease </a:t>
            </a:r>
          </a:p>
          <a:p>
            <a:pPr>
              <a:lnSpc>
                <a:spcPct val="110000"/>
              </a:lnSpc>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lnSpc>
                <a:spcPct val="110000"/>
              </a:lnSpc>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Smoking cessation, tight BP control, treatment of hypercholesterolaemia and diabetes are all better at reducing risk</a:t>
            </a:r>
          </a:p>
          <a:p>
            <a:pPr>
              <a:lnSpc>
                <a:spcPct val="110000"/>
              </a:lnSpc>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lnSpc>
                <a:spcPct val="110000"/>
              </a:lnSpc>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If starting – topical and low and slow </a:t>
            </a:r>
          </a:p>
          <a:p>
            <a:endParaRPr lang="en-IE" dirty="0"/>
          </a:p>
        </p:txBody>
      </p:sp>
    </p:spTree>
    <p:extLst>
      <p:ext uri="{BB962C8B-B14F-4D97-AF65-F5344CB8AC3E}">
        <p14:creationId xmlns:p14="http://schemas.microsoft.com/office/powerpoint/2010/main" val="44274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2506710-27E5-996A-F656-62293642ECA3}"/>
              </a:ext>
            </a:extLst>
          </p:cNvPr>
          <p:cNvSpPr txBox="1"/>
          <p:nvPr/>
        </p:nvSpPr>
        <p:spPr>
          <a:xfrm>
            <a:off x="309854" y="375674"/>
            <a:ext cx="7822004" cy="584775"/>
          </a:xfrm>
          <a:prstGeom prst="rect">
            <a:avLst/>
          </a:prstGeom>
          <a:noFill/>
        </p:spPr>
        <p:txBody>
          <a:bodyPr wrap="square" rtlCol="0">
            <a:sp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Non-Hormonal Dependent Cancers</a:t>
            </a:r>
            <a:endParaRPr lang="en-IE" sz="3200" dirty="0">
              <a:solidFill>
                <a:schemeClr val="accent6">
                  <a:lumMod val="75000"/>
                </a:schemeClr>
              </a:solidFill>
              <a:latin typeface="Helvetica" panose="020B0604020202020204" pitchFamily="34" charset="0"/>
              <a:cs typeface="Helvetica" panose="020B0604020202020204" pitchFamily="34" charset="0"/>
            </a:endParaRPr>
          </a:p>
        </p:txBody>
      </p:sp>
      <p:sp>
        <p:nvSpPr>
          <p:cNvPr id="5" name="Content Placeholder 2">
            <a:extLst>
              <a:ext uri="{FF2B5EF4-FFF2-40B4-BE49-F238E27FC236}">
                <a16:creationId xmlns:a16="http://schemas.microsoft.com/office/drawing/2014/main" id="{1619D1CE-2B1A-2A3B-9F41-4B732533FF63}"/>
              </a:ext>
            </a:extLst>
          </p:cNvPr>
          <p:cNvSpPr txBox="1">
            <a:spLocks/>
          </p:cNvSpPr>
          <p:nvPr/>
        </p:nvSpPr>
        <p:spPr>
          <a:xfrm>
            <a:off x="838200" y="1577227"/>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dirty="0">
                <a:solidFill>
                  <a:srgbClr val="202122"/>
                </a:solidFill>
                <a:latin typeface="Helvetica" panose="020B0604020202020204" pitchFamily="34" charset="0"/>
                <a:cs typeface="Helvetica" panose="020B0604020202020204" pitchFamily="34" charset="0"/>
              </a:rPr>
              <a:t>“</a:t>
            </a:r>
            <a:r>
              <a:rPr lang="en-GB" sz="2400" i="1" dirty="0">
                <a:solidFill>
                  <a:srgbClr val="202122"/>
                </a:solidFill>
                <a:latin typeface="Helvetica" panose="020B0604020202020204" pitchFamily="34" charset="0"/>
                <a:cs typeface="Helvetica" panose="020B0604020202020204" pitchFamily="34" charset="0"/>
              </a:rPr>
              <a:t>there are known knowns; there are things we know we know. We also know there are known unknowns; that is to say we know there are some things we do not know. But there are also unknown unknowns—the ones we don't know we don't know</a:t>
            </a:r>
            <a:r>
              <a:rPr lang="en-GB" dirty="0">
                <a:solidFill>
                  <a:srgbClr val="202122"/>
                </a:solidFill>
                <a:latin typeface="Helvetica" panose="020B0604020202020204" pitchFamily="34" charset="0"/>
                <a:cs typeface="Helvetica" panose="020B0604020202020204" pitchFamily="34" charset="0"/>
              </a:rPr>
              <a:t>”</a:t>
            </a:r>
          </a:p>
          <a:p>
            <a:pPr marL="0" indent="0">
              <a:lnSpc>
                <a:spcPct val="110000"/>
              </a:lnSpc>
              <a:buFont typeface="Arial" panose="020B0604020202020204" pitchFamily="34" charset="0"/>
              <a:buNone/>
            </a:pPr>
            <a:endParaRPr lang="en-GB" dirty="0">
              <a:solidFill>
                <a:srgbClr val="202122"/>
              </a:solidFill>
              <a:latin typeface="Helvetica" panose="020B0604020202020204" pitchFamily="34" charset="0"/>
              <a:cs typeface="Helvetica" panose="020B0604020202020204" pitchFamily="34" charset="0"/>
            </a:endParaRPr>
          </a:p>
          <a:p>
            <a:pPr>
              <a:lnSpc>
                <a:spcPct val="110000"/>
              </a:lnSpc>
            </a:pPr>
            <a:r>
              <a:rPr lang="en-GB" dirty="0">
                <a:solidFill>
                  <a:srgbClr val="202122"/>
                </a:solidFill>
                <a:latin typeface="Helvetica" panose="020B0604020202020204" pitchFamily="34" charset="0"/>
                <a:cs typeface="Helvetica" panose="020B0604020202020204" pitchFamily="34" charset="0"/>
              </a:rPr>
              <a:t>“Evidence of no harm” is not the same as “No evidence of harm”</a:t>
            </a:r>
          </a:p>
          <a:p>
            <a:pPr marL="0" indent="0">
              <a:lnSpc>
                <a:spcPct val="110000"/>
              </a:lnSpc>
              <a:buFont typeface="Arial" panose="020B0604020202020204" pitchFamily="34" charset="0"/>
              <a:buNone/>
            </a:pPr>
            <a:endParaRPr lang="en-GB" dirty="0">
              <a:solidFill>
                <a:srgbClr val="202122"/>
              </a:solidFill>
              <a:latin typeface="Helvetica" panose="020B0604020202020204" pitchFamily="34" charset="0"/>
              <a:cs typeface="Helvetica" panose="020B0604020202020204" pitchFamily="34" charset="0"/>
            </a:endParaRPr>
          </a:p>
          <a:p>
            <a:pPr>
              <a:lnSpc>
                <a:spcPct val="110000"/>
              </a:lnSpc>
            </a:pPr>
            <a:r>
              <a:rPr lang="en-GB" dirty="0">
                <a:solidFill>
                  <a:srgbClr val="202122"/>
                </a:solidFill>
                <a:latin typeface="Helvetica" panose="020B0604020202020204" pitchFamily="34" charset="0"/>
                <a:cs typeface="Helvetica" panose="020B0604020202020204" pitchFamily="34" charset="0"/>
              </a:rPr>
              <a:t>The rarer the cancer, the less evidence we have</a:t>
            </a:r>
          </a:p>
          <a:p>
            <a:pPr marL="0" indent="0">
              <a:lnSpc>
                <a:spcPct val="110000"/>
              </a:lnSpc>
              <a:buFont typeface="Arial" panose="020B0604020202020204" pitchFamily="34" charset="0"/>
              <a:buNone/>
            </a:pPr>
            <a:endParaRPr lang="en-GB" dirty="0">
              <a:solidFill>
                <a:srgbClr val="202122"/>
              </a:solidFill>
              <a:latin typeface="Helvetica" panose="020B0604020202020204" pitchFamily="34" charset="0"/>
              <a:cs typeface="Helvetica" panose="020B0604020202020204" pitchFamily="34" charset="0"/>
            </a:endParaRPr>
          </a:p>
          <a:p>
            <a:pPr>
              <a:lnSpc>
                <a:spcPct val="110000"/>
              </a:lnSpc>
            </a:pPr>
            <a:r>
              <a:rPr lang="en-GB" dirty="0">
                <a:solidFill>
                  <a:srgbClr val="202122"/>
                </a:solidFill>
                <a:latin typeface="Helvetica" panose="020B0604020202020204" pitchFamily="34" charset="0"/>
                <a:cs typeface="Helvetica" panose="020B0604020202020204" pitchFamily="34" charset="0"/>
              </a:rPr>
              <a:t>Special consideration for those plunged into an early menopause due to their cancer treatment</a:t>
            </a:r>
            <a:endParaRPr lang="en-IE"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968253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2506710-27E5-996A-F656-62293642ECA3}"/>
              </a:ext>
            </a:extLst>
          </p:cNvPr>
          <p:cNvSpPr txBox="1"/>
          <p:nvPr/>
        </p:nvSpPr>
        <p:spPr>
          <a:xfrm>
            <a:off x="500063" y="447496"/>
            <a:ext cx="7822004" cy="584775"/>
          </a:xfrm>
          <a:prstGeom prst="rect">
            <a:avLst/>
          </a:prstGeom>
          <a:noFill/>
        </p:spPr>
        <p:txBody>
          <a:bodyPr wrap="square" rtlCol="0">
            <a:sp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Thisisgo.ie</a:t>
            </a:r>
            <a:endParaRPr lang="en-IE" sz="3200" dirty="0">
              <a:solidFill>
                <a:schemeClr val="accent6">
                  <a:lumMod val="75000"/>
                </a:schemeClr>
              </a:solidFill>
              <a:latin typeface="Helvetica" panose="020B0604020202020204" pitchFamily="34" charset="0"/>
              <a:cs typeface="Helvetica" panose="020B0604020202020204" pitchFamily="34" charset="0"/>
            </a:endParaRPr>
          </a:p>
        </p:txBody>
      </p:sp>
      <p:pic>
        <p:nvPicPr>
          <p:cNvPr id="7" name="Content Placeholder 4">
            <a:extLst>
              <a:ext uri="{FF2B5EF4-FFF2-40B4-BE49-F238E27FC236}">
                <a16:creationId xmlns:a16="http://schemas.microsoft.com/office/drawing/2014/main" id="{DC02423F-0705-A0E7-4577-49F959BC7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109" y="1147205"/>
            <a:ext cx="8580218" cy="5263299"/>
          </a:xfrm>
          <a:prstGeom prst="rect">
            <a:avLst/>
          </a:prstGeom>
        </p:spPr>
      </p:pic>
    </p:spTree>
    <p:extLst>
      <p:ext uri="{BB962C8B-B14F-4D97-AF65-F5344CB8AC3E}">
        <p14:creationId xmlns:p14="http://schemas.microsoft.com/office/powerpoint/2010/main" val="33697392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MH footer nam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BD49E4EC-8E75-9BD2-AD9D-040DAFB7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3572" y="150728"/>
            <a:ext cx="2496670" cy="881543"/>
          </a:xfrm>
          <a:prstGeom prst="rect">
            <a:avLst/>
          </a:prstGeom>
        </p:spPr>
      </p:pic>
      <p:pic>
        <p:nvPicPr>
          <p:cNvPr id="9" name="Picture 8" descr="A picture containing text, clipart, light, night sky&#10;&#10;Description automatically generated">
            <a:extLst>
              <a:ext uri="{FF2B5EF4-FFF2-40B4-BE49-F238E27FC236}">
                <a16:creationId xmlns:a16="http://schemas.microsoft.com/office/drawing/2014/main" id="{4BF2C350-C5DB-6C8A-E425-4FD5DC77A14C}"/>
              </a:ext>
            </a:extLst>
          </p:cNvPr>
          <p:cNvPicPr>
            <a:picLocks noChangeAspect="1"/>
          </p:cNvPicPr>
          <p:nvPr/>
        </p:nvPicPr>
        <p:blipFill>
          <a:blip r:embed="rId4"/>
          <a:stretch>
            <a:fillRect/>
          </a:stretch>
        </p:blipFill>
        <p:spPr>
          <a:xfrm>
            <a:off x="309854" y="6307038"/>
            <a:ext cx="599492" cy="497884"/>
          </a:xfrm>
          <a:prstGeom prst="rect">
            <a:avLst/>
          </a:prstGeom>
        </p:spPr>
      </p:pic>
      <p:sp>
        <p:nvSpPr>
          <p:cNvPr id="2" name="Content Placeholder 2">
            <a:extLst>
              <a:ext uri="{FF2B5EF4-FFF2-40B4-BE49-F238E27FC236}">
                <a16:creationId xmlns:a16="http://schemas.microsoft.com/office/drawing/2014/main" id="{FE8FDC17-EB3A-5733-8E27-D77A40F31E6C}"/>
              </a:ext>
            </a:extLst>
          </p:cNvPr>
          <p:cNvSpPr>
            <a:spLocks noGrp="1"/>
          </p:cNvSpPr>
          <p:nvPr>
            <p:ph idx="1"/>
          </p:nvPr>
        </p:nvSpPr>
        <p:spPr>
          <a:xfrm>
            <a:off x="500063" y="1253330"/>
            <a:ext cx="6140521" cy="4999133"/>
          </a:xfrm>
        </p:spPr>
        <p:txBody>
          <a:bodyPr>
            <a:normAutofit/>
          </a:bodyPr>
          <a:lstStyle/>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a:p>
            <a:pPr marL="0" indent="0">
              <a:buNone/>
            </a:pPr>
            <a:endParaRPr lang="en-GB" sz="19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2506710-27E5-996A-F656-62293642ECA3}"/>
              </a:ext>
            </a:extLst>
          </p:cNvPr>
          <p:cNvSpPr txBox="1"/>
          <p:nvPr/>
        </p:nvSpPr>
        <p:spPr>
          <a:xfrm>
            <a:off x="309854" y="375674"/>
            <a:ext cx="7822004" cy="584775"/>
          </a:xfrm>
          <a:prstGeom prst="rect">
            <a:avLst/>
          </a:prstGeom>
          <a:noFill/>
        </p:spPr>
        <p:txBody>
          <a:bodyPr wrap="square" rtlCol="0">
            <a:spAutoFit/>
          </a:bodyPr>
          <a:lstStyle/>
          <a:p>
            <a:r>
              <a:rPr lang="en-IE" sz="3200" b="1" dirty="0">
                <a:solidFill>
                  <a:schemeClr val="accent6">
                    <a:lumMod val="75000"/>
                  </a:schemeClr>
                </a:solidFill>
                <a:latin typeface="Helvetica" panose="020B0604020202020204" pitchFamily="34" charset="0"/>
                <a:cs typeface="Helvetica" panose="020B0604020202020204" pitchFamily="34" charset="0"/>
              </a:rPr>
              <a:t>Resources to help you</a:t>
            </a:r>
            <a:endParaRPr lang="en-IE" sz="3200" dirty="0">
              <a:solidFill>
                <a:schemeClr val="accent6">
                  <a:lumMod val="75000"/>
                </a:schemeClr>
              </a:solidFill>
              <a:latin typeface="Helvetica" panose="020B0604020202020204" pitchFamily="34" charset="0"/>
              <a:cs typeface="Helvetica" panose="020B0604020202020204" pitchFamily="34" charset="0"/>
            </a:endParaRPr>
          </a:p>
        </p:txBody>
      </p:sp>
      <p:sp>
        <p:nvSpPr>
          <p:cNvPr id="5" name="Content Placeholder 2">
            <a:extLst>
              <a:ext uri="{FF2B5EF4-FFF2-40B4-BE49-F238E27FC236}">
                <a16:creationId xmlns:a16="http://schemas.microsoft.com/office/drawing/2014/main" id="{1619D1CE-2B1A-2A3B-9F41-4B732533FF63}"/>
              </a:ext>
            </a:extLst>
          </p:cNvPr>
          <p:cNvSpPr txBox="1">
            <a:spLocks/>
          </p:cNvSpPr>
          <p:nvPr/>
        </p:nvSpPr>
        <p:spPr>
          <a:xfrm>
            <a:off x="838200" y="15772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en-IE" dirty="0">
              <a:latin typeface="Helvetica" panose="020B0604020202020204" pitchFamily="34" charset="0"/>
              <a:cs typeface="Helvetica" panose="020B0604020202020204" pitchFamily="34" charset="0"/>
            </a:endParaRPr>
          </a:p>
        </p:txBody>
      </p:sp>
      <p:sp>
        <p:nvSpPr>
          <p:cNvPr id="7" name="Content Placeholder 2">
            <a:extLst>
              <a:ext uri="{FF2B5EF4-FFF2-40B4-BE49-F238E27FC236}">
                <a16:creationId xmlns:a16="http://schemas.microsoft.com/office/drawing/2014/main" id="{A9C6D0FD-C2F2-5135-AAE1-493439F51A00}"/>
              </a:ext>
            </a:extLst>
          </p:cNvPr>
          <p:cNvSpPr txBox="1">
            <a:spLocks/>
          </p:cNvSpPr>
          <p:nvPr/>
        </p:nvSpPr>
        <p:spPr>
          <a:xfrm>
            <a:off x="838200" y="1649049"/>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Join the telegram “HRT prescribers” group</a:t>
            </a:r>
          </a:p>
          <a:p>
            <a:pPr>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ICGP Quick Reference Guide</a:t>
            </a:r>
          </a:p>
          <a:p>
            <a:pPr>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Evorel.ie Management guide</a:t>
            </a:r>
          </a:p>
          <a:p>
            <a:pPr>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GP buddy</a:t>
            </a:r>
          </a:p>
          <a:p>
            <a:pPr>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IE" dirty="0">
                <a:latin typeface="Helvetica" panose="020B0604020202020204" pitchFamily="34" charset="0"/>
                <a:cs typeface="Helvetica" panose="020B0604020202020204" pitchFamily="34" charset="0"/>
              </a:rPr>
              <a:t>BMS Tools for Clinicians or Womens-health-concern.org</a:t>
            </a:r>
          </a:p>
          <a:p>
            <a:pPr>
              <a:buClr>
                <a:schemeClr val="accent6">
                  <a:lumMod val="75000"/>
                </a:schemeClr>
              </a:buClr>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pPr>
              <a:buClr>
                <a:schemeClr val="accent6">
                  <a:lumMod val="75000"/>
                </a:schemeClr>
              </a:buClr>
              <a:buFont typeface="Wingdings" panose="05000000000000000000" pitchFamily="2" charset="2"/>
              <a:buChar char="v"/>
            </a:pPr>
            <a:r>
              <a:rPr lang="en-GB" dirty="0">
                <a:latin typeface="Helvetica" panose="020B0604020202020204" pitchFamily="34" charset="0"/>
                <a:cs typeface="Helvetica" panose="020B0604020202020204" pitchFamily="34" charset="0"/>
              </a:rPr>
              <a:t>Drug interaction trackers e.g. on Drugs.com</a:t>
            </a:r>
            <a:endParaRPr lang="en-IE" dirty="0">
              <a:latin typeface="Helvetica" panose="020B0604020202020204" pitchFamily="34" charset="0"/>
              <a:cs typeface="Helvetica" panose="020B0604020202020204" pitchFamily="34" charset="0"/>
            </a:endParaRPr>
          </a:p>
          <a:p>
            <a:endParaRPr lang="en-IE" dirty="0"/>
          </a:p>
        </p:txBody>
      </p:sp>
    </p:spTree>
    <p:extLst>
      <p:ext uri="{BB962C8B-B14F-4D97-AF65-F5344CB8AC3E}">
        <p14:creationId xmlns:p14="http://schemas.microsoft.com/office/powerpoint/2010/main" val="1421478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0050" y="2714296"/>
            <a:ext cx="3454700" cy="1429407"/>
          </a:xfrm>
          <a:prstGeom prst="rect">
            <a:avLst/>
          </a:prstGeom>
        </p:spPr>
      </p:pic>
      <p:pic>
        <p:nvPicPr>
          <p:cNvPr id="5" name="Picture 4" descr="CUMH footer na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928" y="6252464"/>
            <a:ext cx="2735072" cy="605536"/>
          </a:xfrm>
          <a:prstGeom prst="rect">
            <a:avLst/>
          </a:prstGeom>
        </p:spPr>
      </p:pic>
      <p:pic>
        <p:nvPicPr>
          <p:cNvPr id="6" name="Picture 5" descr="A close-up of a logo&#10;&#10;Description automatically generated with low confidence">
            <a:extLst>
              <a:ext uri="{FF2B5EF4-FFF2-40B4-BE49-F238E27FC236}">
                <a16:creationId xmlns:a16="http://schemas.microsoft.com/office/drawing/2014/main" id="{359C3D13-B361-8DA7-37FE-D3DC4CF52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571" y="116593"/>
            <a:ext cx="3351264" cy="1183290"/>
          </a:xfrm>
          <a:prstGeom prst="rect">
            <a:avLst/>
          </a:prstGeom>
        </p:spPr>
      </p:pic>
    </p:spTree>
    <p:extLst>
      <p:ext uri="{BB962C8B-B14F-4D97-AF65-F5344CB8AC3E}">
        <p14:creationId xmlns:p14="http://schemas.microsoft.com/office/powerpoint/2010/main" val="27320018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reland South powerpoint_wide scr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6687"/>
          </a:xfrm>
          <a:prstGeom prst="rect">
            <a:avLst/>
          </a:prstGeom>
        </p:spPr>
      </p:pic>
      <p:sp>
        <p:nvSpPr>
          <p:cNvPr id="9" name="TextBox 8"/>
          <p:cNvSpPr txBox="1"/>
          <p:nvPr/>
        </p:nvSpPr>
        <p:spPr>
          <a:xfrm>
            <a:off x="1527071" y="4625300"/>
            <a:ext cx="8954975" cy="707886"/>
          </a:xfrm>
          <a:prstGeom prst="rect">
            <a:avLst/>
          </a:prstGeom>
          <a:noFill/>
        </p:spPr>
        <p:txBody>
          <a:bodyPr wrap="square" rtlCol="0">
            <a:spAutoFit/>
          </a:bodyPr>
          <a:lstStyle/>
          <a:p>
            <a:pPr algn="ctr"/>
            <a:r>
              <a:rPr lang="en-GB" sz="4000" b="1" dirty="0">
                <a:solidFill>
                  <a:schemeClr val="accent6">
                    <a:lumMod val="75000"/>
                  </a:schemeClr>
                </a:solidFill>
                <a:latin typeface="Helvetica"/>
                <a:cs typeface="Helvetica"/>
              </a:rPr>
              <a:t>Q&amp;A</a:t>
            </a:r>
            <a:endParaRPr lang="en-US" sz="4000" b="1" dirty="0">
              <a:solidFill>
                <a:schemeClr val="accent6">
                  <a:lumMod val="75000"/>
                </a:schemeClr>
              </a:solidFill>
              <a:latin typeface="Helvetica"/>
              <a:cs typeface="Helvetica"/>
            </a:endParaRPr>
          </a:p>
        </p:txBody>
      </p:sp>
    </p:spTree>
    <p:extLst>
      <p:ext uri="{BB962C8B-B14F-4D97-AF65-F5344CB8AC3E}">
        <p14:creationId xmlns:p14="http://schemas.microsoft.com/office/powerpoint/2010/main" val="558956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reland South powerpoint_wide scr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46687"/>
          </a:xfrm>
          <a:prstGeom prst="rect">
            <a:avLst/>
          </a:prstGeom>
        </p:spPr>
      </p:pic>
      <p:sp>
        <p:nvSpPr>
          <p:cNvPr id="9" name="TextBox 8"/>
          <p:cNvSpPr txBox="1"/>
          <p:nvPr/>
        </p:nvSpPr>
        <p:spPr>
          <a:xfrm>
            <a:off x="2678053" y="4087351"/>
            <a:ext cx="8954975" cy="502766"/>
          </a:xfrm>
          <a:prstGeom prst="rect">
            <a:avLst/>
          </a:prstGeom>
          <a:noFill/>
        </p:spPr>
        <p:txBody>
          <a:bodyPr wrap="square" rtlCol="0">
            <a:spAutoFit/>
          </a:bodyPr>
          <a:lstStyle/>
          <a:p>
            <a:r>
              <a:rPr lang="en-GB" sz="2667" dirty="0">
                <a:solidFill>
                  <a:srgbClr val="19452B"/>
                </a:solidFill>
                <a:latin typeface="Helvetica"/>
                <a:cs typeface="Helvetica"/>
              </a:rPr>
              <a:t>The Birth Reflections Service</a:t>
            </a:r>
            <a:endParaRPr lang="en-US" sz="2667" dirty="0">
              <a:solidFill>
                <a:srgbClr val="19452B"/>
              </a:solidFill>
              <a:latin typeface="Helvetica"/>
              <a:cs typeface="Helvetica"/>
            </a:endParaRPr>
          </a:p>
        </p:txBody>
      </p:sp>
      <p:sp>
        <p:nvSpPr>
          <p:cNvPr id="10" name="TextBox 9"/>
          <p:cNvSpPr txBox="1"/>
          <p:nvPr/>
        </p:nvSpPr>
        <p:spPr>
          <a:xfrm>
            <a:off x="2678052" y="4793316"/>
            <a:ext cx="8550704" cy="1528560"/>
          </a:xfrm>
          <a:prstGeom prst="rect">
            <a:avLst/>
          </a:prstGeom>
          <a:noFill/>
        </p:spPr>
        <p:txBody>
          <a:bodyPr wrap="square" rtlCol="0">
            <a:spAutoFit/>
          </a:bodyPr>
          <a:lstStyle/>
          <a:p>
            <a:r>
              <a:rPr lang="en-GB" sz="1600" dirty="0">
                <a:solidFill>
                  <a:srgbClr val="5DA34F"/>
                </a:solidFill>
                <a:latin typeface="Helvetica"/>
                <a:cs typeface="Helvetica"/>
              </a:rPr>
              <a:t>Gillian Walsh, Staff Midwife</a:t>
            </a:r>
          </a:p>
          <a:p>
            <a:r>
              <a:rPr lang="en-GB" sz="1600" dirty="0">
                <a:solidFill>
                  <a:srgbClr val="5DA34F"/>
                </a:solidFill>
                <a:latin typeface="Helvetica"/>
                <a:cs typeface="Helvetica"/>
              </a:rPr>
              <a:t>Alex Campbell, Registered Advanced Midwife Practitioner</a:t>
            </a:r>
          </a:p>
          <a:p>
            <a:endParaRPr lang="en-GB" sz="1600" dirty="0">
              <a:solidFill>
                <a:srgbClr val="5DA34F"/>
              </a:solidFill>
              <a:latin typeface="Helvetica"/>
              <a:cs typeface="Helvetica"/>
            </a:endParaRPr>
          </a:p>
          <a:p>
            <a:endParaRPr lang="en-GB" sz="1600" dirty="0">
              <a:solidFill>
                <a:srgbClr val="5DA34F"/>
              </a:solidFill>
              <a:latin typeface="Helvetica"/>
              <a:cs typeface="Helvetica"/>
            </a:endParaRPr>
          </a:p>
          <a:p>
            <a:r>
              <a:rPr lang="en-GB" sz="1600" dirty="0">
                <a:solidFill>
                  <a:srgbClr val="5DA34F"/>
                </a:solidFill>
                <a:latin typeface="Helvetica"/>
                <a:cs typeface="Helvetica"/>
              </a:rPr>
              <a:t>28</a:t>
            </a:r>
            <a:r>
              <a:rPr lang="en-GB" sz="1600" baseline="30000" dirty="0">
                <a:solidFill>
                  <a:srgbClr val="5DA34F"/>
                </a:solidFill>
                <a:latin typeface="Helvetica"/>
                <a:cs typeface="Helvetica"/>
              </a:rPr>
              <a:t>th</a:t>
            </a:r>
            <a:r>
              <a:rPr lang="en-GB" sz="1600" dirty="0">
                <a:solidFill>
                  <a:srgbClr val="5DA34F"/>
                </a:solidFill>
                <a:latin typeface="Helvetica"/>
                <a:cs typeface="Helvetica"/>
              </a:rPr>
              <a:t> February 2024</a:t>
            </a:r>
          </a:p>
          <a:p>
            <a:endParaRPr lang="en-US" sz="1333" dirty="0">
              <a:solidFill>
                <a:srgbClr val="5DA34F"/>
              </a:solidFill>
              <a:latin typeface="Helvetica"/>
              <a:cs typeface="Helvetica"/>
            </a:endParaRPr>
          </a:p>
        </p:txBody>
      </p:sp>
      <p:pic>
        <p:nvPicPr>
          <p:cNvPr id="2" name="Picture 1"/>
          <p:cNvPicPr>
            <a:picLocks noChangeAspect="1"/>
          </p:cNvPicPr>
          <p:nvPr/>
        </p:nvPicPr>
        <p:blipFill>
          <a:blip r:embed="rId3"/>
          <a:stretch>
            <a:fillRect/>
          </a:stretch>
        </p:blipFill>
        <p:spPr>
          <a:xfrm>
            <a:off x="8495897" y="4622850"/>
            <a:ext cx="1818728" cy="1550292"/>
          </a:xfrm>
          <a:prstGeom prst="rect">
            <a:avLst/>
          </a:prstGeom>
        </p:spPr>
      </p:pic>
    </p:spTree>
    <p:extLst>
      <p:ext uri="{BB962C8B-B14F-4D97-AF65-F5344CB8AC3E}">
        <p14:creationId xmlns:p14="http://schemas.microsoft.com/office/powerpoint/2010/main" val="213350297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1ac91c4-9f02-4eca-84e8-8beb613dd4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626479FD78C44C961CB91816675470" ma:contentTypeVersion="15" ma:contentTypeDescription="Create a new document." ma:contentTypeScope="" ma:versionID="3ce40a19c841ae2ae16124e8a9f99fb8">
  <xsd:schema xmlns:xsd="http://www.w3.org/2001/XMLSchema" xmlns:xs="http://www.w3.org/2001/XMLSchema" xmlns:p="http://schemas.microsoft.com/office/2006/metadata/properties" xmlns:ns3="d1ac91c4-9f02-4eca-84e8-8beb613dd474" xmlns:ns4="285b1c0a-d46e-451f-8329-4ece381baae6" targetNamespace="http://schemas.microsoft.com/office/2006/metadata/properties" ma:root="true" ma:fieldsID="00115c72026b6abcf4da0ab12cb49668" ns3:_="" ns4:_="">
    <xsd:import namespace="d1ac91c4-9f02-4eca-84e8-8beb613dd474"/>
    <xsd:import namespace="285b1c0a-d46e-451f-8329-4ece381baae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c91c4-9f02-4eca-84e8-8beb613dd4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5b1c0a-d46e-451f-8329-4ece381baae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DB58A3-21D3-4B27-948C-CF29CF7A2499}">
  <ds:schemaRefs>
    <ds:schemaRef ds:uri="http://purl.org/dc/dcmitype/"/>
    <ds:schemaRef ds:uri="d1ac91c4-9f02-4eca-84e8-8beb613dd474"/>
    <ds:schemaRef ds:uri="http://purl.org/dc/elements/1.1/"/>
    <ds:schemaRef ds:uri="http://schemas.microsoft.com/office/2006/metadata/properties"/>
    <ds:schemaRef ds:uri="285b1c0a-d46e-451f-8329-4ece381baae6"/>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50C51DE-2E9A-45D6-973D-E8748ABB6C64}">
  <ds:schemaRefs>
    <ds:schemaRef ds:uri="http://schemas.microsoft.com/sharepoint/v3/contenttype/forms"/>
  </ds:schemaRefs>
</ds:datastoreItem>
</file>

<file path=customXml/itemProps3.xml><?xml version="1.0" encoding="utf-8"?>
<ds:datastoreItem xmlns:ds="http://schemas.openxmlformats.org/officeDocument/2006/customXml" ds:itemID="{A88F911E-D8ED-4F2A-BFE0-0FAAB0C7EE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ac91c4-9f02-4eca-84e8-8beb613dd474"/>
    <ds:schemaRef ds:uri="285b1c0a-d46e-451f-8329-4ece381ba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3246</TotalTime>
  <Words>5483</Words>
  <Application>Microsoft Office PowerPoint</Application>
  <PresentationFormat>Widescreen</PresentationFormat>
  <Paragraphs>752</Paragraphs>
  <Slides>85</Slides>
  <Notes>30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85</vt:i4>
      </vt:variant>
    </vt:vector>
  </HeadingPairs>
  <TitlesOfParts>
    <vt:vector size="100" baseType="lpstr">
      <vt:lpstr>Arial</vt:lpstr>
      <vt:lpstr>Calibri</vt:lpstr>
      <vt:lpstr>Calibri Light</vt:lpstr>
      <vt:lpstr>Fira Sans</vt:lpstr>
      <vt:lpstr>Helvetica</vt:lpstr>
      <vt:lpstr>Lato</vt:lpstr>
      <vt:lpstr>Merriweather</vt:lpstr>
      <vt:lpstr>Roboto</vt:lpstr>
      <vt:lpstr>Symbol</vt:lpstr>
      <vt:lpstr>system-ui</vt:lpstr>
      <vt:lpstr>Times</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Updates Early Pregnancy CUMH</vt:lpstr>
      <vt:lpstr>Kinsale Road Offsite EPU</vt:lpstr>
      <vt:lpstr>Kinsale Road Offsite EPU</vt:lpstr>
      <vt:lpstr>Kinsale Road Offsite EPU</vt:lpstr>
      <vt:lpstr>Referral criteria EPU;  Positive pregnancy test &amp; &lt;13 week’s gestation with;  </vt:lpstr>
      <vt:lpstr>Referral to the Emergency Room CUMH </vt:lpstr>
      <vt:lpstr>If patient is well and does not need immediate medical attention or admission </vt:lpstr>
      <vt:lpstr>Transfers from EPU to CUMH </vt:lpstr>
      <vt:lpstr>Points to highlight </vt:lpstr>
      <vt:lpstr>Points to highlight </vt:lpstr>
      <vt:lpstr>Updates; Early Termination of Pregnancy</vt:lpstr>
      <vt:lpstr>PowerPoint Presentation</vt:lpstr>
      <vt:lpstr>Manual Vacuum Aspiration CUMH</vt:lpstr>
      <vt:lpstr>Patient Selection for Manual Vacuum Aspiration: </vt:lpstr>
      <vt:lpstr>Manual Vacuum Aspiration; Irish Perspective</vt:lpstr>
      <vt:lpstr>Manual Vacuum Aspiration; Womens Perspective</vt:lpstr>
      <vt:lpstr>PowerPoint Presentation</vt:lpstr>
      <vt:lpstr>PowerPoint Presentation</vt:lpstr>
      <vt:lpstr>VTE in Cancer Population </vt:lpstr>
      <vt:lpstr>PowerPoint Presentation</vt:lpstr>
      <vt:lpstr>VTE in Gynaecologic Cancer</vt:lpstr>
      <vt:lpstr>VTE in Gynaecologic Cancer</vt:lpstr>
      <vt:lpstr>Postoperative VTE prophylaxis </vt:lpstr>
      <vt:lpstr>LMWH vs. DOAC</vt:lpstr>
      <vt:lpstr>DOAC - Apixaban</vt:lpstr>
      <vt:lpstr>DOAC - Apixaban</vt:lpstr>
      <vt:lpstr>DOAC vs. LMWH</vt:lpstr>
      <vt:lpstr>PowerPoint Presentation</vt:lpstr>
      <vt:lpstr>PowerPoint Presentation</vt:lpstr>
      <vt:lpstr>Apixaban postoperative VTE prophylaxis for Gynaecologic Oncology patients at CUMH</vt:lpstr>
      <vt:lpstr>PowerPoint Presentation</vt:lpstr>
      <vt:lpstr>PowerPoint Presentation</vt:lpstr>
      <vt:lpstr>Background</vt:lpstr>
      <vt:lpstr>PowerPoint Presentation</vt:lpstr>
      <vt:lpstr>PowerPoint Presentation</vt:lpstr>
      <vt:lpstr>Referral Pathway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Riordan</dc:creator>
  <cp:lastModifiedBy>Elaine Harrington (UCC Academy)</cp:lastModifiedBy>
  <cp:revision>109</cp:revision>
  <cp:lastPrinted>2023-02-02T12:35:57Z</cp:lastPrinted>
  <dcterms:created xsi:type="dcterms:W3CDTF">2023-02-02T11:03:42Z</dcterms:created>
  <dcterms:modified xsi:type="dcterms:W3CDTF">2024-03-12T12:22:38Z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0x01010054626479FD78C44C961CB91816675470</vt:lpwstr>
  </property>
</Properties>
</file>